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52"/>
  </p:notesMasterIdLst>
  <p:sldIdLst>
    <p:sldId id="256" r:id="rId4"/>
    <p:sldId id="1090" r:id="rId5"/>
    <p:sldId id="582" r:id="rId6"/>
    <p:sldId id="1040" r:id="rId7"/>
    <p:sldId id="1042" r:id="rId8"/>
    <p:sldId id="740" r:id="rId9"/>
    <p:sldId id="1127" r:id="rId10"/>
    <p:sldId id="1028" r:id="rId11"/>
    <p:sldId id="1126" r:id="rId12"/>
    <p:sldId id="663" r:id="rId13"/>
    <p:sldId id="1148" r:id="rId14"/>
    <p:sldId id="1149" r:id="rId15"/>
    <p:sldId id="1150" r:id="rId16"/>
    <p:sldId id="1153" r:id="rId17"/>
    <p:sldId id="1154" r:id="rId18"/>
    <p:sldId id="1168" r:id="rId19"/>
    <p:sldId id="1169" r:id="rId20"/>
    <p:sldId id="1174" r:id="rId21"/>
    <p:sldId id="1170" r:id="rId22"/>
    <p:sldId id="1157" r:id="rId23"/>
    <p:sldId id="1158" r:id="rId24"/>
    <p:sldId id="1160" r:id="rId25"/>
    <p:sldId id="1129" r:id="rId26"/>
    <p:sldId id="1151" r:id="rId27"/>
    <p:sldId id="1152" r:id="rId28"/>
    <p:sldId id="1132" r:id="rId29"/>
    <p:sldId id="1135" r:id="rId30"/>
    <p:sldId id="1147" r:id="rId31"/>
    <p:sldId id="648" r:id="rId32"/>
    <p:sldId id="1140" r:id="rId33"/>
    <p:sldId id="1145" r:id="rId34"/>
    <p:sldId id="1144" r:id="rId35"/>
    <p:sldId id="1141" r:id="rId36"/>
    <p:sldId id="380" r:id="rId37"/>
    <p:sldId id="1136" r:id="rId38"/>
    <p:sldId id="1171" r:id="rId39"/>
    <p:sldId id="1172" r:id="rId40"/>
    <p:sldId id="1173" r:id="rId41"/>
    <p:sldId id="1128" r:id="rId42"/>
    <p:sldId id="1131" r:id="rId43"/>
    <p:sldId id="1139" r:id="rId44"/>
    <p:sldId id="1161" r:id="rId45"/>
    <p:sldId id="1162" r:id="rId46"/>
    <p:sldId id="1163" r:id="rId47"/>
    <p:sldId id="1167" r:id="rId48"/>
    <p:sldId id="1166" r:id="rId49"/>
    <p:sldId id="1165" r:id="rId50"/>
    <p:sldId id="35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78"/>
    <a:srgbClr val="437B46"/>
    <a:srgbClr val="F4B7AB"/>
    <a:srgbClr val="F4B0AD"/>
    <a:srgbClr val="F487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02"/>
    <p:restoredTop sz="94759"/>
  </p:normalViewPr>
  <p:slideViewPr>
    <p:cSldViewPr snapToGrid="0" snapToObjects="1">
      <p:cViewPr varScale="1">
        <p:scale>
          <a:sx n="111" d="100"/>
          <a:sy n="111" d="100"/>
        </p:scale>
        <p:origin x="240"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DEE3C2-75DD-8349-8D2F-69DE620A92F0}" type="datetimeFigureOut">
              <a:rPr lang="en-US" smtClean="0"/>
              <a:t>5/10/26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359DA-339A-9149-8199-F1CEABA54384}" type="slidenum">
              <a:rPr lang="en-US" smtClean="0"/>
              <a:t>‹#›</a:t>
            </a:fld>
            <a:endParaRPr lang="en-US"/>
          </a:p>
        </p:txBody>
      </p:sp>
    </p:spTree>
    <p:extLst>
      <p:ext uri="{BB962C8B-B14F-4D97-AF65-F5344CB8AC3E}">
        <p14:creationId xmlns:p14="http://schemas.microsoft.com/office/powerpoint/2010/main" val="161057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448985D8-AE4F-40A5-90F7-2DE8A17417EC}"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r>
              <a:rPr lang="en-US" dirty="0"/>
              <a:t>Want to replace by a decentralized alternative</a:t>
            </a:r>
          </a:p>
          <a:p>
            <a:pPr algn="l" rtl="0" eaLnBrk="1" hangingPunct="1"/>
            <a:endParaRPr lang="en-US" dirty="0"/>
          </a:p>
        </p:txBody>
      </p:sp>
    </p:spTree>
    <p:extLst>
      <p:ext uri="{BB962C8B-B14F-4D97-AF65-F5344CB8AC3E}">
        <p14:creationId xmlns:p14="http://schemas.microsoft.com/office/powerpoint/2010/main" val="3229902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448985D8-AE4F-40A5-90F7-2DE8A17417EC}"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r>
              <a:rPr lang="en-US" dirty="0"/>
              <a:t>Server holding some proprietary model, say detecting a rare medical condition, and the client. They could both use a trusted third party, but this is a single point of </a:t>
            </a:r>
            <a:r>
              <a:rPr lang="en-US" dirty="0" err="1"/>
              <a:t>failure.Secure</a:t>
            </a:r>
            <a:r>
              <a:rPr lang="en-US" dirty="0"/>
              <a:t> computation allows the parties to compute without trusting each other or any other third party. </a:t>
            </a:r>
          </a:p>
        </p:txBody>
      </p:sp>
    </p:spTree>
    <p:extLst>
      <p:ext uri="{BB962C8B-B14F-4D97-AF65-F5344CB8AC3E}">
        <p14:creationId xmlns:p14="http://schemas.microsoft.com/office/powerpoint/2010/main" val="939892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Recently recognized by STOC </a:t>
            </a:r>
            <a:r>
              <a:rPr lang="en-US" dirty="0" err="1"/>
              <a:t>ToT</a:t>
            </a:r>
            <a:r>
              <a:rPr lang="en-US" dirty="0"/>
              <a:t> award</a:t>
            </a:r>
          </a:p>
          <a:p>
            <a:endParaRPr lang="en-US" dirty="0"/>
          </a:p>
          <a:p>
            <a:r>
              <a:rPr lang="en-US" dirty="0"/>
              <a:t>Feasibility: New theorem statement saying Assumption X implies primitive Y, where Y involves some restricted interaction.</a:t>
            </a:r>
          </a:p>
          <a:p>
            <a:r>
              <a:rPr lang="en-US" dirty="0"/>
              <a:t>Asymptotic efficiency: new theorem statements X =&gt; asymptotic efficiency Y, where Y is new even with unrestricted interaction.</a:t>
            </a:r>
          </a:p>
          <a:p>
            <a:r>
              <a:rPr lang="en-US" dirty="0"/>
              <a:t>Concrete efficiency: outperform competing approaches even if we ignore assumptions and interaction. Even heuristics.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571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 between theory and practice: to a large extent because even if you are extremely pragmatic about assumptions, it is not known to help get more practical solution. In other words, we have small gaps between the provable solutions and the best heuristic “not broken” solution.</a:t>
            </a:r>
          </a:p>
          <a:p>
            <a:endParaRPr lang="en-US" dirty="0"/>
          </a:p>
          <a:p>
            <a:r>
              <a:rPr lang="en-US" dirty="0"/>
              <a:t>Feasibility: New theorem statement saying Assumption X implies primitive Y, where Y involves some restricted interaction.</a:t>
            </a:r>
          </a:p>
          <a:p>
            <a:r>
              <a:rPr lang="en-US" dirty="0"/>
              <a:t>Asymptotic efficiency: new theorem statements X =&gt; asymptotic efficiency Y, where Y is new even with unrestricted interaction.</a:t>
            </a:r>
          </a:p>
          <a:p>
            <a:r>
              <a:rPr lang="en-US" dirty="0"/>
              <a:t>Concrete efficiency: outperform competing approaches even if we ignore assumptions and interaction. Even heuristics.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530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Minimal assumptions – information theoretic security if possible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59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63E5A-2CD3-AE95-F8F1-64620C0F6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F5BCA-DE52-5D69-2A81-70FA35FE6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6152C-5F8F-334C-26FB-D193DB7F4769}"/>
              </a:ext>
            </a:extLst>
          </p:cNvPr>
          <p:cNvSpPr>
            <a:spLocks noGrp="1"/>
          </p:cNvSpPr>
          <p:nvPr>
            <p:ph type="body" idx="1"/>
          </p:nvPr>
        </p:nvSpPr>
        <p:spPr/>
        <p:txBody>
          <a:bodyPr/>
          <a:lstStyle/>
          <a:p>
            <a:r>
              <a:rPr lang="en-US" dirty="0"/>
              <a:t>Minimal assumptions – information theoretic security if possible</a:t>
            </a:r>
          </a:p>
          <a:p>
            <a:endParaRPr lang="en-US" dirty="0"/>
          </a:p>
        </p:txBody>
      </p:sp>
      <p:sp>
        <p:nvSpPr>
          <p:cNvPr id="4" name="Slide Number Placeholder 3">
            <a:extLst>
              <a:ext uri="{FF2B5EF4-FFF2-40B4-BE49-F238E27FC236}">
                <a16:creationId xmlns:a16="http://schemas.microsoft.com/office/drawing/2014/main" id="{0B77EBC1-9862-F4B6-FD1D-AE78CA84E4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720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12661557-EFB2-45E9-B316-F8E1B5369596}" type="slidenum">
              <a:rPr kumimoji="0" lang="he-IL"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06499" name="Rectangle 2"/>
          <p:cNvSpPr>
            <a:spLocks noGrp="1" noRot="1" noChangeAspect="1" noChangeArrowheads="1" noTextEdit="1"/>
          </p:cNvSpPr>
          <p:nvPr>
            <p:ph type="sldImg"/>
          </p:nvPr>
        </p:nvSpPr>
        <p:spPr>
          <a:xfrm>
            <a:off x="385763" y="687388"/>
            <a:ext cx="6091237" cy="3427412"/>
          </a:xfrm>
          <a:ln/>
        </p:spPr>
      </p:sp>
      <p:sp>
        <p:nvSpPr>
          <p:cNvPr id="106500" name="Rectangle 3"/>
          <p:cNvSpPr>
            <a:spLocks noGrp="1" noChangeArrowheads="1"/>
          </p:cNvSpPr>
          <p:nvPr>
            <p:ph type="body" idx="1"/>
          </p:nvPr>
        </p:nvSpPr>
        <p:spPr>
          <a:xfrm>
            <a:off x="914400" y="4341813"/>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3484264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C6840-9F65-0B54-E48A-7F31B133DA0B}"/>
            </a:ext>
          </a:extLst>
        </p:cNvPr>
        <p:cNvGrpSpPr/>
        <p:nvPr/>
      </p:nvGrpSpPr>
      <p:grpSpPr>
        <a:xfrm>
          <a:off x="0" y="0"/>
          <a:ext cx="0" cy="0"/>
          <a:chOff x="0" y="0"/>
          <a:chExt cx="0" cy="0"/>
        </a:xfrm>
      </p:grpSpPr>
      <p:sp>
        <p:nvSpPr>
          <p:cNvPr id="106498" name="Rectangle 7">
            <a:extLst>
              <a:ext uri="{FF2B5EF4-FFF2-40B4-BE49-F238E27FC236}">
                <a16:creationId xmlns:a16="http://schemas.microsoft.com/office/drawing/2014/main" id="{8819FDD1-68B2-249E-4B14-887A2EAAC87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12661557-EFB2-45E9-B316-F8E1B5369596}" type="slidenum">
              <a:rPr kumimoji="0" lang="he-IL"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06499" name="Rectangle 2">
            <a:extLst>
              <a:ext uri="{FF2B5EF4-FFF2-40B4-BE49-F238E27FC236}">
                <a16:creationId xmlns:a16="http://schemas.microsoft.com/office/drawing/2014/main" id="{4504FEAD-6288-5016-DFEE-A5AC28888BD9}"/>
              </a:ext>
            </a:extLst>
          </p:cNvPr>
          <p:cNvSpPr>
            <a:spLocks noGrp="1" noRot="1" noChangeAspect="1" noChangeArrowheads="1" noTextEdit="1"/>
          </p:cNvSpPr>
          <p:nvPr>
            <p:ph type="sldImg"/>
          </p:nvPr>
        </p:nvSpPr>
        <p:spPr>
          <a:xfrm>
            <a:off x="385763" y="687388"/>
            <a:ext cx="6091237" cy="3427412"/>
          </a:xfrm>
          <a:ln/>
        </p:spPr>
      </p:sp>
      <p:sp>
        <p:nvSpPr>
          <p:cNvPr id="106500" name="Rectangle 3">
            <a:extLst>
              <a:ext uri="{FF2B5EF4-FFF2-40B4-BE49-F238E27FC236}">
                <a16:creationId xmlns:a16="http://schemas.microsoft.com/office/drawing/2014/main" id="{092A11A2-5A38-31E7-8AC3-43F1D7E1F57A}"/>
              </a:ext>
            </a:extLst>
          </p:cNvPr>
          <p:cNvSpPr>
            <a:spLocks noGrp="1" noChangeArrowheads="1"/>
          </p:cNvSpPr>
          <p:nvPr>
            <p:ph type="body" idx="1"/>
          </p:nvPr>
        </p:nvSpPr>
        <p:spPr>
          <a:xfrm>
            <a:off x="914400" y="4341813"/>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832323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1939200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72C51-A3CF-F808-8CB4-E64EF44DA3CF}"/>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5ED3D3A1-8A46-4F1E-000C-6952936ADA5A}"/>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208A2677-6C98-2BCD-F8A2-BF963733D965}"/>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4004465A-CA77-41FA-B7C4-7772A85F8343}"/>
              </a:ext>
            </a:extLst>
          </p:cNvPr>
          <p:cNvSpPr>
            <a:spLocks noGrp="1" noChangeArrowheads="1"/>
          </p:cNvSpPr>
          <p:nvPr>
            <p:ph type="body" idx="1"/>
          </p:nvPr>
        </p:nvSpPr>
        <p:spPr>
          <a:xfrm>
            <a:off x="914400" y="4341813"/>
            <a:ext cx="5029200" cy="4114800"/>
          </a:xfrm>
        </p:spPr>
        <p:txBody>
          <a:bodyPr/>
          <a:lstStyle/>
          <a:p>
            <a:pPr algn="l" rtl="0"/>
            <a:endParaRPr lang="en-US" dirty="0"/>
          </a:p>
          <a:p>
            <a:pPr algn="l" rtl="0"/>
            <a:r>
              <a:rPr lang="en-US" dirty="0"/>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a:t>
            </a:r>
            <a:r>
              <a:rPr lang="en-US" dirty="0" err="1"/>
              <a:t>x,r</a:t>
            </a:r>
            <a:r>
              <a:rPr lang="en-US" dirty="0"/>
              <a:t>) one can </a:t>
            </a:r>
            <a:r>
              <a:rPr lang="en-US" dirty="0" err="1"/>
              <a:t>decond</a:t>
            </a:r>
            <a:r>
              <a:rPr lang="en-US" dirty="0"/>
              <a:t> f(x), and given f(x) one can simulate the </a:t>
            </a:r>
            <a:r>
              <a:rPr lang="en-US" dirty="0" err="1"/>
              <a:t>distriution</a:t>
            </a:r>
            <a:r>
              <a:rPr lang="en-US" dirty="0"/>
              <a:t> g(</a:t>
            </a:r>
            <a:r>
              <a:rPr lang="en-US" dirty="0" err="1"/>
              <a:t>x,r</a:t>
            </a:r>
            <a:r>
              <a:rPr lang="en-US" dirty="0"/>
              <a:t>) even without knowing x. We refer to g as a randomized encoding of f.</a:t>
            </a:r>
          </a:p>
          <a:p>
            <a:pPr algn="l" rtl="0"/>
            <a:endParaRPr lang="en-US" dirty="0"/>
          </a:p>
          <a:p>
            <a:pPr algn="l" rtl="0"/>
            <a:r>
              <a:rPr lang="en-US" dirty="0"/>
              <a:t>To be useful in our context this type of encoding should be on one hand secure, in the sense that, … and on the other hand liberal enough…</a:t>
            </a:r>
          </a:p>
          <a:p>
            <a:pPr algn="l" rtl="0"/>
            <a:r>
              <a:rPr lang="en-US" dirty="0"/>
              <a:t>Note that if g is much easier than f, then moving from g to f must be complex.</a:t>
            </a:r>
          </a:p>
          <a:p>
            <a:pPr algn="l" rtl="0"/>
            <a:endParaRPr lang="en-US" dirty="0"/>
          </a:p>
          <a:p>
            <a:pPr algn="l" rtl="0"/>
            <a:r>
              <a:rPr lang="en-US" dirty="0"/>
              <a:t>We now define our notion of randomized encoding in more detail.</a:t>
            </a:r>
          </a:p>
          <a:p>
            <a:pPr algn="l" rtl="0"/>
            <a:endParaRPr lang="en-US" dirty="0"/>
          </a:p>
          <a:p>
            <a:pPr algn="l" rtl="0"/>
            <a:endParaRPr lang="en-US" dirty="0"/>
          </a:p>
        </p:txBody>
      </p:sp>
    </p:spTree>
    <p:extLst>
      <p:ext uri="{BB962C8B-B14F-4D97-AF65-F5344CB8AC3E}">
        <p14:creationId xmlns:p14="http://schemas.microsoft.com/office/powerpoint/2010/main" val="3816696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EF75B-E9BD-25D3-9D85-2202105F2B1D}"/>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2ECF2D6-FF9C-DF87-67DC-DDB6AB3A4450}"/>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E5DC88DC-9B3D-092A-E434-2BC3EDD20CAD}"/>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AB649628-885B-42A1-A31A-4477732B46A7}"/>
              </a:ext>
            </a:extLst>
          </p:cNvPr>
          <p:cNvSpPr>
            <a:spLocks noGrp="1" noChangeArrowheads="1"/>
          </p:cNvSpPr>
          <p:nvPr>
            <p:ph type="body" idx="1"/>
          </p:nvPr>
        </p:nvSpPr>
        <p:spPr>
          <a:xfrm>
            <a:off x="914400" y="4341813"/>
            <a:ext cx="5029200" cy="4114800"/>
          </a:xfrm>
        </p:spPr>
        <p:txBody>
          <a:bodyPr/>
          <a:lstStyle/>
          <a:p>
            <a:pPr algn="l" rtl="0"/>
            <a:endParaRPr lang="en-US" dirty="0"/>
          </a:p>
          <a:p>
            <a:pPr algn="l" rtl="0"/>
            <a:r>
              <a:rPr lang="en-US" dirty="0"/>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a:t>
            </a:r>
            <a:r>
              <a:rPr lang="en-US" dirty="0" err="1"/>
              <a:t>x,r</a:t>
            </a:r>
            <a:r>
              <a:rPr lang="en-US" dirty="0"/>
              <a:t>) one can </a:t>
            </a:r>
            <a:r>
              <a:rPr lang="en-US" dirty="0" err="1"/>
              <a:t>decond</a:t>
            </a:r>
            <a:r>
              <a:rPr lang="en-US" dirty="0"/>
              <a:t> f(x), and given f(x) one can simulate the </a:t>
            </a:r>
            <a:r>
              <a:rPr lang="en-US" dirty="0" err="1"/>
              <a:t>distriution</a:t>
            </a:r>
            <a:r>
              <a:rPr lang="en-US" dirty="0"/>
              <a:t> g(</a:t>
            </a:r>
            <a:r>
              <a:rPr lang="en-US" dirty="0" err="1"/>
              <a:t>x,r</a:t>
            </a:r>
            <a:r>
              <a:rPr lang="en-US" dirty="0"/>
              <a:t>) even without knowing x. We refer to g as a randomized encoding of f.</a:t>
            </a:r>
          </a:p>
          <a:p>
            <a:pPr algn="l" rtl="0"/>
            <a:endParaRPr lang="en-US" dirty="0"/>
          </a:p>
          <a:p>
            <a:pPr algn="l" rtl="0"/>
            <a:r>
              <a:rPr lang="en-US" dirty="0"/>
              <a:t>To be useful in our context this type of encoding should be on one hand secure, in the sense that, … and on the other hand liberal enough…</a:t>
            </a:r>
          </a:p>
          <a:p>
            <a:pPr algn="l" rtl="0"/>
            <a:r>
              <a:rPr lang="en-US" dirty="0"/>
              <a:t>Note that if g is much easier than f, then moving from g to f must be complex.</a:t>
            </a:r>
          </a:p>
          <a:p>
            <a:pPr algn="l" rtl="0"/>
            <a:endParaRPr lang="en-US" dirty="0"/>
          </a:p>
          <a:p>
            <a:pPr algn="l" rtl="0"/>
            <a:r>
              <a:rPr lang="en-US" dirty="0"/>
              <a:t>We now define our notion of randomized encoding in more detail.</a:t>
            </a:r>
          </a:p>
          <a:p>
            <a:pPr algn="l" rtl="0"/>
            <a:endParaRPr lang="en-US" dirty="0"/>
          </a:p>
          <a:p>
            <a:pPr algn="l" rtl="0"/>
            <a:endParaRPr lang="en-US" dirty="0"/>
          </a:p>
        </p:txBody>
      </p:sp>
    </p:spTree>
    <p:extLst>
      <p:ext uri="{BB962C8B-B14F-4D97-AF65-F5344CB8AC3E}">
        <p14:creationId xmlns:p14="http://schemas.microsoft.com/office/powerpoint/2010/main" val="3653100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08546-8A11-8168-51C6-56B478EAAD64}"/>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9494A238-7BF2-9E8E-D7FA-78988F816651}"/>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17CA612A-4149-41CA-0458-45599C66569E}"/>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DF53B66B-B7F2-64D9-04E3-0E6711A76ADF}"/>
              </a:ext>
            </a:extLst>
          </p:cNvPr>
          <p:cNvSpPr>
            <a:spLocks noGrp="1" noChangeArrowheads="1"/>
          </p:cNvSpPr>
          <p:nvPr>
            <p:ph type="body" idx="1"/>
          </p:nvPr>
        </p:nvSpPr>
        <p:spPr>
          <a:xfrm>
            <a:off x="914400" y="4341813"/>
            <a:ext cx="5029200" cy="4114800"/>
          </a:xfrm>
        </p:spPr>
        <p:txBody>
          <a:bodyPr/>
          <a:lstStyle/>
          <a:p>
            <a:pPr algn="l" rtl="0"/>
            <a:endParaRPr lang="en-US" dirty="0"/>
          </a:p>
          <a:p>
            <a:pPr algn="l" rtl="0"/>
            <a:r>
              <a:rPr lang="en-US" dirty="0"/>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a:t>
            </a:r>
            <a:r>
              <a:rPr lang="en-US" dirty="0" err="1"/>
              <a:t>x,r</a:t>
            </a:r>
            <a:r>
              <a:rPr lang="en-US" dirty="0"/>
              <a:t>) one can </a:t>
            </a:r>
            <a:r>
              <a:rPr lang="en-US" dirty="0" err="1"/>
              <a:t>decond</a:t>
            </a:r>
            <a:r>
              <a:rPr lang="en-US" dirty="0"/>
              <a:t> f(x), and given f(x) one can simulate the </a:t>
            </a:r>
            <a:r>
              <a:rPr lang="en-US" dirty="0" err="1"/>
              <a:t>distriution</a:t>
            </a:r>
            <a:r>
              <a:rPr lang="en-US" dirty="0"/>
              <a:t> g(</a:t>
            </a:r>
            <a:r>
              <a:rPr lang="en-US" dirty="0" err="1"/>
              <a:t>x,r</a:t>
            </a:r>
            <a:r>
              <a:rPr lang="en-US" dirty="0"/>
              <a:t>) even without knowing x. We refer to g as a randomized encoding of f.</a:t>
            </a:r>
          </a:p>
          <a:p>
            <a:pPr algn="l" rtl="0"/>
            <a:endParaRPr lang="en-US" dirty="0"/>
          </a:p>
          <a:p>
            <a:pPr algn="l" rtl="0"/>
            <a:r>
              <a:rPr lang="en-US" dirty="0"/>
              <a:t>To be useful in our context this type of encoding should be on one hand secure, in the sense that, … and on the other hand liberal enough…</a:t>
            </a:r>
          </a:p>
          <a:p>
            <a:pPr algn="l" rtl="0"/>
            <a:r>
              <a:rPr lang="en-US" dirty="0"/>
              <a:t>Note that if g is much easier than f, then moving from g to f must be complex.</a:t>
            </a:r>
          </a:p>
          <a:p>
            <a:pPr algn="l" rtl="0"/>
            <a:endParaRPr lang="en-US" dirty="0"/>
          </a:p>
          <a:p>
            <a:pPr algn="l" rtl="0"/>
            <a:r>
              <a:rPr lang="en-US" dirty="0"/>
              <a:t>We now define our notion of randomized encoding in more detail.</a:t>
            </a:r>
          </a:p>
          <a:p>
            <a:pPr algn="l" rtl="0"/>
            <a:endParaRPr lang="en-US" dirty="0"/>
          </a:p>
          <a:p>
            <a:pPr algn="l" rtl="0"/>
            <a:endParaRPr lang="en-US" dirty="0"/>
          </a:p>
        </p:txBody>
      </p:sp>
    </p:spTree>
    <p:extLst>
      <p:ext uri="{BB962C8B-B14F-4D97-AF65-F5344CB8AC3E}">
        <p14:creationId xmlns:p14="http://schemas.microsoft.com/office/powerpoint/2010/main" val="3808942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9FD95-826C-05B4-14C3-4456EDF2BFBB}"/>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1F553966-79CA-5C9E-AB90-E1E806305707}"/>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9696240F-0EF4-7F01-7B07-A0F2FD05EDE3}"/>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070E091B-A1B1-EBE2-1C73-82C46B24BE2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1309697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AEEB1-1557-BF8C-5F82-CEB695309030}"/>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05EE5C76-9713-E9DC-9072-D76C29D7B2B0}"/>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7AE0B06D-216E-E767-101D-8CE3F9C94C99}"/>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8E4B61BE-B221-5A3C-B0D9-3F0C3A5F17B5}"/>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1065077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E5D14-C520-371E-086C-F572B8A8C052}"/>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C49020A0-EC26-B33C-182C-3C95A09DCBDF}"/>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B9E2D9DE-271A-C558-2A62-5D48ED099FC8}"/>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0327A6BD-EDB8-50D9-120E-D2787534E85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r>
              <a:rPr lang="en-US" dirty="0"/>
              <a:t>Fang et al.</a:t>
            </a:r>
          </a:p>
        </p:txBody>
      </p:sp>
    </p:spTree>
    <p:extLst>
      <p:ext uri="{BB962C8B-B14F-4D97-AF65-F5344CB8AC3E}">
        <p14:creationId xmlns:p14="http://schemas.microsoft.com/office/powerpoint/2010/main" val="2823132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63D58-59DA-8718-5C49-34AA58C948AE}"/>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6B6B5604-E770-FB92-7E57-A2DFD98639C5}"/>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7906701A-23F0-67F1-FB64-A61124CEAA0F}"/>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352E2FE2-9A21-E863-B148-DF8CD139A2F7}"/>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2466215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61BB4-9F10-C5CD-9F84-B3CBC7D35336}"/>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0D2989AC-3EB9-0CAF-C12A-91A3B5473DB7}"/>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2AF12242-468E-21B1-4639-69AD07D6D5F9}"/>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5B79CEE3-463E-9640-7D6D-D3AC3D22B1B3}"/>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801512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8B0A-1265-2CFE-5DC2-51F308BF1CDE}"/>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5B1012B3-78D0-E0BB-31A7-CBA798A17763}"/>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F22A017D-AF3C-593D-A66A-D329783787D2}"/>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81803E41-562A-D794-FF1F-B218E4A2F433}"/>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514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9F9FF-35B5-8925-AB1E-2F039E67BD23}"/>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A81D12DF-13A2-6E16-BB76-B6DF29A145AC}"/>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F211ADB4-635D-B10A-9B13-9283D2E4D7FF}"/>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9A04D4BF-8F3B-740F-2BA4-CA1214F69F60}"/>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3232542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F68A4-843F-AE1F-7BCC-749D03AA5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77965-D66E-F4EF-F31D-9C5168452C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BC108-49D0-9026-F310-80B7A249A742}"/>
              </a:ext>
            </a:extLst>
          </p:cNvPr>
          <p:cNvSpPr>
            <a:spLocks noGrp="1"/>
          </p:cNvSpPr>
          <p:nvPr>
            <p:ph type="body" idx="1"/>
          </p:nvPr>
        </p:nvSpPr>
        <p:spPr/>
        <p:txBody>
          <a:bodyPr/>
          <a:lstStyle/>
          <a:p>
            <a:r>
              <a:rPr lang="en-US" dirty="0"/>
              <a:t>This goes against the natural tendency to look for complex solutions for complex problems. Here we start with a simple solution and then ask what special cases it solves</a:t>
            </a:r>
          </a:p>
          <a:p>
            <a:endParaRPr lang="en-US" dirty="0"/>
          </a:p>
        </p:txBody>
      </p:sp>
      <p:sp>
        <p:nvSpPr>
          <p:cNvPr id="4" name="Slide Number Placeholder 3">
            <a:extLst>
              <a:ext uri="{FF2B5EF4-FFF2-40B4-BE49-F238E27FC236}">
                <a16:creationId xmlns:a16="http://schemas.microsoft.com/office/drawing/2014/main" id="{BAE00AE9-51F3-C558-21E3-23A8425B36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885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2BE33-BFD5-DEC7-358B-D3547B960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90F39-57DF-5BDC-CAE7-E7221F87B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F94D89-1849-4341-3519-BBCD9A903BB3}"/>
              </a:ext>
            </a:extLst>
          </p:cNvPr>
          <p:cNvSpPr>
            <a:spLocks noGrp="1"/>
          </p:cNvSpPr>
          <p:nvPr>
            <p:ph type="body" idx="1"/>
          </p:nvPr>
        </p:nvSpPr>
        <p:spPr/>
        <p:txBody>
          <a:bodyPr/>
          <a:lstStyle/>
          <a:p>
            <a:r>
              <a:rPr lang="en-US" dirty="0"/>
              <a:t>This goes against the natural tendency to look for complex solutions for complex problems. Here we start with a simple solution and then ask what special cases it solves. Point out that local PRGs provide the only known route. Optimal-locality of PRG + garbling gives 100x.. Any way to amortize?</a:t>
            </a:r>
          </a:p>
          <a:p>
            <a:endParaRPr lang="en-US" dirty="0"/>
          </a:p>
        </p:txBody>
      </p:sp>
      <p:sp>
        <p:nvSpPr>
          <p:cNvPr id="4" name="Slide Number Placeholder 3">
            <a:extLst>
              <a:ext uri="{FF2B5EF4-FFF2-40B4-BE49-F238E27FC236}">
                <a16:creationId xmlns:a16="http://schemas.microsoft.com/office/drawing/2014/main" id="{3621D53A-4677-559E-D26A-350FEF0374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036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4D4CE-5387-58C1-3C43-575E5F3045F8}"/>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1FAFDAA1-8BC6-9BA9-29F0-54B271E62D56}"/>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5BE00012-9093-3556-841E-A81601FB8058}"/>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8A49C558-DCB8-B7C2-B9FF-37E208355901}"/>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59706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FD9D0-5DB3-E281-5F17-7050E64A016F}"/>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E8FE9C47-81D1-90D3-F799-CD1ED289FA20}"/>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3D4B71CB-D680-E11C-E85C-77C5C161EEE3}"/>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1E49FF9E-8EDB-1948-41A4-0BBE7A99025B}"/>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576481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49262-C618-16C4-0F73-64260BE62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E5070-E09E-78ED-BE57-55D2AB7A0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D1AFA-095E-9D53-85FA-7D473F4BC8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9099CA-C23B-3694-745D-D47402E24D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20751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7282-9C31-EA1B-F74E-F37F84445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C94BC-9432-830D-4668-B4F8ADF45B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EC390-C77C-4F49-E30C-1A2975F0BCED}"/>
              </a:ext>
            </a:extLst>
          </p:cNvPr>
          <p:cNvSpPr>
            <a:spLocks noGrp="1"/>
          </p:cNvSpPr>
          <p:nvPr>
            <p:ph type="body" idx="1"/>
          </p:nvPr>
        </p:nvSpPr>
        <p:spPr/>
        <p:txBody>
          <a:bodyPr/>
          <a:lstStyle/>
          <a:p>
            <a:r>
              <a:rPr lang="en-US" dirty="0"/>
              <a:t>This goes against the natural tendency to look for complex solutions for complex problems. Here we start with a simple solution and then ask what special cases it solves</a:t>
            </a:r>
          </a:p>
          <a:p>
            <a:endParaRPr lang="en-US" dirty="0"/>
          </a:p>
        </p:txBody>
      </p:sp>
      <p:sp>
        <p:nvSpPr>
          <p:cNvPr id="4" name="Slide Number Placeholder 3">
            <a:extLst>
              <a:ext uri="{FF2B5EF4-FFF2-40B4-BE49-F238E27FC236}">
                <a16:creationId xmlns:a16="http://schemas.microsoft.com/office/drawing/2014/main" id="{FD7C9CCA-66D4-DCB1-B20F-A7955AF8C7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6051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404D2-0FD1-E499-D919-FA68AB005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2BF358-D990-0E86-FA0C-32ED2294F6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24489-A045-1B74-3B75-41F78F9B0B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3EE77B-AFF8-9B26-DFD4-49E4782819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484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EA333-76AF-602B-DED5-A613041E6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74B46-BC22-1D68-7BD6-4EDA216A9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51557-A056-4AA2-F62C-AA2300909B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090D81-9C65-3AA9-024E-4CE6B4F2F3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597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23A817D1-645F-44FB-B58A-70FAC93B6DBC}"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6418" name="Rectangle 2"/>
          <p:cNvSpPr>
            <a:spLocks noGrp="1" noRot="1" noChangeAspect="1" noChangeArrowheads="1" noTextEdit="1"/>
          </p:cNvSpPr>
          <p:nvPr>
            <p:ph type="sldImg"/>
          </p:nvPr>
        </p:nvSpPr>
        <p:spPr>
          <a:xfrm>
            <a:off x="385763" y="687388"/>
            <a:ext cx="6091237" cy="3427412"/>
          </a:xfrm>
          <a:ln/>
        </p:spPr>
      </p:sp>
      <p:sp>
        <p:nvSpPr>
          <p:cNvPr id="316419" name="Rectangle 3"/>
          <p:cNvSpPr>
            <a:spLocks noGrp="1" noChangeArrowheads="1"/>
          </p:cNvSpPr>
          <p:nvPr>
            <p:ph type="body" idx="1"/>
          </p:nvPr>
        </p:nvSpPr>
        <p:spPr>
          <a:xfrm>
            <a:off x="914400" y="4341813"/>
            <a:ext cx="5029200" cy="4114800"/>
          </a:xfrm>
        </p:spPr>
        <p:txBody>
          <a:bodyPr/>
          <a:lstStyle/>
          <a:p>
            <a:pPr algn="l" rtl="0"/>
            <a:endParaRPr lang="en-US"/>
          </a:p>
          <a:p>
            <a:pPr algn="l" rtl="0"/>
            <a:r>
              <a:rPr lang="en-US"/>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g(x,r) one can decond f(x), and given f(x) one can simulate the distriution g(x,r) even without knowing x. We refer to g as a randomized encoding of f.</a:t>
            </a:r>
          </a:p>
          <a:p>
            <a:pPr algn="l" rtl="0"/>
            <a:endParaRPr lang="en-US"/>
          </a:p>
          <a:p>
            <a:pPr algn="l" rtl="0"/>
            <a:r>
              <a:rPr lang="en-US"/>
              <a:t>To be useful in our context this type of encoding should be on one hand secure, in the sense that, … and on the other hand liberal enough…</a:t>
            </a:r>
          </a:p>
          <a:p>
            <a:pPr algn="l" rtl="0"/>
            <a:r>
              <a:rPr lang="en-US"/>
              <a:t>Note that if g is much easier than f, then moving from g to f must be complex.</a:t>
            </a:r>
          </a:p>
          <a:p>
            <a:pPr algn="l" rtl="0"/>
            <a:endParaRPr lang="en-US"/>
          </a:p>
          <a:p>
            <a:pPr algn="l" rtl="0"/>
            <a:r>
              <a:rPr lang="en-US"/>
              <a:t>We now define our notion of randomized encoding in more detail.</a:t>
            </a:r>
          </a:p>
          <a:p>
            <a:pPr algn="l" rtl="0"/>
            <a:endParaRPr lang="en-US"/>
          </a:p>
          <a:p>
            <a:pPr algn="l" rtl="0"/>
            <a:endParaRPr lang="en-US"/>
          </a:p>
        </p:txBody>
      </p:sp>
    </p:spTree>
    <p:extLst>
      <p:ext uri="{BB962C8B-B14F-4D97-AF65-F5344CB8AC3E}">
        <p14:creationId xmlns:p14="http://schemas.microsoft.com/office/powerpoint/2010/main" val="400865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85840-72FD-106E-C3EF-25C08CF83D89}"/>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D243AF4-EEFB-29EC-EB62-50450D315667}"/>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A5BD8114-C12B-5BA1-B633-80B3356B7DB4}"/>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D178FA22-D512-EF89-A921-9A7BC4A182F0}"/>
              </a:ext>
            </a:extLst>
          </p:cNvPr>
          <p:cNvSpPr>
            <a:spLocks noGrp="1" noChangeArrowheads="1"/>
          </p:cNvSpPr>
          <p:nvPr>
            <p:ph type="body" idx="1"/>
          </p:nvPr>
        </p:nvSpPr>
        <p:spPr>
          <a:xfrm>
            <a:off x="914400" y="4341813"/>
            <a:ext cx="5029200" cy="4114800"/>
          </a:xfrm>
        </p:spPr>
        <p:txBody>
          <a:bodyPr/>
          <a:lstStyle/>
          <a:p>
            <a:pPr algn="l" rtl="0"/>
            <a:endParaRPr lang="en-US"/>
          </a:p>
          <a:p>
            <a:pPr algn="l" rtl="0"/>
            <a:r>
              <a:rPr lang="en-US"/>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g(x,r) one can decond f(x), and given f(x) one can simulate the distriution g(x,r) even without knowing x. We refer to g as a randomized encoding of f.</a:t>
            </a:r>
          </a:p>
          <a:p>
            <a:pPr algn="l" rtl="0"/>
            <a:endParaRPr lang="en-US"/>
          </a:p>
          <a:p>
            <a:pPr algn="l" rtl="0"/>
            <a:r>
              <a:rPr lang="en-US"/>
              <a:t>To be useful in our context this type of encoding should be on one hand secure, in the sense that, … and on the other hand liberal enough…</a:t>
            </a:r>
          </a:p>
          <a:p>
            <a:pPr algn="l" rtl="0"/>
            <a:r>
              <a:rPr lang="en-US"/>
              <a:t>Note that if g is much easier than f, then moving from g to f must be complex.</a:t>
            </a:r>
          </a:p>
          <a:p>
            <a:pPr algn="l" rtl="0"/>
            <a:endParaRPr lang="en-US"/>
          </a:p>
          <a:p>
            <a:pPr algn="l" rtl="0"/>
            <a:r>
              <a:rPr lang="en-US"/>
              <a:t>We now define our notion of randomized encoding in more detail.</a:t>
            </a:r>
          </a:p>
          <a:p>
            <a:pPr algn="l" rtl="0"/>
            <a:endParaRPr lang="en-US"/>
          </a:p>
          <a:p>
            <a:pPr algn="l" rtl="0"/>
            <a:endParaRPr lang="en-US"/>
          </a:p>
        </p:txBody>
      </p:sp>
    </p:spTree>
    <p:extLst>
      <p:ext uri="{BB962C8B-B14F-4D97-AF65-F5344CB8AC3E}">
        <p14:creationId xmlns:p14="http://schemas.microsoft.com/office/powerpoint/2010/main" val="37600759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E2ED9-F47F-EAF8-F69C-69CE49BD309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DC41B42D-B5C5-6DAB-A3D9-FAE084CB1BB7}"/>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B975C0FD-3B5D-4930-F2C8-3205BE4933BC}"/>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4C078B19-B6DC-7C4B-A522-0F2D5E1F66A5}"/>
              </a:ext>
            </a:extLst>
          </p:cNvPr>
          <p:cNvSpPr>
            <a:spLocks noGrp="1" noChangeArrowheads="1"/>
          </p:cNvSpPr>
          <p:nvPr>
            <p:ph type="body" idx="1"/>
          </p:nvPr>
        </p:nvSpPr>
        <p:spPr>
          <a:xfrm>
            <a:off x="914400" y="4341813"/>
            <a:ext cx="5029200" cy="4114800"/>
          </a:xfrm>
        </p:spPr>
        <p:txBody>
          <a:bodyPr/>
          <a:lstStyle/>
          <a:p>
            <a:pPr algn="l" rtl="0"/>
            <a:endParaRPr lang="en-US"/>
          </a:p>
          <a:p>
            <a:pPr algn="l" rtl="0"/>
            <a:r>
              <a:rPr lang="en-US"/>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g(x,r) one can decond f(x), and given f(x) one can simulate the distriution g(x,r) even without knowing x. We refer to g as a randomized encoding of f.</a:t>
            </a:r>
          </a:p>
          <a:p>
            <a:pPr algn="l" rtl="0"/>
            <a:endParaRPr lang="en-US"/>
          </a:p>
          <a:p>
            <a:pPr algn="l" rtl="0"/>
            <a:r>
              <a:rPr lang="en-US"/>
              <a:t>To be useful in our context this type of encoding should be on one hand secure, in the sense that, … and on the other hand liberal enough…</a:t>
            </a:r>
          </a:p>
          <a:p>
            <a:pPr algn="l" rtl="0"/>
            <a:r>
              <a:rPr lang="en-US"/>
              <a:t>Note that if g is much easier than f, then moving from g to f must be complex.</a:t>
            </a:r>
          </a:p>
          <a:p>
            <a:pPr algn="l" rtl="0"/>
            <a:endParaRPr lang="en-US"/>
          </a:p>
          <a:p>
            <a:pPr algn="l" rtl="0"/>
            <a:r>
              <a:rPr lang="en-US"/>
              <a:t>We now define our notion of randomized encoding in more detail.</a:t>
            </a:r>
          </a:p>
          <a:p>
            <a:pPr algn="l" rtl="0"/>
            <a:endParaRPr lang="en-US"/>
          </a:p>
          <a:p>
            <a:pPr algn="l" rtl="0"/>
            <a:endParaRPr lang="en-US"/>
          </a:p>
        </p:txBody>
      </p:sp>
    </p:spTree>
    <p:extLst>
      <p:ext uri="{BB962C8B-B14F-4D97-AF65-F5344CB8AC3E}">
        <p14:creationId xmlns:p14="http://schemas.microsoft.com/office/powerpoint/2010/main" val="3772200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7806A-4F59-AE8A-A0CD-09A8197F5CA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FABD0ED1-BB57-0D58-E59C-3031ED90FE6C}"/>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82BE1022-CFD5-FA02-6B66-7D160825B957}"/>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77B05231-8423-B380-ED7F-E22D633B7CEE}"/>
              </a:ext>
            </a:extLst>
          </p:cNvPr>
          <p:cNvSpPr>
            <a:spLocks noGrp="1" noChangeArrowheads="1"/>
          </p:cNvSpPr>
          <p:nvPr>
            <p:ph type="body" idx="1"/>
          </p:nvPr>
        </p:nvSpPr>
        <p:spPr>
          <a:xfrm>
            <a:off x="914400" y="4341813"/>
            <a:ext cx="5029200" cy="4114800"/>
          </a:xfrm>
        </p:spPr>
        <p:txBody>
          <a:bodyPr/>
          <a:lstStyle/>
          <a:p>
            <a:pPr algn="l" rtl="0"/>
            <a:endParaRPr lang="en-US" dirty="0"/>
          </a:p>
        </p:txBody>
      </p:sp>
    </p:spTree>
    <p:extLst>
      <p:ext uri="{BB962C8B-B14F-4D97-AF65-F5344CB8AC3E}">
        <p14:creationId xmlns:p14="http://schemas.microsoft.com/office/powerpoint/2010/main" val="4246412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65F82-2F72-FDC8-459E-2988DCE4FFD5}"/>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047334C0-F56B-D7B5-7569-D5286FD97B20}"/>
              </a:ext>
            </a:extLst>
          </p:cNvPr>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a:extLst>
              <a:ext uri="{FF2B5EF4-FFF2-40B4-BE49-F238E27FC236}">
                <a16:creationId xmlns:a16="http://schemas.microsoft.com/office/drawing/2014/main" id="{F2DC8795-B0AD-343D-670E-B1FC73472EBB}"/>
              </a:ext>
            </a:extLst>
          </p:cNvPr>
          <p:cNvSpPr>
            <a:spLocks noGrp="1" noRot="1" noChangeAspect="1" noChangeArrowheads="1" noTextEdit="1"/>
          </p:cNvSpPr>
          <p:nvPr>
            <p:ph type="sldImg"/>
          </p:nvPr>
        </p:nvSpPr>
        <p:spPr>
          <a:xfrm>
            <a:off x="385763" y="687388"/>
            <a:ext cx="6091237" cy="3427412"/>
          </a:xfrm>
          <a:ln/>
        </p:spPr>
      </p:sp>
      <p:sp>
        <p:nvSpPr>
          <p:cNvPr id="318467" name="Rectangle 3">
            <a:extLst>
              <a:ext uri="{FF2B5EF4-FFF2-40B4-BE49-F238E27FC236}">
                <a16:creationId xmlns:a16="http://schemas.microsoft.com/office/drawing/2014/main" id="{5814332E-6572-BD86-A95A-ADE958C71388}"/>
              </a:ext>
            </a:extLst>
          </p:cNvPr>
          <p:cNvSpPr>
            <a:spLocks noGrp="1" noChangeArrowheads="1"/>
          </p:cNvSpPr>
          <p:nvPr>
            <p:ph type="body" idx="1"/>
          </p:nvPr>
        </p:nvSpPr>
        <p:spPr>
          <a:xfrm>
            <a:off x="914400" y="4341813"/>
            <a:ext cx="5029200" cy="4114800"/>
          </a:xfrm>
        </p:spPr>
        <p:txBody>
          <a:bodyPr/>
          <a:lstStyle/>
          <a:p>
            <a:pPr algn="l" rtl="0"/>
            <a:endParaRPr lang="en-US" dirty="0"/>
          </a:p>
          <a:p>
            <a:pPr algn="l" rtl="0"/>
            <a:r>
              <a:rPr lang="en-US" dirty="0"/>
              <a:t>Our key idea is to replace the cryptographic function f with a related function g, taking the original input of f and an additional random input, such that the output of g on input x and a uniformly random r is a randomized encoding of f(x).  More specifically, we require that given g(</a:t>
            </a:r>
            <a:r>
              <a:rPr lang="en-US" dirty="0" err="1"/>
              <a:t>x,r</a:t>
            </a:r>
            <a:r>
              <a:rPr lang="en-US" dirty="0"/>
              <a:t>) one can </a:t>
            </a:r>
            <a:r>
              <a:rPr lang="en-US" dirty="0" err="1"/>
              <a:t>decond</a:t>
            </a:r>
            <a:r>
              <a:rPr lang="en-US" dirty="0"/>
              <a:t> f(x), and given f(x) one can simulate the </a:t>
            </a:r>
            <a:r>
              <a:rPr lang="en-US" dirty="0" err="1"/>
              <a:t>distriution</a:t>
            </a:r>
            <a:r>
              <a:rPr lang="en-US" dirty="0"/>
              <a:t> g(</a:t>
            </a:r>
            <a:r>
              <a:rPr lang="en-US" dirty="0" err="1"/>
              <a:t>x,r</a:t>
            </a:r>
            <a:r>
              <a:rPr lang="en-US" dirty="0"/>
              <a:t>) even without knowing x. We refer to g as a randomized encoding of f.</a:t>
            </a:r>
          </a:p>
          <a:p>
            <a:pPr algn="l" rtl="0"/>
            <a:endParaRPr lang="en-US" dirty="0"/>
          </a:p>
          <a:p>
            <a:pPr algn="l" rtl="0"/>
            <a:r>
              <a:rPr lang="en-US" dirty="0"/>
              <a:t>To be useful in our context this type of encoding should be on one hand secure, in the sense that, … and on the other hand liberal enough…</a:t>
            </a:r>
          </a:p>
          <a:p>
            <a:pPr algn="l" rtl="0"/>
            <a:r>
              <a:rPr lang="en-US" dirty="0"/>
              <a:t>Note that if g is much easier than f, then moving from g to f must be complex.</a:t>
            </a:r>
          </a:p>
          <a:p>
            <a:pPr algn="l" rtl="0"/>
            <a:endParaRPr lang="en-US" dirty="0"/>
          </a:p>
          <a:p>
            <a:pPr algn="l" rtl="0"/>
            <a:r>
              <a:rPr lang="en-US" dirty="0"/>
              <a:t>We now define our notion of randomized encoding in more detail.</a:t>
            </a:r>
          </a:p>
          <a:p>
            <a:pPr algn="l" rtl="0"/>
            <a:endParaRPr lang="en-US" dirty="0"/>
          </a:p>
          <a:p>
            <a:pPr algn="l" rtl="0"/>
            <a:endParaRPr lang="en-US" dirty="0"/>
          </a:p>
        </p:txBody>
      </p:sp>
    </p:spTree>
    <p:extLst>
      <p:ext uri="{BB962C8B-B14F-4D97-AF65-F5344CB8AC3E}">
        <p14:creationId xmlns:p14="http://schemas.microsoft.com/office/powerpoint/2010/main" val="40714714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5F5F50F2-FB2D-4A13-9CFA-ACC94B586675}" type="slidenum">
              <a:rPr kumimoji="0" lang="he-IL"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18466" name="Rectangle 2"/>
          <p:cNvSpPr>
            <a:spLocks noGrp="1" noRot="1" noChangeAspect="1" noChangeArrowheads="1" noTextEdit="1"/>
          </p:cNvSpPr>
          <p:nvPr>
            <p:ph type="sldImg"/>
          </p:nvPr>
        </p:nvSpPr>
        <p:spPr>
          <a:xfrm>
            <a:off x="385763" y="687388"/>
            <a:ext cx="6091237" cy="3427412"/>
          </a:xfrm>
          <a:ln/>
        </p:spPr>
      </p:sp>
      <p:sp>
        <p:nvSpPr>
          <p:cNvPr id="318467" name="Rectangle 3"/>
          <p:cNvSpPr>
            <a:spLocks noGrp="1" noChangeArrowheads="1"/>
          </p:cNvSpPr>
          <p:nvPr>
            <p:ph type="body" idx="1"/>
          </p:nvPr>
        </p:nvSpPr>
        <p:spPr>
          <a:xfrm>
            <a:off x="914400" y="4341813"/>
            <a:ext cx="5029200" cy="4114800"/>
          </a:xfrm>
        </p:spPr>
        <p:txBody>
          <a:bodyPr/>
          <a:lstStyle/>
          <a:p>
            <a:pPr algn="l" rtl="0"/>
            <a:r>
              <a:rPr lang="en-US" dirty="0"/>
              <a:t>Practical = </a:t>
            </a:r>
            <a:r>
              <a:rPr lang="en-US" dirty="0" err="1"/>
              <a:t>subquadratic</a:t>
            </a:r>
            <a:r>
              <a:rPr lang="en-US" dirty="0"/>
              <a:t> circuit size and close to full security</a:t>
            </a:r>
          </a:p>
        </p:txBody>
      </p:sp>
    </p:spTree>
    <p:extLst>
      <p:ext uri="{BB962C8B-B14F-4D97-AF65-F5344CB8AC3E}">
        <p14:creationId xmlns:p14="http://schemas.microsoft.com/office/powerpoint/2010/main" val="24284997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88066-79D4-56A3-D74E-E23C8AD25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52050-6556-48B9-303E-7AF2D88B4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3B807-FC10-7794-ADFE-8E84DD2647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4B30F9-2497-CD49-8A46-7ACE756997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3303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CFF25-5356-C2A2-49F1-898EDB801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BBA64-152C-DB7F-3ABD-C88BB1963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E5D69-8EAB-D8F8-C67F-C78195AFDA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22B3BB-50D7-862C-46DB-8DC1E29F3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5764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BFD7-4049-EFCF-DB95-2EA05F21C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9255C-CD5F-CD93-8E5C-46423415D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A4536-F4E6-7ED6-DEFC-E06BA69FD4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3DB8E7-A32A-F113-6FAE-7477F59B4B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002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E8C9E-B933-F399-C53E-B05BB6795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BABCC-C6B3-B3BE-A2EB-80CC8E4D0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74595E-2C37-8FEC-022B-EFF5CE9A45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5BB6DD-B28C-001E-0249-F63A78D19B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359DA-339A-9149-8199-F1CEABA543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347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A401E-CFAF-1388-22C4-5499495DBA54}"/>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1A8CF78B-20C0-D15D-39F3-33EEF800A223}"/>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B798476A-ADBE-6233-3946-B967958D8535}"/>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7666279A-A148-5C3F-26DC-C0832EA82CAD}"/>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15513976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945B2-241F-F243-B751-949F8F45849D}"/>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A96E39DD-2552-0F43-59E8-64C54AD6BEB2}"/>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1AFB2EBD-FA0C-E6B1-39B8-7639412E3170}"/>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21CD77C8-9DE2-60DD-C047-BC4C15B361A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2098082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0EC16-770E-6483-84C2-9D5A6C06C936}"/>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E632B6A9-B75E-847D-D2F8-A9BA52EBA285}"/>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1F58BDF9-5B49-BEAE-437F-9B7FDD53179C}"/>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949D3F87-3762-4D21-2169-74E8B32576D9}"/>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22975588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2A7A-D9E5-19C3-C289-4F9520842B97}"/>
            </a:ext>
          </a:extLst>
        </p:cNvPr>
        <p:cNvGrpSpPr/>
        <p:nvPr/>
      </p:nvGrpSpPr>
      <p:grpSpPr>
        <a:xfrm>
          <a:off x="0" y="0"/>
          <a:ext cx="0" cy="0"/>
          <a:chOff x="0" y="0"/>
          <a:chExt cx="0" cy="0"/>
        </a:xfrm>
      </p:grpSpPr>
      <p:sp>
        <p:nvSpPr>
          <p:cNvPr id="71682" name="Rectangle 7">
            <a:extLst>
              <a:ext uri="{FF2B5EF4-FFF2-40B4-BE49-F238E27FC236}">
                <a16:creationId xmlns:a16="http://schemas.microsoft.com/office/drawing/2014/main" id="{A33DDC68-10EA-74C4-0243-BA822E71DBA0}"/>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3600" b="1">
                <a:solidFill>
                  <a:schemeClr val="tx1"/>
                </a:solidFill>
                <a:latin typeface="Arial Unicode MS" charset="0"/>
                <a:cs typeface="Arial" charset="0"/>
              </a:defRPr>
            </a:lvl1pPr>
            <a:lvl2pPr marL="742950" indent="-285750" eaLnBrk="0" hangingPunct="0">
              <a:defRPr sz="3600" b="1">
                <a:solidFill>
                  <a:schemeClr val="tx1"/>
                </a:solidFill>
                <a:latin typeface="Arial Unicode MS" charset="0"/>
                <a:cs typeface="Arial" charset="0"/>
              </a:defRPr>
            </a:lvl2pPr>
            <a:lvl3pPr marL="1143000" indent="-228600" eaLnBrk="0" hangingPunct="0">
              <a:defRPr sz="3600" b="1">
                <a:solidFill>
                  <a:schemeClr val="tx1"/>
                </a:solidFill>
                <a:latin typeface="Arial Unicode MS" charset="0"/>
                <a:cs typeface="Arial" charset="0"/>
              </a:defRPr>
            </a:lvl3pPr>
            <a:lvl4pPr marL="1600200" indent="-228600" eaLnBrk="0" hangingPunct="0">
              <a:defRPr sz="3600" b="1">
                <a:solidFill>
                  <a:schemeClr val="tx1"/>
                </a:solidFill>
                <a:latin typeface="Arial Unicode MS" charset="0"/>
                <a:cs typeface="Arial" charset="0"/>
              </a:defRPr>
            </a:lvl4pPr>
            <a:lvl5pPr marL="2057400" indent="-228600" eaLnBrk="0" hangingPunct="0">
              <a:defRPr sz="3600" b="1">
                <a:solidFill>
                  <a:schemeClr val="tx1"/>
                </a:solidFill>
                <a:latin typeface="Arial Unicode MS" charset="0"/>
                <a:cs typeface="Arial" charset="0"/>
              </a:defRPr>
            </a:lvl5pPr>
            <a:lvl6pPr marL="2514600" indent="-228600" algn="ctr" rtl="1" eaLnBrk="0" fontAlgn="base" hangingPunct="0">
              <a:spcBef>
                <a:spcPct val="0"/>
              </a:spcBef>
              <a:spcAft>
                <a:spcPct val="0"/>
              </a:spcAft>
              <a:defRPr sz="3600" b="1">
                <a:solidFill>
                  <a:schemeClr val="tx1"/>
                </a:solidFill>
                <a:latin typeface="Arial Unicode MS" charset="0"/>
                <a:cs typeface="Arial" charset="0"/>
              </a:defRPr>
            </a:lvl6pPr>
            <a:lvl7pPr marL="2971800" indent="-228600" algn="ctr" rtl="1" eaLnBrk="0" fontAlgn="base" hangingPunct="0">
              <a:spcBef>
                <a:spcPct val="0"/>
              </a:spcBef>
              <a:spcAft>
                <a:spcPct val="0"/>
              </a:spcAft>
              <a:defRPr sz="3600" b="1">
                <a:solidFill>
                  <a:schemeClr val="tx1"/>
                </a:solidFill>
                <a:latin typeface="Arial Unicode MS" charset="0"/>
                <a:cs typeface="Arial" charset="0"/>
              </a:defRPr>
            </a:lvl7pPr>
            <a:lvl8pPr marL="3429000" indent="-228600" algn="ctr" rtl="1" eaLnBrk="0" fontAlgn="base" hangingPunct="0">
              <a:spcBef>
                <a:spcPct val="0"/>
              </a:spcBef>
              <a:spcAft>
                <a:spcPct val="0"/>
              </a:spcAft>
              <a:defRPr sz="3600" b="1">
                <a:solidFill>
                  <a:schemeClr val="tx1"/>
                </a:solidFill>
                <a:latin typeface="Arial Unicode MS" charset="0"/>
                <a:cs typeface="Arial" charset="0"/>
              </a:defRPr>
            </a:lvl8pPr>
            <a:lvl9pPr marL="3886200" indent="-228600" algn="ctr" rtl="1" eaLnBrk="0" fontAlgn="base" hangingPunct="0">
              <a:spcBef>
                <a:spcPct val="0"/>
              </a:spcBef>
              <a:spcAft>
                <a:spcPct val="0"/>
              </a:spcAft>
              <a:defRPr sz="3600" b="1">
                <a:solidFill>
                  <a:schemeClr val="tx1"/>
                </a:solidFill>
                <a:latin typeface="Arial Unicode MS" charset="0"/>
                <a:cs typeface="Arial"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FFCCABD-055C-4B48-B6EA-481E397DB83B}" type="slidenum">
              <a:rPr kumimoji="0" lang="x-none"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1683" name="Rectangle 2">
            <a:extLst>
              <a:ext uri="{FF2B5EF4-FFF2-40B4-BE49-F238E27FC236}">
                <a16:creationId xmlns:a16="http://schemas.microsoft.com/office/drawing/2014/main" id="{D0A09CD4-085A-C937-A7A3-4BCE9A31061E}"/>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60088BC4-D824-6A2C-019C-F9C4000B234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endParaRPr lang="en-US" dirty="0"/>
          </a:p>
        </p:txBody>
      </p:sp>
    </p:spTree>
    <p:extLst>
      <p:ext uri="{BB962C8B-B14F-4D97-AF65-F5344CB8AC3E}">
        <p14:creationId xmlns:p14="http://schemas.microsoft.com/office/powerpoint/2010/main" val="41720896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DBDB4-4980-E515-7D01-51771BAEB620}"/>
            </a:ext>
          </a:extLst>
        </p:cNvPr>
        <p:cNvGrpSpPr/>
        <p:nvPr/>
      </p:nvGrpSpPr>
      <p:grpSpPr>
        <a:xfrm>
          <a:off x="0" y="0"/>
          <a:ext cx="0" cy="0"/>
          <a:chOff x="0" y="0"/>
          <a:chExt cx="0" cy="0"/>
        </a:xfrm>
      </p:grpSpPr>
      <p:sp>
        <p:nvSpPr>
          <p:cNvPr id="13313" name="Rectangle 2">
            <a:extLst>
              <a:ext uri="{FF2B5EF4-FFF2-40B4-BE49-F238E27FC236}">
                <a16:creationId xmlns:a16="http://schemas.microsoft.com/office/drawing/2014/main" id="{6CE9BCE1-3042-286C-FFCB-C55036AF1DB4}"/>
              </a:ext>
            </a:extLst>
          </p:cNvPr>
          <p:cNvSpPr>
            <a:spLocks noGrp="1" noRot="1" noChangeAspect="1" noChangeArrowheads="1" noTextEdit="1"/>
          </p:cNvSpPr>
          <p:nvPr>
            <p:ph type="sldImg"/>
          </p:nvPr>
        </p:nvSpPr>
        <p:spPr>
          <a:ln/>
        </p:spPr>
      </p:sp>
      <p:sp>
        <p:nvSpPr>
          <p:cNvPr id="13314" name="Rectangle 3">
            <a:extLst>
              <a:ext uri="{FF2B5EF4-FFF2-40B4-BE49-F238E27FC236}">
                <a16:creationId xmlns:a16="http://schemas.microsoft.com/office/drawing/2014/main" id="{D8739AE6-F124-195B-0442-D4D9A5B40D0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r>
              <a:rPr lang="en-US" altLang="en-US" dirty="0"/>
              <a:t>Even we we are just 10x better in communication, this can be a game-changer.</a:t>
            </a:r>
          </a:p>
        </p:txBody>
      </p:sp>
    </p:spTree>
    <p:extLst>
      <p:ext uri="{BB962C8B-B14F-4D97-AF65-F5344CB8AC3E}">
        <p14:creationId xmlns:p14="http://schemas.microsoft.com/office/powerpoint/2010/main" val="3166191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2932-3B59-F98D-6EC9-09E4F4E1410D}"/>
            </a:ext>
          </a:extLst>
        </p:cNvPr>
        <p:cNvGrpSpPr/>
        <p:nvPr/>
      </p:nvGrpSpPr>
      <p:grpSpPr>
        <a:xfrm>
          <a:off x="0" y="0"/>
          <a:ext cx="0" cy="0"/>
          <a:chOff x="0" y="0"/>
          <a:chExt cx="0" cy="0"/>
        </a:xfrm>
      </p:grpSpPr>
      <p:sp>
        <p:nvSpPr>
          <p:cNvPr id="13313" name="Rectangle 2">
            <a:extLst>
              <a:ext uri="{FF2B5EF4-FFF2-40B4-BE49-F238E27FC236}">
                <a16:creationId xmlns:a16="http://schemas.microsoft.com/office/drawing/2014/main" id="{AFD4505B-35DF-BDF9-8EEF-7A980AB5993E}"/>
              </a:ext>
            </a:extLst>
          </p:cNvPr>
          <p:cNvSpPr>
            <a:spLocks noGrp="1" noRot="1" noChangeAspect="1" noChangeArrowheads="1" noTextEdit="1"/>
          </p:cNvSpPr>
          <p:nvPr>
            <p:ph type="sldImg"/>
          </p:nvPr>
        </p:nvSpPr>
        <p:spPr>
          <a:ln/>
        </p:spPr>
      </p:sp>
      <p:sp>
        <p:nvSpPr>
          <p:cNvPr id="13314" name="Rectangle 3">
            <a:extLst>
              <a:ext uri="{FF2B5EF4-FFF2-40B4-BE49-F238E27FC236}">
                <a16:creationId xmlns:a16="http://schemas.microsoft.com/office/drawing/2014/main" id="{060BCE1D-42D0-ABC6-FA4B-DCFED3CB7A5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r>
              <a:rPr lang="en-US" altLang="en-US" dirty="0"/>
              <a:t>Even we we are just 10x better in communication, this can be a game-changer.</a:t>
            </a:r>
          </a:p>
        </p:txBody>
      </p:sp>
    </p:spTree>
    <p:extLst>
      <p:ext uri="{BB962C8B-B14F-4D97-AF65-F5344CB8AC3E}">
        <p14:creationId xmlns:p14="http://schemas.microsoft.com/office/powerpoint/2010/main" val="15152271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32C66-93A7-B361-4788-66581427CE97}"/>
            </a:ext>
          </a:extLst>
        </p:cNvPr>
        <p:cNvGrpSpPr/>
        <p:nvPr/>
      </p:nvGrpSpPr>
      <p:grpSpPr>
        <a:xfrm>
          <a:off x="0" y="0"/>
          <a:ext cx="0" cy="0"/>
          <a:chOff x="0" y="0"/>
          <a:chExt cx="0" cy="0"/>
        </a:xfrm>
      </p:grpSpPr>
      <p:sp>
        <p:nvSpPr>
          <p:cNvPr id="13313" name="Rectangle 2">
            <a:extLst>
              <a:ext uri="{FF2B5EF4-FFF2-40B4-BE49-F238E27FC236}">
                <a16:creationId xmlns:a16="http://schemas.microsoft.com/office/drawing/2014/main" id="{E63DBDB4-359E-6BAE-2EA5-0392226E882D}"/>
              </a:ext>
            </a:extLst>
          </p:cNvPr>
          <p:cNvSpPr>
            <a:spLocks noGrp="1" noRot="1" noChangeAspect="1" noChangeArrowheads="1" noTextEdit="1"/>
          </p:cNvSpPr>
          <p:nvPr>
            <p:ph type="sldImg"/>
          </p:nvPr>
        </p:nvSpPr>
        <p:spPr>
          <a:ln/>
        </p:spPr>
      </p:sp>
      <p:sp>
        <p:nvSpPr>
          <p:cNvPr id="13314" name="Rectangle 3">
            <a:extLst>
              <a:ext uri="{FF2B5EF4-FFF2-40B4-BE49-F238E27FC236}">
                <a16:creationId xmlns:a16="http://schemas.microsoft.com/office/drawing/2014/main" id="{A28BE3FF-FA95-DC59-2FCB-549DE13D65C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r>
              <a:rPr lang="en-US" altLang="en-US" dirty="0"/>
              <a:t>Even we we are just 10x better in communication, this can be a game-changer.</a:t>
            </a:r>
          </a:p>
        </p:txBody>
      </p:sp>
    </p:spTree>
    <p:extLst>
      <p:ext uri="{BB962C8B-B14F-4D97-AF65-F5344CB8AC3E}">
        <p14:creationId xmlns:p14="http://schemas.microsoft.com/office/powerpoint/2010/main" val="9404827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4BFD3-92CA-79F9-EA98-8A53D002817F}"/>
            </a:ext>
          </a:extLst>
        </p:cNvPr>
        <p:cNvGrpSpPr/>
        <p:nvPr/>
      </p:nvGrpSpPr>
      <p:grpSpPr>
        <a:xfrm>
          <a:off x="0" y="0"/>
          <a:ext cx="0" cy="0"/>
          <a:chOff x="0" y="0"/>
          <a:chExt cx="0" cy="0"/>
        </a:xfrm>
      </p:grpSpPr>
      <p:sp>
        <p:nvSpPr>
          <p:cNvPr id="13313" name="Rectangle 2">
            <a:extLst>
              <a:ext uri="{FF2B5EF4-FFF2-40B4-BE49-F238E27FC236}">
                <a16:creationId xmlns:a16="http://schemas.microsoft.com/office/drawing/2014/main" id="{0122FBE8-AA5E-5682-4D46-00AA17A206AB}"/>
              </a:ext>
            </a:extLst>
          </p:cNvPr>
          <p:cNvSpPr>
            <a:spLocks noGrp="1" noRot="1" noChangeAspect="1" noChangeArrowheads="1" noTextEdit="1"/>
          </p:cNvSpPr>
          <p:nvPr>
            <p:ph type="sldImg"/>
          </p:nvPr>
        </p:nvSpPr>
        <p:spPr>
          <a:ln/>
        </p:spPr>
      </p:sp>
      <p:sp>
        <p:nvSpPr>
          <p:cNvPr id="13314" name="Rectangle 3">
            <a:extLst>
              <a:ext uri="{FF2B5EF4-FFF2-40B4-BE49-F238E27FC236}">
                <a16:creationId xmlns:a16="http://schemas.microsoft.com/office/drawing/2014/main" id="{D626435D-611D-20B3-DD53-D78E3160C70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r>
              <a:rPr lang="en-US" altLang="en-US" dirty="0"/>
              <a:t>Even we we are just 10x better in communication, this can be a game-changer.</a:t>
            </a:r>
          </a:p>
        </p:txBody>
      </p:sp>
    </p:spTree>
    <p:extLst>
      <p:ext uri="{BB962C8B-B14F-4D97-AF65-F5344CB8AC3E}">
        <p14:creationId xmlns:p14="http://schemas.microsoft.com/office/powerpoint/2010/main" val="5062505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2FC14-112A-0391-69BA-FA5E0731B2F0}"/>
            </a:ext>
          </a:extLst>
        </p:cNvPr>
        <p:cNvGrpSpPr/>
        <p:nvPr/>
      </p:nvGrpSpPr>
      <p:grpSpPr>
        <a:xfrm>
          <a:off x="0" y="0"/>
          <a:ext cx="0" cy="0"/>
          <a:chOff x="0" y="0"/>
          <a:chExt cx="0" cy="0"/>
        </a:xfrm>
      </p:grpSpPr>
      <p:sp>
        <p:nvSpPr>
          <p:cNvPr id="13313" name="Rectangle 2">
            <a:extLst>
              <a:ext uri="{FF2B5EF4-FFF2-40B4-BE49-F238E27FC236}">
                <a16:creationId xmlns:a16="http://schemas.microsoft.com/office/drawing/2014/main" id="{8A7C57F4-F0E3-C39D-2AC1-18392BA6E884}"/>
              </a:ext>
            </a:extLst>
          </p:cNvPr>
          <p:cNvSpPr>
            <a:spLocks noGrp="1" noRot="1" noChangeAspect="1" noChangeArrowheads="1" noTextEdit="1"/>
          </p:cNvSpPr>
          <p:nvPr>
            <p:ph type="sldImg"/>
          </p:nvPr>
        </p:nvSpPr>
        <p:spPr>
          <a:ln/>
        </p:spPr>
      </p:sp>
      <p:sp>
        <p:nvSpPr>
          <p:cNvPr id="13314" name="Rectangle 3">
            <a:extLst>
              <a:ext uri="{FF2B5EF4-FFF2-40B4-BE49-F238E27FC236}">
                <a16:creationId xmlns:a16="http://schemas.microsoft.com/office/drawing/2014/main" id="{240C8367-8A5F-42B5-59EB-5BF3AB11F5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r>
              <a:rPr lang="en-US" altLang="en-US" dirty="0"/>
              <a:t>Even we we are just 10x better in communication, this can be a game-changer.</a:t>
            </a:r>
          </a:p>
        </p:txBody>
      </p:sp>
    </p:spTree>
    <p:extLst>
      <p:ext uri="{BB962C8B-B14F-4D97-AF65-F5344CB8AC3E}">
        <p14:creationId xmlns:p14="http://schemas.microsoft.com/office/powerpoint/2010/main" val="1323441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0B08F2A-F538-6541-902B-0325C7215C0F}"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809755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B08F2A-F538-6541-902B-0325C7215C0F}"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129036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B08F2A-F538-6541-902B-0325C7215C0F}"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185265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B08F2A-F538-6541-902B-0325C7215C0F}" type="datetimeFigureOut">
              <a:rPr lang="en-US" smtClean="0"/>
              <a:t>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1183943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B08F2A-F538-6541-902B-0325C7215C0F}" type="datetimeFigureOut">
              <a:rPr lang="en-US" smtClean="0"/>
              <a:t>5/10/26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2095120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B08F2A-F538-6541-902B-0325C7215C0F}" type="datetimeFigureOut">
              <a:rPr lang="en-US" smtClean="0"/>
              <a:t>5/10/26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40604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B08F2A-F538-6541-902B-0325C7215C0F}" type="datetimeFigureOut">
              <a:rPr lang="en-US" smtClean="0"/>
              <a:t>5/10/26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1815709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B08F2A-F538-6541-902B-0325C7215C0F}" type="datetimeFigureOut">
              <a:rPr lang="en-US" smtClean="0"/>
              <a:t>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88208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B08F2A-F538-6541-902B-0325C7215C0F}" type="datetimeFigureOut">
              <a:rPr lang="en-US" smtClean="0"/>
              <a:t>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1129820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B08F2A-F538-6541-902B-0325C7215C0F}"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837829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B08F2A-F538-6541-902B-0325C7215C0F}"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F4E01-97D6-9844-A2FB-2AE1116191AE}" type="slidenum">
              <a:rPr lang="en-US" smtClean="0"/>
              <a:t>‹#›</a:t>
            </a:fld>
            <a:endParaRPr lang="en-US"/>
          </a:p>
        </p:txBody>
      </p:sp>
    </p:spTree>
    <p:extLst>
      <p:ext uri="{BB962C8B-B14F-4D97-AF65-F5344CB8AC3E}">
        <p14:creationId xmlns:p14="http://schemas.microsoft.com/office/powerpoint/2010/main" val="34310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196D85B-A3F2-3042-8923-D5A0C8682785}"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680615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D85B-A3F2-3042-8923-D5A0C8682785}"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363823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96D85B-A3F2-3042-8923-D5A0C8682785}"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4076953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196D85B-A3F2-3042-8923-D5A0C8682785}" type="datetimeFigureOut">
              <a:rPr lang="en-US" smtClean="0"/>
              <a:t>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333459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96D85B-A3F2-3042-8923-D5A0C8682785}" type="datetimeFigureOut">
              <a:rPr lang="en-US" smtClean="0"/>
              <a:t>5/10/26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3232000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96D85B-A3F2-3042-8923-D5A0C8682785}" type="datetimeFigureOut">
              <a:rPr lang="en-US" smtClean="0"/>
              <a:t>5/10/26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1889142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6D85B-A3F2-3042-8923-D5A0C8682785}" type="datetimeFigureOut">
              <a:rPr lang="en-US" smtClean="0"/>
              <a:t>5/10/26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2422108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6D85B-A3F2-3042-8923-D5A0C8682785}" type="datetimeFigureOut">
              <a:rPr lang="en-US" smtClean="0"/>
              <a:t>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843463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6D85B-A3F2-3042-8923-D5A0C8682785}" type="datetimeFigureOut">
              <a:rPr lang="en-US" smtClean="0"/>
              <a:t>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2117442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D85B-A3F2-3042-8923-D5A0C8682785}"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3869238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D85B-A3F2-3042-8923-D5A0C8682785}" type="datetimeFigureOut">
              <a:rPr lang="en-US" smtClean="0"/>
              <a:t>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8F88F-EC82-2148-A487-A81979BB1237}" type="slidenum">
              <a:rPr lang="en-US" smtClean="0"/>
              <a:t>‹#›</a:t>
            </a:fld>
            <a:endParaRPr lang="en-US"/>
          </a:p>
        </p:txBody>
      </p:sp>
    </p:spTree>
    <p:extLst>
      <p:ext uri="{BB962C8B-B14F-4D97-AF65-F5344CB8AC3E}">
        <p14:creationId xmlns:p14="http://schemas.microsoft.com/office/powerpoint/2010/main" val="16639052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he-IL"/>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he-IL"/>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20434FE-5291-4134-8F5C-58081CD659D0}" type="slidenum">
              <a:rPr lang="he-IL"/>
              <a:pPr/>
              <a:t>‹#›</a:t>
            </a:fld>
            <a:endParaRPr lang="en-US"/>
          </a:p>
        </p:txBody>
      </p:sp>
    </p:spTree>
    <p:extLst>
      <p:ext uri="{BB962C8B-B14F-4D97-AF65-F5344CB8AC3E}">
        <p14:creationId xmlns:p14="http://schemas.microsoft.com/office/powerpoint/2010/main" val="8908070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9278A5-DD43-4BA1-8961-C7E6B02A342B}" type="slidenum">
              <a:rPr lang="he-IL"/>
              <a:pPr/>
              <a:t>‹#›</a:t>
            </a:fld>
            <a:endParaRPr lang="en-US"/>
          </a:p>
        </p:txBody>
      </p:sp>
    </p:spTree>
    <p:extLst>
      <p:ext uri="{BB962C8B-B14F-4D97-AF65-F5344CB8AC3E}">
        <p14:creationId xmlns:p14="http://schemas.microsoft.com/office/powerpoint/2010/main" val="3226358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a:t>Click to edit Master title style</a:t>
            </a:r>
            <a:endParaRPr lang="he-IL"/>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1EAF36-B911-48DF-AC3E-184837B6BCFE}" type="slidenum">
              <a:rPr lang="he-IL"/>
              <a:pPr/>
              <a:t>‹#›</a:t>
            </a:fld>
            <a:endParaRPr lang="en-US"/>
          </a:p>
        </p:txBody>
      </p:sp>
    </p:spTree>
    <p:extLst>
      <p:ext uri="{BB962C8B-B14F-4D97-AF65-F5344CB8AC3E}">
        <p14:creationId xmlns:p14="http://schemas.microsoft.com/office/powerpoint/2010/main" val="20600718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C0D5850-98A5-46CA-8B85-AE09C781A68E}" type="slidenum">
              <a:rPr lang="he-IL"/>
              <a:pPr/>
              <a:t>‹#›</a:t>
            </a:fld>
            <a:endParaRPr lang="en-US"/>
          </a:p>
        </p:txBody>
      </p:sp>
    </p:spTree>
    <p:extLst>
      <p:ext uri="{BB962C8B-B14F-4D97-AF65-F5344CB8AC3E}">
        <p14:creationId xmlns:p14="http://schemas.microsoft.com/office/powerpoint/2010/main" val="1771903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he-IL"/>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EE02945-F026-4C56-B236-5EB774A0BF4C}" type="slidenum">
              <a:rPr lang="he-IL"/>
              <a:pPr/>
              <a:t>‹#›</a:t>
            </a:fld>
            <a:endParaRPr lang="en-US"/>
          </a:p>
        </p:txBody>
      </p:sp>
    </p:spTree>
    <p:extLst>
      <p:ext uri="{BB962C8B-B14F-4D97-AF65-F5344CB8AC3E}">
        <p14:creationId xmlns:p14="http://schemas.microsoft.com/office/powerpoint/2010/main" val="27802049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FC42E0C-8ECE-4944-9F60-86F87F3F6343}" type="slidenum">
              <a:rPr lang="he-IL"/>
              <a:pPr/>
              <a:t>‹#›</a:t>
            </a:fld>
            <a:endParaRPr lang="en-US"/>
          </a:p>
        </p:txBody>
      </p:sp>
    </p:spTree>
    <p:extLst>
      <p:ext uri="{BB962C8B-B14F-4D97-AF65-F5344CB8AC3E}">
        <p14:creationId xmlns:p14="http://schemas.microsoft.com/office/powerpoint/2010/main" val="3509554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D61335A-7C19-4875-9949-E8A2C1870150}" type="slidenum">
              <a:rPr lang="he-IL"/>
              <a:pPr/>
              <a:t>‹#›</a:t>
            </a:fld>
            <a:endParaRPr lang="en-US"/>
          </a:p>
        </p:txBody>
      </p:sp>
    </p:spTree>
    <p:extLst>
      <p:ext uri="{BB962C8B-B14F-4D97-AF65-F5344CB8AC3E}">
        <p14:creationId xmlns:p14="http://schemas.microsoft.com/office/powerpoint/2010/main" val="623336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a:t>Click to edit Master title style</a:t>
            </a:r>
            <a:endParaRPr lang="he-IL"/>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E2C2322-1355-4377-87FD-60BF36A9C05E}" type="slidenum">
              <a:rPr lang="he-IL"/>
              <a:pPr/>
              <a:t>‹#›</a:t>
            </a:fld>
            <a:endParaRPr lang="en-US"/>
          </a:p>
        </p:txBody>
      </p:sp>
    </p:spTree>
    <p:extLst>
      <p:ext uri="{BB962C8B-B14F-4D97-AF65-F5344CB8AC3E}">
        <p14:creationId xmlns:p14="http://schemas.microsoft.com/office/powerpoint/2010/main" val="34260467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he-IL"/>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D38E3E9-98FE-4606-ADC2-D29C377C3C14}" type="slidenum">
              <a:rPr lang="he-IL"/>
              <a:pPr/>
              <a:t>‹#›</a:t>
            </a:fld>
            <a:endParaRPr lang="en-US"/>
          </a:p>
        </p:txBody>
      </p:sp>
    </p:spTree>
    <p:extLst>
      <p:ext uri="{BB962C8B-B14F-4D97-AF65-F5344CB8AC3E}">
        <p14:creationId xmlns:p14="http://schemas.microsoft.com/office/powerpoint/2010/main" val="4229592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9EA2FB-CE1E-4211-A33A-FB312C28DEB6}" type="slidenum">
              <a:rPr lang="he-IL"/>
              <a:pPr/>
              <a:t>‹#›</a:t>
            </a:fld>
            <a:endParaRPr lang="en-US"/>
          </a:p>
        </p:txBody>
      </p:sp>
    </p:spTree>
    <p:extLst>
      <p:ext uri="{BB962C8B-B14F-4D97-AF65-F5344CB8AC3E}">
        <p14:creationId xmlns:p14="http://schemas.microsoft.com/office/powerpoint/2010/main" val="2149155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he-IL"/>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917ABE-65F7-48E0-A09E-DCCFBAEF2DC7}" type="slidenum">
              <a:rPr lang="he-IL"/>
              <a:pPr/>
              <a:t>‹#›</a:t>
            </a:fld>
            <a:endParaRPr lang="en-US"/>
          </a:p>
        </p:txBody>
      </p:sp>
    </p:spTree>
    <p:extLst>
      <p:ext uri="{BB962C8B-B14F-4D97-AF65-F5344CB8AC3E}">
        <p14:creationId xmlns:p14="http://schemas.microsoft.com/office/powerpoint/2010/main" val="26136246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p:cNvSpPr>
            <a:spLocks noGrp="1"/>
          </p:cNvSpPr>
          <p:nvPr>
            <p:ph type="dt" sz="half" idx="10"/>
          </p:nvPr>
        </p:nvSpPr>
        <p:spPr>
          <a:xfrm>
            <a:off x="8737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09600" y="6245225"/>
            <a:ext cx="2844800" cy="476250"/>
          </a:xfrm>
        </p:spPr>
        <p:txBody>
          <a:bodyPr/>
          <a:lstStyle>
            <a:lvl1pPr>
              <a:defRPr/>
            </a:lvl1pPr>
          </a:lstStyle>
          <a:p>
            <a:fld id="{59CA22AC-2051-43C1-B2BD-6E36904896FA}" type="slidenum">
              <a:rPr lang="he-IL"/>
              <a:pPr/>
              <a:t>‹#›</a:t>
            </a:fld>
            <a:endParaRPr lang="en-US"/>
          </a:p>
        </p:txBody>
      </p:sp>
    </p:spTree>
    <p:extLst>
      <p:ext uri="{BB962C8B-B14F-4D97-AF65-F5344CB8AC3E}">
        <p14:creationId xmlns:p14="http://schemas.microsoft.com/office/powerpoint/2010/main" val="7561176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Date Placeholder 5"/>
          <p:cNvSpPr>
            <a:spLocks noGrp="1"/>
          </p:cNvSpPr>
          <p:nvPr>
            <p:ph type="dt" sz="half" idx="10"/>
          </p:nvPr>
        </p:nvSpPr>
        <p:spPr>
          <a:xfrm>
            <a:off x="8737600" y="6245225"/>
            <a:ext cx="2844800" cy="476250"/>
          </a:xfrm>
        </p:spPr>
        <p:txBody>
          <a:bodyPr/>
          <a:lstStyle>
            <a:lvl1pPr>
              <a:defRPr/>
            </a:lvl1pPr>
          </a:lstStyle>
          <a:p>
            <a:endParaRPr 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09600" y="6245225"/>
            <a:ext cx="2844800" cy="476250"/>
          </a:xfrm>
        </p:spPr>
        <p:txBody>
          <a:bodyPr/>
          <a:lstStyle>
            <a:lvl1pPr>
              <a:defRPr/>
            </a:lvl1pPr>
          </a:lstStyle>
          <a:p>
            <a:fld id="{646E724F-A441-4221-8DDE-A2DB25B4D9FB}" type="slidenum">
              <a:rPr lang="he-IL"/>
              <a:pPr/>
              <a:t>‹#›</a:t>
            </a:fld>
            <a:endParaRPr lang="en-US"/>
          </a:p>
        </p:txBody>
      </p:sp>
    </p:spTree>
    <p:extLst>
      <p:ext uri="{BB962C8B-B14F-4D97-AF65-F5344CB8AC3E}">
        <p14:creationId xmlns:p14="http://schemas.microsoft.com/office/powerpoint/2010/main" val="2354811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Gill Sans Regular" charset="0"/>
              </a:defRPr>
            </a:lvl1pPr>
          </a:lstStyle>
          <a:p>
            <a:fld id="{00B08F2A-F538-6541-902B-0325C7215C0F}" type="datetimeFigureOut">
              <a:rPr lang="en-US" smtClean="0"/>
              <a:pPr/>
              <a:t>5/10/26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Gill Sans Regular"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Gill Sans Regular" charset="0"/>
              </a:defRPr>
            </a:lvl1pPr>
          </a:lstStyle>
          <a:p>
            <a:fld id="{020F4E01-97D6-9844-A2FB-2AE1116191AE}" type="slidenum">
              <a:rPr lang="en-US" smtClean="0"/>
              <a:pPr/>
              <a:t>‹#›</a:t>
            </a:fld>
            <a:endParaRPr lang="en-US" dirty="0"/>
          </a:p>
        </p:txBody>
      </p:sp>
    </p:spTree>
    <p:extLst>
      <p:ext uri="{BB962C8B-B14F-4D97-AF65-F5344CB8AC3E}">
        <p14:creationId xmlns:p14="http://schemas.microsoft.com/office/powerpoint/2010/main" val="1728308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Gill Sans Regular"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Gill Sans Regular" charset="0"/>
          <a:ea typeface="+mn-ea"/>
          <a:cs typeface="+mn-cs"/>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Gill Sans Regular"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Gill Sans Regular"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Gill Sans Regular"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Gill Sans Regular"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6D85B-A3F2-3042-8923-D5A0C8682785}" type="datetimeFigureOut">
              <a:rPr lang="en-US" smtClean="0"/>
              <a:t>5/10/26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8F88F-EC82-2148-A487-A81979BB1237}" type="slidenum">
              <a:rPr lang="en-US" smtClean="0"/>
              <a:t>‹#›</a:t>
            </a:fld>
            <a:endParaRPr lang="en-US"/>
          </a:p>
        </p:txBody>
      </p:sp>
    </p:spTree>
    <p:extLst>
      <p:ext uri="{BB962C8B-B14F-4D97-AF65-F5344CB8AC3E}">
        <p14:creationId xmlns:p14="http://schemas.microsoft.com/office/powerpoint/2010/main" val="2153346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686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68" name="Rectangle 4"/>
          <p:cNvSpPr>
            <a:spLocks noGrp="1" noChangeArrowheads="1"/>
          </p:cNvSpPr>
          <p:nvPr>
            <p:ph type="dt" sz="half" idx="2"/>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endParaRPr lang="en-US"/>
          </a:p>
        </p:txBody>
      </p:sp>
      <p:sp>
        <p:nvSpPr>
          <p:cNvPr id="3686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36870" name="Rectangle 6"/>
          <p:cNvSpPr>
            <a:spLocks noGrp="1" noChangeArrowheads="1"/>
          </p:cNvSpPr>
          <p:nvPr>
            <p:ph type="sldNum" sz="quarter" idx="4"/>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3E35690A-B918-4096-AA65-D4DB1304A071}" type="slidenum">
              <a:rPr lang="he-IL"/>
              <a:pPr/>
              <a:t>‹#›</a:t>
            </a:fld>
            <a:endParaRPr lang="en-US"/>
          </a:p>
        </p:txBody>
      </p:sp>
    </p:spTree>
    <p:extLst>
      <p:ext uri="{BB962C8B-B14F-4D97-AF65-F5344CB8AC3E}">
        <p14:creationId xmlns:p14="http://schemas.microsoft.com/office/powerpoint/2010/main" val="3042702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fontAlgn="base">
        <a:spcBef>
          <a:spcPct val="0"/>
        </a:spcBef>
        <a:spcAft>
          <a:spcPct val="0"/>
        </a:spcAft>
        <a:defRPr sz="4400">
          <a:solidFill>
            <a:schemeClr val="accent2"/>
          </a:solidFill>
          <a:latin typeface="+mj-lt"/>
          <a:ea typeface="+mj-ea"/>
          <a:cs typeface="+mj-cs"/>
        </a:defRPr>
      </a:lvl1pPr>
      <a:lvl2pPr algn="ctr" rtl="0" fontAlgn="base">
        <a:spcBef>
          <a:spcPct val="0"/>
        </a:spcBef>
        <a:spcAft>
          <a:spcPct val="0"/>
        </a:spcAft>
        <a:defRPr sz="4400">
          <a:solidFill>
            <a:schemeClr val="accent2"/>
          </a:solidFill>
          <a:latin typeface="Arial" pitchFamily="34" charset="0"/>
          <a:cs typeface="Arial" pitchFamily="34" charset="0"/>
        </a:defRPr>
      </a:lvl2pPr>
      <a:lvl3pPr algn="ctr" rtl="0" fontAlgn="base">
        <a:spcBef>
          <a:spcPct val="0"/>
        </a:spcBef>
        <a:spcAft>
          <a:spcPct val="0"/>
        </a:spcAft>
        <a:defRPr sz="4400">
          <a:solidFill>
            <a:schemeClr val="accent2"/>
          </a:solidFill>
          <a:latin typeface="Arial" pitchFamily="34" charset="0"/>
          <a:cs typeface="Arial" pitchFamily="34" charset="0"/>
        </a:defRPr>
      </a:lvl3pPr>
      <a:lvl4pPr algn="ctr" rtl="0" fontAlgn="base">
        <a:spcBef>
          <a:spcPct val="0"/>
        </a:spcBef>
        <a:spcAft>
          <a:spcPct val="0"/>
        </a:spcAft>
        <a:defRPr sz="4400">
          <a:solidFill>
            <a:schemeClr val="accent2"/>
          </a:solidFill>
          <a:latin typeface="Arial" pitchFamily="34" charset="0"/>
          <a:cs typeface="Arial" pitchFamily="34" charset="0"/>
        </a:defRPr>
      </a:lvl4pPr>
      <a:lvl5pPr algn="ctr" rtl="0" fontAlgn="base">
        <a:spcBef>
          <a:spcPct val="0"/>
        </a:spcBef>
        <a:spcAft>
          <a:spcPct val="0"/>
        </a:spcAft>
        <a:defRPr sz="4400">
          <a:solidFill>
            <a:schemeClr val="accent2"/>
          </a:solidFill>
          <a:latin typeface="Arial" pitchFamily="34"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2.tiff"/></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0.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24.png"/><Relationship Id="rId11" Type="http://schemas.openxmlformats.org/officeDocument/2006/relationships/image" Target="../media/image33.pn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22.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35.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9.png"/><Relationship Id="rId7"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10.png"/><Relationship Id="rId9"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24.xml"/><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hyperlink" Target="http://images.google.com/imgres?imgurl=http://www.groton.k12.ct.us/WWW/cc/COMPUTER.GIF&amp;imgrefurl=http://www.groton.k12.ct.us/WWW/cc/&amp;h=426&amp;w=469&amp;sz=13&amp;tbnid=JAwVjI6ZFTsJ:&amp;tbnh=113&amp;tbnw=124&amp;hl=en&amp;start=2&amp;prev=/images?q=computer&amp;hl=en&amp;lr=" TargetMode="External"/><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44.jpeg"/><Relationship Id="rId5" Type="http://schemas.openxmlformats.org/officeDocument/2006/relationships/hyperlink" Target="http://images.google.com/imgres?imgurl=http://www.ihecu.com/assets/images/calculator.gif&amp;imgrefurl=http://www.ihecu.com/financial_calcs.html&amp;h=196&amp;w=267&amp;sz=21&amp;tbnid=Wpjq1tjqPAMJ:&amp;tbnh=79&amp;tbnw=108&amp;hl=en&amp;start=5&amp;prev=/images?q=calculator&amp;hl=en&amp;lr=&amp;sa=N" TargetMode="Externa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24.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image" Target="../media/image68.png"/><Relationship Id="rId5" Type="http://schemas.openxmlformats.org/officeDocument/2006/relationships/image" Target="../media/image46.jpe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9.xml"/><Relationship Id="rId1" Type="http://schemas.openxmlformats.org/officeDocument/2006/relationships/slideLayout" Target="../slideLayouts/slideLayout24.xml"/><Relationship Id="rId5" Type="http://schemas.openxmlformats.org/officeDocument/2006/relationships/image" Target="../media/image7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24.xml"/><Relationship Id="rId5" Type="http://schemas.openxmlformats.org/officeDocument/2006/relationships/image" Target="../media/image74.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24.xml"/><Relationship Id="rId5" Type="http://schemas.openxmlformats.org/officeDocument/2006/relationships/image" Target="../media/image74.png"/><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 y="1681339"/>
            <a:ext cx="11811000" cy="1845736"/>
          </a:xfrm>
        </p:spPr>
        <p:txBody>
          <a:bodyPr>
            <a:normAutofit/>
          </a:bodyPr>
          <a:lstStyle/>
          <a:p>
            <a:r>
              <a:rPr lang="en-US" dirty="0">
                <a:solidFill>
                  <a:srgbClr val="437B46"/>
                </a:solidFill>
              </a:rPr>
              <a:t>Secure Computation and</a:t>
            </a:r>
            <a:br>
              <a:rPr lang="en-US" dirty="0">
                <a:solidFill>
                  <a:srgbClr val="437B46"/>
                </a:solidFill>
              </a:rPr>
            </a:br>
            <a:r>
              <a:rPr lang="en-US" dirty="0">
                <a:solidFill>
                  <a:srgbClr val="437B46"/>
                </a:solidFill>
              </a:rPr>
              <a:t>Low-Complexity Cryptography</a:t>
            </a:r>
            <a:endParaRPr lang="en-US" sz="5400" dirty="0">
              <a:solidFill>
                <a:srgbClr val="437B46"/>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44904025"/>
              </p:ext>
            </p:extLst>
          </p:nvPr>
        </p:nvGraphicFramePr>
        <p:xfrm>
          <a:off x="4514273" y="4089111"/>
          <a:ext cx="2961386" cy="1097280"/>
        </p:xfrm>
        <a:graphic>
          <a:graphicData uri="http://schemas.openxmlformats.org/drawingml/2006/table">
            <a:tbl>
              <a:tblPr firstRow="1" bandRow="1">
                <a:tableStyleId>{2D5ABB26-0587-4C30-8999-92F81FD0307C}</a:tableStyleId>
              </a:tblPr>
              <a:tblGrid>
                <a:gridCol w="2961386">
                  <a:extLst>
                    <a:ext uri="{9D8B030D-6E8A-4147-A177-3AD203B41FA5}">
                      <a16:colId xmlns:a16="http://schemas.microsoft.com/office/drawing/2014/main" val="20003"/>
                    </a:ext>
                  </a:extLst>
                </a:gridCol>
              </a:tblGrid>
              <a:tr h="370840">
                <a:tc>
                  <a:txBody>
                    <a:bodyPr/>
                    <a:lstStyle/>
                    <a:p>
                      <a:pPr algn="ctr"/>
                      <a:r>
                        <a:rPr lang="en-US" sz="3200" b="1" dirty="0"/>
                        <a:t>Yuval </a:t>
                      </a:r>
                      <a:r>
                        <a:rPr lang="en-US" sz="3200" b="1" dirty="0" err="1"/>
                        <a:t>Ishai</a:t>
                      </a:r>
                      <a:endParaRPr lang="en-US" sz="3200" b="1" dirty="0"/>
                    </a:p>
                  </a:txBody>
                  <a:tcPr/>
                </a:tc>
                <a:extLst>
                  <a:ext uri="{0D108BD9-81ED-4DB2-BD59-A6C34878D82A}">
                    <a16:rowId xmlns:a16="http://schemas.microsoft.com/office/drawing/2014/main" val="10000"/>
                  </a:ext>
                </a:extLst>
              </a:tr>
              <a:tr h="370840">
                <a:tc>
                  <a:txBody>
                    <a:bodyPr/>
                    <a:lstStyle/>
                    <a:p>
                      <a:pPr algn="ctr"/>
                      <a:r>
                        <a:rPr lang="en-US" sz="2800" dirty="0">
                          <a:solidFill>
                            <a:schemeClr val="tx1">
                              <a:lumMod val="50000"/>
                              <a:lumOff val="50000"/>
                            </a:schemeClr>
                          </a:solidFill>
                        </a:rPr>
                        <a:t>Technion and AWS</a:t>
                      </a:r>
                    </a:p>
                  </a:txBody>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0D4EF72F-00E3-694D-BEA1-6FF339EB9BB4}"/>
              </a:ext>
            </a:extLst>
          </p:cNvPr>
          <p:cNvSpPr/>
          <p:nvPr/>
        </p:nvSpPr>
        <p:spPr>
          <a:xfrm>
            <a:off x="159026" y="159026"/>
            <a:ext cx="11842474" cy="6533322"/>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EC4A47C-C40E-F2F8-677C-9205D2C19B2D}"/>
              </a:ext>
            </a:extLst>
          </p:cNvPr>
          <p:cNvSpPr txBox="1"/>
          <p:nvPr/>
        </p:nvSpPr>
        <p:spPr>
          <a:xfrm>
            <a:off x="4066730" y="6046017"/>
            <a:ext cx="4009304" cy="646331"/>
          </a:xfrm>
          <a:prstGeom prst="rect">
            <a:avLst/>
          </a:prstGeom>
          <a:noFill/>
        </p:spPr>
        <p:txBody>
          <a:bodyPr wrap="none" rtlCol="0">
            <a:spAutoFit/>
          </a:bodyPr>
          <a:lstStyle/>
          <a:p>
            <a:pPr algn="ctr"/>
            <a:r>
              <a:rPr lang="en-US" dirty="0">
                <a:solidFill>
                  <a:srgbClr val="0070C0"/>
                </a:solidFill>
              </a:rPr>
              <a:t>Low-Complexity Cryptography Workshop</a:t>
            </a:r>
          </a:p>
          <a:p>
            <a:pPr algn="ctr"/>
            <a:r>
              <a:rPr lang="en-US" dirty="0">
                <a:solidFill>
                  <a:srgbClr val="0070C0"/>
                </a:solidFill>
              </a:rPr>
              <a:t>Rome, May 9, 2026</a:t>
            </a:r>
          </a:p>
        </p:txBody>
      </p:sp>
    </p:spTree>
    <p:extLst>
      <p:ext uri="{BB962C8B-B14F-4D97-AF65-F5344CB8AC3E}">
        <p14:creationId xmlns:p14="http://schemas.microsoft.com/office/powerpoint/2010/main" val="95006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E73ADC12-F373-A84C-805F-5B7EAD892FF8}"/>
              </a:ext>
            </a:extLst>
          </p:cNvPr>
          <p:cNvSpPr/>
          <p:nvPr/>
        </p:nvSpPr>
        <p:spPr bwMode="auto">
          <a:xfrm>
            <a:off x="1493718" y="1506355"/>
            <a:ext cx="8924190" cy="2016224"/>
          </a:xfrm>
          <a:prstGeom prst="roundRect">
            <a:avLst/>
          </a:prstGeom>
          <a:blipFill>
            <a:blip r:embed="rId3"/>
            <a:tile tx="0" ty="0" sx="100000" sy="100000" flip="none" algn="tl"/>
          </a:blipFill>
          <a:ln w="381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computing on sensitive data without introducing a single point of failure</a:t>
            </a:r>
            <a:endParaRPr kumimoji="0" lang="en-US" sz="40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571500" marR="0" lvl="0" indent="-571500" algn="ctr"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78" name="Rectangle 5">
            <a:extLst>
              <a:ext uri="{FF2B5EF4-FFF2-40B4-BE49-F238E27FC236}">
                <a16:creationId xmlns:a16="http://schemas.microsoft.com/office/drawing/2014/main" id="{6E58118F-2C62-5E41-8799-9717D9D4F3EE}"/>
              </a:ext>
            </a:extLst>
          </p:cNvPr>
          <p:cNvSpPr txBox="1">
            <a:spLocks noChangeArrowheads="1"/>
          </p:cNvSpPr>
          <p:nvPr/>
        </p:nvSpPr>
        <p:spPr bwMode="auto">
          <a:xfrm>
            <a:off x="3108376" y="288850"/>
            <a:ext cx="6311197" cy="86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4400" b="0" i="0" u="none" strike="noStrike" kern="0" cap="none" spc="0" normalizeH="0" baseline="0" noProof="0" dirty="0">
                <a:ln>
                  <a:noFill/>
                </a:ln>
                <a:solidFill>
                  <a:srgbClr val="333399"/>
                </a:solidFill>
                <a:effectLst/>
                <a:uLnTx/>
                <a:uFillTx/>
                <a:latin typeface="Arial"/>
                <a:ea typeface="+mn-ea"/>
                <a:cs typeface="Arial"/>
              </a:rPr>
              <a:t>Secure Computation</a:t>
            </a:r>
          </a:p>
        </p:txBody>
      </p:sp>
      <p:grpSp>
        <p:nvGrpSpPr>
          <p:cNvPr id="4" name="Group 66">
            <a:extLst>
              <a:ext uri="{FF2B5EF4-FFF2-40B4-BE49-F238E27FC236}">
                <a16:creationId xmlns:a16="http://schemas.microsoft.com/office/drawing/2014/main" id="{9E894C7F-04E8-E01B-968C-E85AB8F35BCC}"/>
              </a:ext>
            </a:extLst>
          </p:cNvPr>
          <p:cNvGrpSpPr>
            <a:grpSpLocks/>
          </p:cNvGrpSpPr>
          <p:nvPr/>
        </p:nvGrpSpPr>
        <p:grpSpPr bwMode="auto">
          <a:xfrm>
            <a:off x="4392613" y="3825683"/>
            <a:ext cx="2465387" cy="2751329"/>
            <a:chOff x="1791" y="1026"/>
            <a:chExt cx="2042" cy="2405"/>
          </a:xfrm>
        </p:grpSpPr>
        <p:sp>
          <p:nvSpPr>
            <p:cNvPr id="5" name="Oval 6">
              <a:extLst>
                <a:ext uri="{FF2B5EF4-FFF2-40B4-BE49-F238E27FC236}">
                  <a16:creationId xmlns:a16="http://schemas.microsoft.com/office/drawing/2014/main" id="{FDA659EB-1F93-C708-E09F-3B2B73AF2511}"/>
                </a:ext>
              </a:extLst>
            </p:cNvPr>
            <p:cNvSpPr>
              <a:spLocks noChangeArrowheads="1"/>
            </p:cNvSpPr>
            <p:nvPr/>
          </p:nvSpPr>
          <p:spPr bwMode="auto">
            <a:xfrm>
              <a:off x="2653" y="3068"/>
              <a:ext cx="363" cy="363"/>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x</a:t>
              </a:r>
              <a:r>
                <a:rPr kumimoji="0" lang="en-US" sz="1800" b="0" i="0" u="none" strike="noStrike" kern="1200" cap="none" spc="0" normalizeH="0" baseline="-25000" noProof="0">
                  <a:ln>
                    <a:noFill/>
                  </a:ln>
                  <a:solidFill>
                    <a:srgbClr val="000000"/>
                  </a:solidFill>
                  <a:effectLst/>
                  <a:uLnTx/>
                  <a:uFillTx/>
                  <a:latin typeface="Arial"/>
                  <a:ea typeface="+mn-ea"/>
                  <a:cs typeface="Arial"/>
                </a:rPr>
                <a:t>1</a:t>
              </a:r>
            </a:p>
          </p:txBody>
        </p:sp>
        <p:sp>
          <p:nvSpPr>
            <p:cNvPr id="6" name="Oval 12">
              <a:extLst>
                <a:ext uri="{FF2B5EF4-FFF2-40B4-BE49-F238E27FC236}">
                  <a16:creationId xmlns:a16="http://schemas.microsoft.com/office/drawing/2014/main" id="{191AE953-CC3D-EDF9-E106-EAE5926A8A0C}"/>
                </a:ext>
              </a:extLst>
            </p:cNvPr>
            <p:cNvSpPr>
              <a:spLocks noChangeArrowheads="1"/>
            </p:cNvSpPr>
            <p:nvPr/>
          </p:nvSpPr>
          <p:spPr bwMode="auto">
            <a:xfrm>
              <a:off x="1791" y="2433"/>
              <a:ext cx="363" cy="363"/>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x</a:t>
              </a:r>
              <a:r>
                <a:rPr kumimoji="0" lang="en-US" sz="1800" b="0" i="0" u="none" strike="noStrike" kern="1200" cap="none" spc="0" normalizeH="0" baseline="-25000" noProof="0">
                  <a:ln>
                    <a:noFill/>
                  </a:ln>
                  <a:solidFill>
                    <a:srgbClr val="000000"/>
                  </a:solidFill>
                  <a:effectLst/>
                  <a:uLnTx/>
                  <a:uFillTx/>
                  <a:latin typeface="Arial"/>
                  <a:ea typeface="+mn-ea"/>
                  <a:cs typeface="Arial"/>
                </a:rPr>
                <a:t>2</a:t>
              </a:r>
            </a:p>
          </p:txBody>
        </p:sp>
        <p:sp>
          <p:nvSpPr>
            <p:cNvPr id="10" name="Oval 13">
              <a:extLst>
                <a:ext uri="{FF2B5EF4-FFF2-40B4-BE49-F238E27FC236}">
                  <a16:creationId xmlns:a16="http://schemas.microsoft.com/office/drawing/2014/main" id="{B25DBC00-5E4D-96E9-88DE-49CCF5D332DA}"/>
                </a:ext>
              </a:extLst>
            </p:cNvPr>
            <p:cNvSpPr>
              <a:spLocks noChangeArrowheads="1"/>
            </p:cNvSpPr>
            <p:nvPr/>
          </p:nvSpPr>
          <p:spPr bwMode="auto">
            <a:xfrm>
              <a:off x="1791" y="1616"/>
              <a:ext cx="363" cy="363"/>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x</a:t>
              </a:r>
              <a:r>
                <a:rPr kumimoji="0" lang="en-US" sz="1800" b="0" i="0" u="none" strike="noStrike" kern="1200" cap="none" spc="0" normalizeH="0" baseline="-25000" noProof="0">
                  <a:ln>
                    <a:noFill/>
                  </a:ln>
                  <a:solidFill>
                    <a:srgbClr val="000000"/>
                  </a:solidFill>
                  <a:effectLst/>
                  <a:uLnTx/>
                  <a:uFillTx/>
                  <a:latin typeface="Arial"/>
                  <a:ea typeface="+mn-ea"/>
                  <a:cs typeface="Arial"/>
                </a:rPr>
                <a:t>3</a:t>
              </a:r>
            </a:p>
          </p:txBody>
        </p:sp>
        <p:sp>
          <p:nvSpPr>
            <p:cNvPr id="16" name="Oval 14">
              <a:extLst>
                <a:ext uri="{FF2B5EF4-FFF2-40B4-BE49-F238E27FC236}">
                  <a16:creationId xmlns:a16="http://schemas.microsoft.com/office/drawing/2014/main" id="{1162C88C-78FB-653E-E853-D443EC6CAD19}"/>
                </a:ext>
              </a:extLst>
            </p:cNvPr>
            <p:cNvSpPr>
              <a:spLocks noChangeArrowheads="1"/>
            </p:cNvSpPr>
            <p:nvPr/>
          </p:nvSpPr>
          <p:spPr bwMode="auto">
            <a:xfrm>
              <a:off x="2608" y="1026"/>
              <a:ext cx="363" cy="363"/>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x</a:t>
              </a:r>
              <a:r>
                <a:rPr kumimoji="0" lang="en-US" sz="1800" b="0" i="0" u="none" strike="noStrike" kern="1200" cap="none" spc="0" normalizeH="0" baseline="-25000" noProof="0">
                  <a:ln>
                    <a:noFill/>
                  </a:ln>
                  <a:solidFill>
                    <a:srgbClr val="000000"/>
                  </a:solidFill>
                  <a:effectLst/>
                  <a:uLnTx/>
                  <a:uFillTx/>
                  <a:latin typeface="Arial"/>
                  <a:ea typeface="+mn-ea"/>
                  <a:cs typeface="Arial"/>
                </a:rPr>
                <a:t>4</a:t>
              </a:r>
            </a:p>
          </p:txBody>
        </p:sp>
        <p:sp>
          <p:nvSpPr>
            <p:cNvPr id="17" name="Oval 15">
              <a:extLst>
                <a:ext uri="{FF2B5EF4-FFF2-40B4-BE49-F238E27FC236}">
                  <a16:creationId xmlns:a16="http://schemas.microsoft.com/office/drawing/2014/main" id="{DEFF709F-9A0B-13C4-C1AC-3C7A1D7FC94B}"/>
                </a:ext>
              </a:extLst>
            </p:cNvPr>
            <p:cNvSpPr>
              <a:spLocks noChangeArrowheads="1"/>
            </p:cNvSpPr>
            <p:nvPr/>
          </p:nvSpPr>
          <p:spPr bwMode="auto">
            <a:xfrm>
              <a:off x="3470" y="1616"/>
              <a:ext cx="363" cy="363"/>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x</a:t>
              </a:r>
              <a:r>
                <a:rPr kumimoji="0" lang="en-US" sz="1800" b="0" i="0" u="none" strike="noStrike" kern="1200" cap="none" spc="0" normalizeH="0" baseline="-25000" noProof="0">
                  <a:ln>
                    <a:noFill/>
                  </a:ln>
                  <a:solidFill>
                    <a:srgbClr val="000000"/>
                  </a:solidFill>
                  <a:effectLst/>
                  <a:uLnTx/>
                  <a:uFillTx/>
                  <a:latin typeface="Arial"/>
                  <a:ea typeface="+mn-ea"/>
                  <a:cs typeface="Arial"/>
                </a:rPr>
                <a:t>5</a:t>
              </a:r>
            </a:p>
          </p:txBody>
        </p:sp>
        <p:sp>
          <p:nvSpPr>
            <p:cNvPr id="18" name="Oval 16">
              <a:extLst>
                <a:ext uri="{FF2B5EF4-FFF2-40B4-BE49-F238E27FC236}">
                  <a16:creationId xmlns:a16="http://schemas.microsoft.com/office/drawing/2014/main" id="{83E5EC99-00CF-BEC6-A1D2-88D9972200F8}"/>
                </a:ext>
              </a:extLst>
            </p:cNvPr>
            <p:cNvSpPr>
              <a:spLocks noChangeArrowheads="1"/>
            </p:cNvSpPr>
            <p:nvPr/>
          </p:nvSpPr>
          <p:spPr bwMode="auto">
            <a:xfrm>
              <a:off x="3470" y="2433"/>
              <a:ext cx="363" cy="363"/>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x</a:t>
              </a:r>
              <a:r>
                <a:rPr kumimoji="0" lang="en-US" sz="1800" b="0" i="0" u="none" strike="noStrike" kern="1200" cap="none" spc="0" normalizeH="0" baseline="-25000" noProof="0">
                  <a:ln>
                    <a:noFill/>
                  </a:ln>
                  <a:solidFill>
                    <a:srgbClr val="000000"/>
                  </a:solidFill>
                  <a:effectLst/>
                  <a:uLnTx/>
                  <a:uFillTx/>
                  <a:latin typeface="Arial"/>
                  <a:ea typeface="+mn-ea"/>
                  <a:cs typeface="Arial"/>
                </a:rPr>
                <a:t>6</a:t>
              </a:r>
            </a:p>
          </p:txBody>
        </p:sp>
        <p:sp>
          <p:nvSpPr>
            <p:cNvPr id="19" name="AutoShape 18" descr="2Q==">
              <a:extLst>
                <a:ext uri="{FF2B5EF4-FFF2-40B4-BE49-F238E27FC236}">
                  <a16:creationId xmlns:a16="http://schemas.microsoft.com/office/drawing/2014/main" id="{0B5BDA9D-CD03-A1C4-5087-75F5F6DC7A44}"/>
                </a:ext>
              </a:extLst>
            </p:cNvPr>
            <p:cNvSpPr>
              <a:spLocks noChangeAspect="1" noChangeArrowheads="1"/>
            </p:cNvSpPr>
            <p:nvPr/>
          </p:nvSpPr>
          <p:spPr bwMode="auto">
            <a:xfrm>
              <a:off x="2784" y="1883"/>
              <a:ext cx="192" cy="192"/>
            </a:xfrm>
            <a:prstGeom prst="rect">
              <a:avLst/>
            </a:prstGeom>
            <a:noFill/>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0" name="AutoShape 20" descr="2Q==">
              <a:extLst>
                <a:ext uri="{FF2B5EF4-FFF2-40B4-BE49-F238E27FC236}">
                  <a16:creationId xmlns:a16="http://schemas.microsoft.com/office/drawing/2014/main" id="{B9676DF4-EC69-B535-49DE-1EB1389C5101}"/>
                </a:ext>
              </a:extLst>
            </p:cNvPr>
            <p:cNvSpPr>
              <a:spLocks noChangeAspect="1" noChangeArrowheads="1"/>
            </p:cNvSpPr>
            <p:nvPr/>
          </p:nvSpPr>
          <p:spPr bwMode="auto">
            <a:xfrm>
              <a:off x="2784" y="1883"/>
              <a:ext cx="192" cy="192"/>
            </a:xfrm>
            <a:prstGeom prst="rect">
              <a:avLst/>
            </a:prstGeom>
            <a:noFill/>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1" name="AutoShape 22" descr="2Q==">
              <a:extLst>
                <a:ext uri="{FF2B5EF4-FFF2-40B4-BE49-F238E27FC236}">
                  <a16:creationId xmlns:a16="http://schemas.microsoft.com/office/drawing/2014/main" id="{5C97619F-C540-1795-CA09-07E0A50BC7D7}"/>
                </a:ext>
              </a:extLst>
            </p:cNvPr>
            <p:cNvSpPr>
              <a:spLocks noChangeAspect="1" noChangeArrowheads="1"/>
            </p:cNvSpPr>
            <p:nvPr/>
          </p:nvSpPr>
          <p:spPr bwMode="auto">
            <a:xfrm>
              <a:off x="2784" y="1883"/>
              <a:ext cx="192" cy="192"/>
            </a:xfrm>
            <a:prstGeom prst="rect">
              <a:avLst/>
            </a:prstGeom>
            <a:noFill/>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2" name="AutoShape 51" descr="Z">
              <a:extLst>
                <a:ext uri="{FF2B5EF4-FFF2-40B4-BE49-F238E27FC236}">
                  <a16:creationId xmlns:a16="http://schemas.microsoft.com/office/drawing/2014/main" id="{95186CAE-5D1A-E510-BE13-1F6830057264}"/>
                </a:ext>
              </a:extLst>
            </p:cNvPr>
            <p:cNvSpPr>
              <a:spLocks noChangeAspect="1" noChangeArrowheads="1"/>
            </p:cNvSpPr>
            <p:nvPr/>
          </p:nvSpPr>
          <p:spPr bwMode="auto">
            <a:xfrm>
              <a:off x="2784" y="2064"/>
              <a:ext cx="192" cy="192"/>
            </a:xfrm>
            <a:prstGeom prst="rect">
              <a:avLst/>
            </a:prstGeom>
            <a:noFill/>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3" name="AutoShape 53" descr="Z">
              <a:extLst>
                <a:ext uri="{FF2B5EF4-FFF2-40B4-BE49-F238E27FC236}">
                  <a16:creationId xmlns:a16="http://schemas.microsoft.com/office/drawing/2014/main" id="{BE59A12D-3A2B-6F00-34B6-27698552EF1E}"/>
                </a:ext>
              </a:extLst>
            </p:cNvPr>
            <p:cNvSpPr>
              <a:spLocks noChangeAspect="1" noChangeArrowheads="1"/>
            </p:cNvSpPr>
            <p:nvPr/>
          </p:nvSpPr>
          <p:spPr bwMode="auto">
            <a:xfrm>
              <a:off x="2784" y="2064"/>
              <a:ext cx="192" cy="192"/>
            </a:xfrm>
            <a:prstGeom prst="rect">
              <a:avLst/>
            </a:prstGeom>
            <a:noFill/>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grpSp>
      <p:grpSp>
        <p:nvGrpSpPr>
          <p:cNvPr id="24" name="Group 65">
            <a:extLst>
              <a:ext uri="{FF2B5EF4-FFF2-40B4-BE49-F238E27FC236}">
                <a16:creationId xmlns:a16="http://schemas.microsoft.com/office/drawing/2014/main" id="{3AB9F13A-C0DB-512F-5EF2-3AE73CEADCC9}"/>
              </a:ext>
            </a:extLst>
          </p:cNvPr>
          <p:cNvGrpSpPr>
            <a:grpSpLocks/>
          </p:cNvGrpSpPr>
          <p:nvPr/>
        </p:nvGrpSpPr>
        <p:grpSpPr bwMode="auto">
          <a:xfrm>
            <a:off x="4858042" y="4371372"/>
            <a:ext cx="1588859" cy="1659950"/>
            <a:chOff x="2154" y="1480"/>
            <a:chExt cx="1316" cy="1451"/>
          </a:xfrm>
        </p:grpSpPr>
        <p:sp>
          <p:nvSpPr>
            <p:cNvPr id="25" name="AutoShape 57">
              <a:extLst>
                <a:ext uri="{FF2B5EF4-FFF2-40B4-BE49-F238E27FC236}">
                  <a16:creationId xmlns:a16="http://schemas.microsoft.com/office/drawing/2014/main" id="{1EA1E1F2-A97C-B225-78E3-1C7FD83309F7}"/>
                </a:ext>
              </a:extLst>
            </p:cNvPr>
            <p:cNvSpPr>
              <a:spLocks noChangeArrowheads="1"/>
            </p:cNvSpPr>
            <p:nvPr/>
          </p:nvSpPr>
          <p:spPr bwMode="auto">
            <a:xfrm>
              <a:off x="2744" y="2659"/>
              <a:ext cx="91" cy="272"/>
            </a:xfrm>
            <a:prstGeom prst="upArrow">
              <a:avLst>
                <a:gd name="adj1" fmla="val 50000"/>
                <a:gd name="adj2" fmla="val 74725"/>
              </a:avLst>
            </a:prstGeom>
            <a:solidFill>
              <a:srgbClr val="FF99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6" name="AutoShape 58">
              <a:extLst>
                <a:ext uri="{FF2B5EF4-FFF2-40B4-BE49-F238E27FC236}">
                  <a16:creationId xmlns:a16="http://schemas.microsoft.com/office/drawing/2014/main" id="{A5FA6929-DFA0-9F2A-42F0-9ECDDAFE510A}"/>
                </a:ext>
              </a:extLst>
            </p:cNvPr>
            <p:cNvSpPr>
              <a:spLocks noChangeArrowheads="1"/>
            </p:cNvSpPr>
            <p:nvPr/>
          </p:nvSpPr>
          <p:spPr bwMode="auto">
            <a:xfrm rot="-3165140">
              <a:off x="3288" y="2251"/>
              <a:ext cx="91" cy="272"/>
            </a:xfrm>
            <a:prstGeom prst="upArrow">
              <a:avLst>
                <a:gd name="adj1" fmla="val 50000"/>
                <a:gd name="adj2" fmla="val 74725"/>
              </a:avLst>
            </a:prstGeom>
            <a:solidFill>
              <a:srgbClr val="FF99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7" name="AutoShape 59">
              <a:extLst>
                <a:ext uri="{FF2B5EF4-FFF2-40B4-BE49-F238E27FC236}">
                  <a16:creationId xmlns:a16="http://schemas.microsoft.com/office/drawing/2014/main" id="{B55875DE-C091-ED5A-EE66-F60EAFCAAC28}"/>
                </a:ext>
              </a:extLst>
            </p:cNvPr>
            <p:cNvSpPr>
              <a:spLocks noChangeArrowheads="1"/>
            </p:cNvSpPr>
            <p:nvPr/>
          </p:nvSpPr>
          <p:spPr bwMode="auto">
            <a:xfrm rot="3165140" flipH="1">
              <a:off x="2244" y="2297"/>
              <a:ext cx="91" cy="272"/>
            </a:xfrm>
            <a:prstGeom prst="upArrow">
              <a:avLst>
                <a:gd name="adj1" fmla="val 50000"/>
                <a:gd name="adj2" fmla="val 74725"/>
              </a:avLst>
            </a:prstGeom>
            <a:solidFill>
              <a:srgbClr val="FF99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8" name="AutoShape 62">
              <a:extLst>
                <a:ext uri="{FF2B5EF4-FFF2-40B4-BE49-F238E27FC236}">
                  <a16:creationId xmlns:a16="http://schemas.microsoft.com/office/drawing/2014/main" id="{65327343-1122-C3CE-40AF-2E65ED8140B0}"/>
                </a:ext>
              </a:extLst>
            </p:cNvPr>
            <p:cNvSpPr>
              <a:spLocks noChangeArrowheads="1"/>
            </p:cNvSpPr>
            <p:nvPr/>
          </p:nvSpPr>
          <p:spPr bwMode="auto">
            <a:xfrm flipV="1">
              <a:off x="2744" y="1480"/>
              <a:ext cx="91" cy="272"/>
            </a:xfrm>
            <a:prstGeom prst="upArrow">
              <a:avLst>
                <a:gd name="adj1" fmla="val 50000"/>
                <a:gd name="adj2" fmla="val 74725"/>
              </a:avLst>
            </a:prstGeom>
            <a:solidFill>
              <a:srgbClr val="FF99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29" name="AutoShape 63">
              <a:extLst>
                <a:ext uri="{FF2B5EF4-FFF2-40B4-BE49-F238E27FC236}">
                  <a16:creationId xmlns:a16="http://schemas.microsoft.com/office/drawing/2014/main" id="{F36E0D57-F058-A165-0991-D5CEEE3D5837}"/>
                </a:ext>
              </a:extLst>
            </p:cNvPr>
            <p:cNvSpPr>
              <a:spLocks noChangeArrowheads="1"/>
            </p:cNvSpPr>
            <p:nvPr/>
          </p:nvSpPr>
          <p:spPr bwMode="auto">
            <a:xfrm rot="3165140" flipV="1">
              <a:off x="3242" y="1843"/>
              <a:ext cx="91" cy="272"/>
            </a:xfrm>
            <a:prstGeom prst="upArrow">
              <a:avLst>
                <a:gd name="adj1" fmla="val 50000"/>
                <a:gd name="adj2" fmla="val 74725"/>
              </a:avLst>
            </a:prstGeom>
            <a:solidFill>
              <a:srgbClr val="FF99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sp>
          <p:nvSpPr>
            <p:cNvPr id="30" name="AutoShape 64">
              <a:extLst>
                <a:ext uri="{FF2B5EF4-FFF2-40B4-BE49-F238E27FC236}">
                  <a16:creationId xmlns:a16="http://schemas.microsoft.com/office/drawing/2014/main" id="{BAFC388D-459B-DD25-AE51-62BC22507F91}"/>
                </a:ext>
              </a:extLst>
            </p:cNvPr>
            <p:cNvSpPr>
              <a:spLocks noChangeArrowheads="1"/>
            </p:cNvSpPr>
            <p:nvPr/>
          </p:nvSpPr>
          <p:spPr bwMode="auto">
            <a:xfrm rot="-3165140" flipH="1" flipV="1">
              <a:off x="2290" y="1798"/>
              <a:ext cx="91" cy="272"/>
            </a:xfrm>
            <a:prstGeom prst="upArrow">
              <a:avLst>
                <a:gd name="adj1" fmla="val 50000"/>
                <a:gd name="adj2" fmla="val 74725"/>
              </a:avLst>
            </a:prstGeom>
            <a:solidFill>
              <a:srgbClr val="FF99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000000"/>
                </a:solidFill>
                <a:effectLst/>
                <a:uLnTx/>
                <a:uFillTx/>
                <a:latin typeface="Arial"/>
                <a:ea typeface="+mn-ea"/>
                <a:cs typeface="Arial"/>
              </a:endParaRPr>
            </a:p>
          </p:txBody>
        </p:sp>
      </p:grpSp>
      <p:pic>
        <p:nvPicPr>
          <p:cNvPr id="35" name="Picture 34" descr="A picture containing text, electronics, computer&#10;&#10;Description automatically generated">
            <a:extLst>
              <a:ext uri="{FF2B5EF4-FFF2-40B4-BE49-F238E27FC236}">
                <a16:creationId xmlns:a16="http://schemas.microsoft.com/office/drawing/2014/main" id="{1956B959-2085-89BA-B809-4F5ED08E8FC5}"/>
              </a:ext>
            </a:extLst>
          </p:cNvPr>
          <p:cNvPicPr>
            <a:picLocks noChangeAspect="1"/>
          </p:cNvPicPr>
          <p:nvPr/>
        </p:nvPicPr>
        <p:blipFill>
          <a:blip r:embed="rId4"/>
          <a:stretch>
            <a:fillRect/>
          </a:stretch>
        </p:blipFill>
        <p:spPr>
          <a:xfrm>
            <a:off x="5225281" y="4817255"/>
            <a:ext cx="909917" cy="909917"/>
          </a:xfrm>
          <a:prstGeom prst="rect">
            <a:avLst/>
          </a:prstGeom>
        </p:spPr>
      </p:pic>
      <p:grpSp>
        <p:nvGrpSpPr>
          <p:cNvPr id="44" name="Group 43">
            <a:extLst>
              <a:ext uri="{FF2B5EF4-FFF2-40B4-BE49-F238E27FC236}">
                <a16:creationId xmlns:a16="http://schemas.microsoft.com/office/drawing/2014/main" id="{4BF3331F-B77C-8EEB-D78D-B9DE70466A9D}"/>
              </a:ext>
            </a:extLst>
          </p:cNvPr>
          <p:cNvGrpSpPr/>
          <p:nvPr/>
        </p:nvGrpSpPr>
        <p:grpSpPr>
          <a:xfrm>
            <a:off x="5034596" y="4370361"/>
            <a:ext cx="1275977" cy="1565473"/>
            <a:chOff x="5034596" y="4370361"/>
            <a:chExt cx="1275977" cy="1565473"/>
          </a:xfrm>
        </p:grpSpPr>
        <p:cxnSp>
          <p:nvCxnSpPr>
            <p:cNvPr id="38" name="Straight Connector 37">
              <a:extLst>
                <a:ext uri="{FF2B5EF4-FFF2-40B4-BE49-F238E27FC236}">
                  <a16:creationId xmlns:a16="http://schemas.microsoft.com/office/drawing/2014/main" id="{0C7E2EE7-1582-E3FA-EE11-0F2AD47E879F}"/>
                </a:ext>
              </a:extLst>
            </p:cNvPr>
            <p:cNvCxnSpPr>
              <a:cxnSpLocks/>
            </p:cNvCxnSpPr>
            <p:nvPr/>
          </p:nvCxnSpPr>
          <p:spPr>
            <a:xfrm>
              <a:off x="5318480" y="4371372"/>
              <a:ext cx="857084" cy="1564462"/>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F5CD906-1367-185F-A436-52570939E8B9}"/>
                </a:ext>
              </a:extLst>
            </p:cNvPr>
            <p:cNvCxnSpPr>
              <a:cxnSpLocks/>
            </p:cNvCxnSpPr>
            <p:nvPr/>
          </p:nvCxnSpPr>
          <p:spPr>
            <a:xfrm flipH="1">
              <a:off x="5034596" y="4370361"/>
              <a:ext cx="1275977" cy="1565473"/>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46" name="Rounded Rectangle 45">
                <a:extLst>
                  <a:ext uri="{FF2B5EF4-FFF2-40B4-BE49-F238E27FC236}">
                    <a16:creationId xmlns:a16="http://schemas.microsoft.com/office/drawing/2014/main" id="{592977C7-A9F3-7226-6CDA-E996738B971F}"/>
                  </a:ext>
                </a:extLst>
              </p:cNvPr>
              <p:cNvSpPr/>
              <p:nvPr/>
            </p:nvSpPr>
            <p:spPr bwMode="auto">
              <a:xfrm>
                <a:off x="7245718" y="4240956"/>
                <a:ext cx="4392129" cy="2035858"/>
              </a:xfrm>
              <a:prstGeom prst="roundRect">
                <a:avLst/>
              </a:prstGeom>
              <a:ln>
                <a:headEnd type="none" w="med" len="med"/>
                <a:tailEnd type="none" w="med" len="med"/>
              </a:ln>
              <a:extLst>
                <a:ext uri="{AF507438-7753-43e0-B8FC-AC1667EBCBE1}">
                  <a14:hiddenEffects xmlns="">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Secure protocol for </a:t>
                </a:r>
                <a14:m>
                  <m:oMath xmlns:m="http://schemas.openxmlformats.org/officeDocument/2006/math">
                    <m:r>
                      <a:rPr kumimoji="0" lang="en-US" sz="20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Arial" pitchFamily="34" charset="0"/>
                      </a:rPr>
                      <m:t>𝑓</m:t>
                    </m:r>
                    <m:r>
                      <a:rPr kumimoji="0" lang="en-US" sz="20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Arial" pitchFamily="34" charset="0"/>
                      </a:rPr>
                      <m:t>(</m:t>
                    </m:r>
                    <m:r>
                      <a:rPr kumimoji="0" lang="en-US" sz="20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Arial" pitchFamily="34" charset="0"/>
                      </a:rPr>
                      <m:t>𝑥</m:t>
                    </m:r>
                    <m:r>
                      <a:rPr kumimoji="0" lang="en-US" sz="2000" b="0" i="1" u="none" strike="noStrike" kern="1200" cap="none" spc="0" normalizeH="0" baseline="-25000" noProof="0" dirty="0">
                        <a:ln>
                          <a:noFill/>
                        </a:ln>
                        <a:solidFill>
                          <a:srgbClr val="000000"/>
                        </a:solidFill>
                        <a:effectLst/>
                        <a:uLnTx/>
                        <a:uFillTx/>
                        <a:latin typeface="Cambria Math" panose="02040503050406030204" pitchFamily="18" charset="0"/>
                        <a:ea typeface="+mn-ea"/>
                        <a:cs typeface="Arial" pitchFamily="34" charset="0"/>
                      </a:rPr>
                      <m:t>1</m:t>
                    </m:r>
                    <m:r>
                      <a:rPr kumimoji="0" lang="en-US" sz="20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Arial" pitchFamily="34" charset="0"/>
                      </a:rPr>
                      <m:t>,…,</m:t>
                    </m:r>
                    <m:r>
                      <a:rPr kumimoji="0" lang="en-US" sz="2000" b="0" i="1" u="none" strike="noStrike" kern="1200" cap="none" spc="0" normalizeH="0" baseline="0" noProof="0" dirty="0" err="1">
                        <a:ln>
                          <a:noFill/>
                        </a:ln>
                        <a:solidFill>
                          <a:srgbClr val="000000"/>
                        </a:solidFill>
                        <a:effectLst/>
                        <a:uLnTx/>
                        <a:uFillTx/>
                        <a:latin typeface="Cambria Math" panose="02040503050406030204" pitchFamily="18" charset="0"/>
                        <a:ea typeface="+mn-ea"/>
                        <a:cs typeface="Arial" pitchFamily="34" charset="0"/>
                      </a:rPr>
                      <m:t>𝑥</m:t>
                    </m:r>
                    <m:r>
                      <a:rPr kumimoji="0" lang="en-US" sz="2000" b="0" i="1" u="none" strike="noStrike" kern="1200" cap="none" spc="0" normalizeH="0" baseline="-25000" noProof="0" dirty="0" err="1">
                        <a:ln>
                          <a:noFill/>
                        </a:ln>
                        <a:solidFill>
                          <a:srgbClr val="000000"/>
                        </a:solidFill>
                        <a:effectLst/>
                        <a:uLnTx/>
                        <a:uFillTx/>
                        <a:latin typeface="Cambria Math" panose="02040503050406030204" pitchFamily="18" charset="0"/>
                        <a:ea typeface="+mn-ea"/>
                        <a:cs typeface="Arial" pitchFamily="34" charset="0"/>
                      </a:rPr>
                      <m:t>𝑛</m:t>
                    </m:r>
                    <m:r>
                      <a:rPr kumimoji="0" lang="en-US" sz="20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Arial" pitchFamily="34" charset="0"/>
                      </a:rPr>
                      <m:t>)</m:t>
                    </m:r>
                  </m:oMath>
                </a14:m>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“As secure” as using a trusted party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with respect to a given class of adversaries</a:t>
                </a:r>
              </a:p>
            </p:txBody>
          </p:sp>
        </mc:Choice>
        <mc:Fallback xmlns="">
          <p:sp>
            <p:nvSpPr>
              <p:cNvPr id="46" name="Rounded Rectangle 45">
                <a:extLst>
                  <a:ext uri="{FF2B5EF4-FFF2-40B4-BE49-F238E27FC236}">
                    <a16:creationId xmlns:a16="http://schemas.microsoft.com/office/drawing/2014/main" id="{592977C7-A9F3-7226-6CDA-E996738B971F}"/>
                  </a:ext>
                </a:extLst>
              </p:cNvPr>
              <p:cNvSpPr>
                <a:spLocks noRot="1" noChangeAspect="1" noMove="1" noResize="1" noEditPoints="1" noAdjustHandles="1" noChangeArrowheads="1" noChangeShapeType="1" noTextEdit="1"/>
              </p:cNvSpPr>
              <p:nvPr/>
            </p:nvSpPr>
            <p:spPr bwMode="auto">
              <a:xfrm>
                <a:off x="7245718" y="4240956"/>
                <a:ext cx="4392129" cy="2035858"/>
              </a:xfrm>
              <a:prstGeom prst="roundRect">
                <a:avLst/>
              </a:prstGeom>
              <a:blipFill>
                <a:blip r:embed="rId5"/>
                <a:stretch>
                  <a:fillRect/>
                </a:stretch>
              </a:blip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48462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0"/>
                            </p:stCondLst>
                            <p:childTnLst>
                              <p:par>
                                <p:cTn id="13" presetID="9"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dissolve">
                                      <p:cBhvr>
                                        <p:cTn id="15" dur="500"/>
                                        <p:tgtEl>
                                          <p:spTgt spid="35"/>
                                        </p:tgtEl>
                                      </p:cBhvr>
                                    </p:animEffect>
                                  </p:childTnLst>
                                </p:cTn>
                              </p:par>
                            </p:childTnLst>
                          </p:cTn>
                        </p:par>
                        <p:par>
                          <p:cTn id="16" fill="hold">
                            <p:stCondLst>
                              <p:cond delay="500"/>
                            </p:stCondLst>
                            <p:childTnLst>
                              <p:par>
                                <p:cTn id="17" presetID="6"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in)">
                                      <p:cBhvr>
                                        <p:cTn id="19" dur="10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dissolv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dissolve">
                                      <p:cBhvr>
                                        <p:cTn id="2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5">
            <a:extLst>
              <a:ext uri="{FF2B5EF4-FFF2-40B4-BE49-F238E27FC236}">
                <a16:creationId xmlns:a16="http://schemas.microsoft.com/office/drawing/2014/main" id="{6E58118F-2C62-5E41-8799-9717D9D4F3EE}"/>
              </a:ext>
            </a:extLst>
          </p:cNvPr>
          <p:cNvSpPr txBox="1">
            <a:spLocks noChangeArrowheads="1"/>
          </p:cNvSpPr>
          <p:nvPr/>
        </p:nvSpPr>
        <p:spPr bwMode="auto">
          <a:xfrm>
            <a:off x="1285445" y="189996"/>
            <a:ext cx="9539073" cy="86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4400" b="0" i="0" u="none" strike="noStrike" kern="0" cap="none" spc="0" normalizeH="0" baseline="0" noProof="0" dirty="0">
                <a:ln>
                  <a:noFill/>
                </a:ln>
                <a:solidFill>
                  <a:srgbClr val="333399"/>
                </a:solidFill>
                <a:effectLst/>
                <a:uLnTx/>
                <a:uFillTx/>
                <a:latin typeface="Arial"/>
                <a:ea typeface="+mn-ea"/>
                <a:cs typeface="Arial"/>
              </a:rPr>
              <a:t>Example: Secure Computation for </a:t>
            </a:r>
            <a:r>
              <a:rPr lang="en-US" sz="4400" kern="0" dirty="0">
                <a:solidFill>
                  <a:srgbClr val="333399"/>
                </a:solidFill>
                <a:latin typeface="Arial"/>
                <a:cs typeface="Arial"/>
              </a:rPr>
              <a:t>AI</a:t>
            </a:r>
            <a:endParaRPr kumimoji="0" lang="en-US" sz="4400" b="0" i="0" u="none" strike="noStrike" kern="0" cap="none" spc="0" normalizeH="0" baseline="0" noProof="0" dirty="0">
              <a:ln>
                <a:noFill/>
              </a:ln>
              <a:solidFill>
                <a:srgbClr val="333399"/>
              </a:solidFill>
              <a:effectLst/>
              <a:uLnTx/>
              <a:uFillTx/>
              <a:latin typeface="Arial"/>
              <a:ea typeface="+mn-ea"/>
              <a:cs typeface="Arial"/>
            </a:endParaRPr>
          </a:p>
        </p:txBody>
      </p:sp>
      <p:grpSp>
        <p:nvGrpSpPr>
          <p:cNvPr id="15" name="Group 14">
            <a:extLst>
              <a:ext uri="{FF2B5EF4-FFF2-40B4-BE49-F238E27FC236}">
                <a16:creationId xmlns:a16="http://schemas.microsoft.com/office/drawing/2014/main" id="{CF5FEBE9-A463-B3D3-8DC1-E9DD7507AB4C}"/>
              </a:ext>
            </a:extLst>
          </p:cNvPr>
          <p:cNvGrpSpPr/>
          <p:nvPr/>
        </p:nvGrpSpPr>
        <p:grpSpPr>
          <a:xfrm>
            <a:off x="666575" y="2581196"/>
            <a:ext cx="10335401" cy="2533170"/>
            <a:chOff x="666575" y="3901996"/>
            <a:chExt cx="10335401" cy="2533170"/>
          </a:xfrm>
        </p:grpSpPr>
        <p:pic>
          <p:nvPicPr>
            <p:cNvPr id="1026" name="Picture 2" descr="Neural Network From Scratch - Buff ML">
              <a:extLst>
                <a:ext uri="{FF2B5EF4-FFF2-40B4-BE49-F238E27FC236}">
                  <a16:creationId xmlns:a16="http://schemas.microsoft.com/office/drawing/2014/main" id="{CA84CF05-F10D-D29F-FBE1-E7612F6393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9908" y="4675737"/>
              <a:ext cx="2893860" cy="1746903"/>
            </a:xfrm>
            <a:prstGeom prst="rect">
              <a:avLst/>
            </a:prstGeom>
          </p:spPr>
          <p:style>
            <a:lnRef idx="2">
              <a:schemeClr val="accent3">
                <a:shade val="50000"/>
              </a:schemeClr>
            </a:lnRef>
            <a:fillRef idx="1">
              <a:schemeClr val="accent3"/>
            </a:fillRef>
            <a:effectRef idx="0">
              <a:schemeClr val="accent3"/>
            </a:effectRef>
            <a:fontRef idx="minor">
              <a:schemeClr val="lt1"/>
            </a:fontRef>
          </p:style>
        </p:pic>
        <p:sp>
          <p:nvSpPr>
            <p:cNvPr id="7" name="TextBox 6">
              <a:extLst>
                <a:ext uri="{FF2B5EF4-FFF2-40B4-BE49-F238E27FC236}">
                  <a16:creationId xmlns:a16="http://schemas.microsoft.com/office/drawing/2014/main" id="{86EC276A-7324-CE81-0F20-9D6D680A95F5}"/>
                </a:ext>
              </a:extLst>
            </p:cNvPr>
            <p:cNvSpPr txBox="1"/>
            <p:nvPr/>
          </p:nvSpPr>
          <p:spPr>
            <a:xfrm>
              <a:off x="4502217" y="3901996"/>
              <a:ext cx="138371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22225">
                    <a:solidFill>
                      <a:srgbClr val="333399"/>
                    </a:solidFill>
                    <a:prstDash val="solid"/>
                  </a:ln>
                  <a:solidFill>
                    <a:srgbClr val="333399">
                      <a:lumMod val="40000"/>
                      <a:lumOff val="60000"/>
                    </a:srgbClr>
                  </a:solidFill>
                  <a:effectLst/>
                  <a:uLnTx/>
                  <a:uFillTx/>
                  <a:latin typeface="Arial"/>
                  <a:ea typeface="+mn-ea"/>
                  <a:cs typeface="Arial"/>
                </a:rPr>
                <a:t>Patient</a:t>
              </a:r>
            </a:p>
          </p:txBody>
        </p:sp>
        <p:pic>
          <p:nvPicPr>
            <p:cNvPr id="1028" name="Picture 4" descr="Misinterpretation of HIPAA may affect your care and access to your medical  records – Crown Care Hawaii">
              <a:extLst>
                <a:ext uri="{FF2B5EF4-FFF2-40B4-BE49-F238E27FC236}">
                  <a16:creationId xmlns:a16="http://schemas.microsoft.com/office/drawing/2014/main" id="{AD394E10-F670-CAE6-A541-3A461BFE6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1573" y="4719297"/>
              <a:ext cx="2166285" cy="17158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3BE4932-5423-2FD3-C815-598F504CFD18}"/>
                </a:ext>
              </a:extLst>
            </p:cNvPr>
            <p:cNvSpPr txBox="1"/>
            <p:nvPr/>
          </p:nvSpPr>
          <p:spPr>
            <a:xfrm>
              <a:off x="7760383" y="3929136"/>
              <a:ext cx="324159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22225">
                    <a:solidFill>
                      <a:srgbClr val="333399"/>
                    </a:solidFill>
                    <a:prstDash val="solid"/>
                  </a:ln>
                  <a:solidFill>
                    <a:srgbClr val="333399">
                      <a:lumMod val="40000"/>
                      <a:lumOff val="60000"/>
                    </a:srgbClr>
                  </a:solidFill>
                  <a:effectLst/>
                  <a:uLnTx/>
                  <a:uFillTx/>
                  <a:latin typeface="Arial"/>
                  <a:ea typeface="+mn-ea"/>
                  <a:cs typeface="Arial"/>
                </a:rPr>
                <a:t>Biotech Company</a:t>
              </a:r>
            </a:p>
          </p:txBody>
        </p:sp>
        <p:sp>
          <p:nvSpPr>
            <p:cNvPr id="9" name="TextBox 8">
              <a:extLst>
                <a:ext uri="{FF2B5EF4-FFF2-40B4-BE49-F238E27FC236}">
                  <a16:creationId xmlns:a16="http://schemas.microsoft.com/office/drawing/2014/main" id="{0056EB57-BCB8-81EC-26D2-92078A3E75B4}"/>
                </a:ext>
              </a:extLst>
            </p:cNvPr>
            <p:cNvSpPr txBox="1"/>
            <p:nvPr/>
          </p:nvSpPr>
          <p:spPr>
            <a:xfrm>
              <a:off x="666575" y="4994869"/>
              <a:ext cx="2600392" cy="1077218"/>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Secure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Classification</a:t>
              </a:r>
            </a:p>
          </p:txBody>
        </p:sp>
      </p:grpSp>
      <p:cxnSp>
        <p:nvCxnSpPr>
          <p:cNvPr id="11" name="Straight Arrow Connector 10">
            <a:extLst>
              <a:ext uri="{FF2B5EF4-FFF2-40B4-BE49-F238E27FC236}">
                <a16:creationId xmlns:a16="http://schemas.microsoft.com/office/drawing/2014/main" id="{2CD5735F-AA51-F9AF-EE11-955AF2330C13}"/>
              </a:ext>
            </a:extLst>
          </p:cNvPr>
          <p:cNvCxnSpPr/>
          <p:nvPr/>
        </p:nvCxnSpPr>
        <p:spPr bwMode="auto">
          <a:xfrm>
            <a:off x="6375748" y="3814871"/>
            <a:ext cx="964504" cy="0"/>
          </a:xfrm>
          <a:prstGeom prst="straightConnector1">
            <a:avLst/>
          </a:prstGeom>
          <a:ln>
            <a:headEnd type="none" w="med" len="med"/>
            <a:tailEnd type="triangle"/>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cxnSp>
        <p:nvCxnSpPr>
          <p:cNvPr id="12" name="Straight Arrow Connector 11">
            <a:extLst>
              <a:ext uri="{FF2B5EF4-FFF2-40B4-BE49-F238E27FC236}">
                <a16:creationId xmlns:a16="http://schemas.microsoft.com/office/drawing/2014/main" id="{311D4D33-1B3D-06D7-AD64-D3631393CC4E}"/>
              </a:ext>
            </a:extLst>
          </p:cNvPr>
          <p:cNvCxnSpPr>
            <a:cxnSpLocks/>
          </p:cNvCxnSpPr>
          <p:nvPr/>
        </p:nvCxnSpPr>
        <p:spPr bwMode="auto">
          <a:xfrm flipH="1">
            <a:off x="6377836" y="4067479"/>
            <a:ext cx="964504" cy="0"/>
          </a:xfrm>
          <a:prstGeom prst="straightConnector1">
            <a:avLst/>
          </a:prstGeom>
          <a:ln>
            <a:headEnd type="none" w="med" len="med"/>
            <a:tailEnd type="triangle"/>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cxnSp>
        <p:nvCxnSpPr>
          <p:cNvPr id="13" name="Straight Arrow Connector 12">
            <a:extLst>
              <a:ext uri="{FF2B5EF4-FFF2-40B4-BE49-F238E27FC236}">
                <a16:creationId xmlns:a16="http://schemas.microsoft.com/office/drawing/2014/main" id="{FE86DFB3-639E-25E1-4E39-1A69B45F6B15}"/>
              </a:ext>
            </a:extLst>
          </p:cNvPr>
          <p:cNvCxnSpPr/>
          <p:nvPr/>
        </p:nvCxnSpPr>
        <p:spPr bwMode="auto">
          <a:xfrm>
            <a:off x="6402888" y="4330525"/>
            <a:ext cx="964504" cy="0"/>
          </a:xfrm>
          <a:prstGeom prst="straightConnector1">
            <a:avLst/>
          </a:prstGeom>
          <a:ln>
            <a:headEnd type="none" w="med" len="med"/>
            <a:tailEnd type="triangle"/>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cxnSp>
        <p:nvCxnSpPr>
          <p:cNvPr id="14" name="Straight Arrow Connector 13">
            <a:extLst>
              <a:ext uri="{FF2B5EF4-FFF2-40B4-BE49-F238E27FC236}">
                <a16:creationId xmlns:a16="http://schemas.microsoft.com/office/drawing/2014/main" id="{9945D989-1DBD-B2FB-A838-4AB73529A42F}"/>
              </a:ext>
            </a:extLst>
          </p:cNvPr>
          <p:cNvCxnSpPr>
            <a:cxnSpLocks/>
          </p:cNvCxnSpPr>
          <p:nvPr/>
        </p:nvCxnSpPr>
        <p:spPr bwMode="auto">
          <a:xfrm flipH="1">
            <a:off x="6404976" y="4583133"/>
            <a:ext cx="964504" cy="0"/>
          </a:xfrm>
          <a:prstGeom prst="straightConnector1">
            <a:avLst/>
          </a:prstGeom>
          <a:ln>
            <a:headEnd type="none" w="med" len="med"/>
            <a:tailEnd type="triangle"/>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pic>
        <p:nvPicPr>
          <p:cNvPr id="1034" name="Picture 10" descr="Learn How to Make Noun Phrases Negative in Samoan. ‣ Matou!">
            <a:extLst>
              <a:ext uri="{FF2B5EF4-FFF2-40B4-BE49-F238E27FC236}">
                <a16:creationId xmlns:a16="http://schemas.microsoft.com/office/drawing/2014/main" id="{6AA2D1BB-8343-6157-0B83-DE40318995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4793" y="5186455"/>
            <a:ext cx="1178560" cy="78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26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500"/>
                                        <p:tgtEl>
                                          <p:spTgt spid="14"/>
                                        </p:tgtEl>
                                      </p:cBhvr>
                                    </p:animEffect>
                                  </p:childTnLst>
                                </p:cTn>
                              </p:par>
                            </p:childTnLst>
                          </p:cTn>
                        </p:par>
                        <p:par>
                          <p:cTn id="25" fill="hold">
                            <p:stCondLst>
                              <p:cond delay="2000"/>
                            </p:stCondLst>
                            <p:childTnLst>
                              <p:par>
                                <p:cTn id="26" presetID="9" presetClass="entr" presetSubtype="0" fill="hold" nodeType="afterEffect">
                                  <p:stCondLst>
                                    <p:cond delay="0"/>
                                  </p:stCondLst>
                                  <p:childTnLst>
                                    <p:set>
                                      <p:cBhvr>
                                        <p:cTn id="27" dur="1" fill="hold">
                                          <p:stCondLst>
                                            <p:cond delay="0"/>
                                          </p:stCondLst>
                                        </p:cTn>
                                        <p:tgtEl>
                                          <p:spTgt spid="1034"/>
                                        </p:tgtEl>
                                        <p:attrNameLst>
                                          <p:attrName>style.visibility</p:attrName>
                                        </p:attrNameLst>
                                      </p:cBhvr>
                                      <p:to>
                                        <p:strVal val="visible"/>
                                      </p:to>
                                    </p:set>
                                    <p:animEffect transition="in" filter="dissolve">
                                      <p:cBhvr>
                                        <p:cTn id="28"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4D64-1814-FC4D-B226-99946C7EE187}"/>
              </a:ext>
            </a:extLst>
          </p:cNvPr>
          <p:cNvSpPr>
            <a:spLocks noGrp="1"/>
          </p:cNvSpPr>
          <p:nvPr>
            <p:ph type="title"/>
          </p:nvPr>
        </p:nvSpPr>
        <p:spPr/>
        <p:txBody>
          <a:bodyPr>
            <a:normAutofit/>
          </a:bodyPr>
          <a:lstStyle/>
          <a:p>
            <a:r>
              <a:rPr lang="en-US" sz="5400" dirty="0">
                <a:solidFill>
                  <a:srgbClr val="002060"/>
                </a:solidFill>
              </a:rPr>
              <a:t>Wasn’t it all solved in the 1980s?</a:t>
            </a:r>
          </a:p>
        </p:txBody>
      </p:sp>
      <p:sp>
        <p:nvSpPr>
          <p:cNvPr id="5" name="Rounded Rectangular Callout 4">
            <a:extLst>
              <a:ext uri="{FF2B5EF4-FFF2-40B4-BE49-F238E27FC236}">
                <a16:creationId xmlns:a16="http://schemas.microsoft.com/office/drawing/2014/main" id="{FEA85BBA-3E2C-3646-8CB1-AF1C40249494}"/>
              </a:ext>
            </a:extLst>
          </p:cNvPr>
          <p:cNvSpPr/>
          <p:nvPr/>
        </p:nvSpPr>
        <p:spPr bwMode="auto">
          <a:xfrm>
            <a:off x="605445" y="2267990"/>
            <a:ext cx="11094720" cy="2902526"/>
          </a:xfrm>
          <a:prstGeom prst="wedgeRoundRectCallout">
            <a:avLst>
              <a:gd name="adj1" fmla="val 1414"/>
              <a:gd name="adj2" fmla="val -71850"/>
              <a:gd name="adj3" fmla="val 16667"/>
            </a:avLst>
          </a:prstGeom>
          <a:solidFill>
            <a:schemeClr val="bg2"/>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7030A0"/>
                </a:solidFill>
                <a:effectLst/>
                <a:uLnTx/>
                <a:uFillTx/>
                <a:latin typeface="Arial" pitchFamily="34" charset="0"/>
                <a:ea typeface="+mn-ea"/>
                <a:cs typeface="Arial" pitchFamily="34" charset="0"/>
              </a:rPr>
              <a:t>In a sense: </a:t>
            </a:r>
            <a:r>
              <a:rPr kumimoji="0" lang="en-US" sz="2800" b="0" i="0" u="none" strike="noStrike" kern="0" cap="none" spc="0" normalizeH="0" baseline="0" noProof="0" dirty="0">
                <a:ln>
                  <a:noFill/>
                </a:ln>
                <a:solidFill>
                  <a:srgbClr val="437B46"/>
                </a:solidFill>
                <a:effectLst/>
                <a:uLnTx/>
                <a:uFillTx/>
                <a:latin typeface="Arial" pitchFamily="34" charset="0"/>
                <a:ea typeface="+mn-ea"/>
                <a:cs typeface="Arial" pitchFamily="34" charset="0"/>
              </a:rPr>
              <a:t>YES!</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2000" b="0" i="0" u="none" strike="noStrike" kern="0" cap="none" spc="0" normalizeH="0" baseline="0" noProof="0" dirty="0">
              <a:ln>
                <a:noFill/>
              </a:ln>
              <a:solidFill>
                <a:srgbClr val="006600"/>
              </a:solidFill>
              <a:effectLst/>
              <a:uLnTx/>
              <a:uFillTx/>
              <a:latin typeface="Arial" pitchFamily="34" charset="0"/>
              <a:ea typeface="+mn-ea"/>
              <a:cs typeface="Arial" pitchFamily="34" charset="0"/>
            </a:endParaRPr>
          </a:p>
          <a:p>
            <a:pPr marL="241300" marR="0" lvl="0" indent="-2413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000" b="0" i="0" u="none" strike="noStrike" kern="0" cap="none" spc="0" normalizeH="0" baseline="0" noProof="0" dirty="0">
                <a:ln>
                  <a:noFill/>
                </a:ln>
                <a:solidFill>
                  <a:srgbClr val="0070C0"/>
                </a:solidFill>
                <a:effectLst/>
                <a:uLnTx/>
                <a:uFillTx/>
                <a:latin typeface="Arial" pitchFamily="34" charset="0"/>
                <a:ea typeface="+mn-ea"/>
                <a:cs typeface="Arial" pitchFamily="34" charset="0"/>
              </a:rPr>
              <a:t>Information-theoretic </a:t>
            </a:r>
            <a:r>
              <a:rPr kumimoji="0" lang="en-US" sz="2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security possible with an honest majority (unconditionally) </a:t>
            </a:r>
            <a:br>
              <a:rPr kumimoji="0" lang="en-US" sz="2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b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a:t>
            </a:r>
            <a:r>
              <a:rPr kumimoji="0" lang="en-US" sz="1800" b="0" i="0" u="none" strike="noStrike" kern="0" cap="none" spc="0" normalizeH="0" baseline="0" noProof="0" dirty="0" err="1">
                <a:ln>
                  <a:noFill/>
                </a:ln>
                <a:solidFill>
                  <a:srgbClr val="2D2D8A">
                    <a:lumMod val="75000"/>
                  </a:srgbClr>
                </a:solidFill>
                <a:effectLst/>
                <a:uLnTx/>
                <a:uFillTx/>
                <a:latin typeface="Arial" pitchFamily="34" charset="0"/>
                <a:ea typeface="+mn-ea"/>
                <a:cs typeface="Arial" pitchFamily="34" charset="0"/>
              </a:rPr>
              <a:t>BenOr</a:t>
            </a: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-Goldwasser-</a:t>
            </a:r>
            <a:r>
              <a:rPr kumimoji="0" lang="en-US" sz="1800" b="0" i="0" u="none" strike="noStrike" kern="0" cap="none" spc="0" normalizeH="0" baseline="0" noProof="0" dirty="0" err="1">
                <a:ln>
                  <a:noFill/>
                </a:ln>
                <a:solidFill>
                  <a:srgbClr val="2D2D8A">
                    <a:lumMod val="75000"/>
                  </a:srgbClr>
                </a:solidFill>
                <a:effectLst/>
                <a:uLnTx/>
                <a:uFillTx/>
                <a:latin typeface="Arial" pitchFamily="34" charset="0"/>
                <a:ea typeface="+mn-ea"/>
                <a:cs typeface="Arial" pitchFamily="34" charset="0"/>
              </a:rPr>
              <a:t>Wigderson</a:t>
            </a: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 88, </a:t>
            </a:r>
            <a:r>
              <a:rPr kumimoji="0" lang="en-US" sz="1800" b="0" i="0" u="none" strike="noStrike" kern="0" cap="none" spc="0" normalizeH="0" baseline="0" noProof="0" dirty="0" err="1">
                <a:ln>
                  <a:noFill/>
                </a:ln>
                <a:solidFill>
                  <a:srgbClr val="2D2D8A">
                    <a:lumMod val="75000"/>
                  </a:srgbClr>
                </a:solidFill>
                <a:effectLst/>
                <a:uLnTx/>
                <a:uFillTx/>
                <a:latin typeface="Arial" pitchFamily="34" charset="0"/>
                <a:ea typeface="+mn-ea"/>
                <a:cs typeface="Arial" pitchFamily="34" charset="0"/>
              </a:rPr>
              <a:t>Chaum-Crépeau-Damgård</a:t>
            </a: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 88, Rabin-</a:t>
            </a:r>
            <a:r>
              <a:rPr kumimoji="0" lang="en-US" sz="1800" b="0" i="0" u="none" strike="noStrike" kern="0" cap="none" spc="0" normalizeH="0" baseline="0" noProof="0" dirty="0" err="1">
                <a:ln>
                  <a:noFill/>
                </a:ln>
                <a:solidFill>
                  <a:srgbClr val="2D2D8A">
                    <a:lumMod val="75000"/>
                  </a:srgbClr>
                </a:solidFill>
                <a:effectLst/>
                <a:uLnTx/>
                <a:uFillTx/>
                <a:latin typeface="Arial" pitchFamily="34" charset="0"/>
                <a:ea typeface="+mn-ea"/>
                <a:cs typeface="Arial" pitchFamily="34" charset="0"/>
              </a:rPr>
              <a:t>BenOr</a:t>
            </a: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 89]</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a:p>
            <a:pPr marL="241300" marR="0" lvl="0" indent="-241300" algn="l"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2000" b="0" i="0" u="none" strike="noStrike" kern="0" cap="none" spc="0" normalizeH="0" baseline="0" noProof="0" dirty="0">
              <a:ln>
                <a:noFill/>
              </a:ln>
              <a:solidFill>
                <a:srgbClr val="006600"/>
              </a:solidFill>
              <a:effectLst/>
              <a:uLnTx/>
              <a:uFillTx/>
              <a:latin typeface="Arial" pitchFamily="34" charset="0"/>
              <a:ea typeface="+mn-ea"/>
              <a:cs typeface="Arial" pitchFamily="34" charset="0"/>
            </a:endParaRPr>
          </a:p>
          <a:p>
            <a:pPr marL="241300" marR="0" lvl="0" indent="-2413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000" b="0" i="0" u="none" strike="noStrike" kern="0" cap="none" spc="0" normalizeH="0" baseline="0" noProof="0" dirty="0">
                <a:ln>
                  <a:noFill/>
                </a:ln>
                <a:solidFill>
                  <a:srgbClr val="0070C0"/>
                </a:solidFill>
                <a:effectLst/>
                <a:uLnTx/>
                <a:uFillTx/>
                <a:latin typeface="Arial" pitchFamily="34" charset="0"/>
                <a:ea typeface="+mn-ea"/>
                <a:cs typeface="Arial" pitchFamily="34" charset="0"/>
              </a:rPr>
              <a:t>Computational </a:t>
            </a:r>
            <a:r>
              <a:rPr kumimoji="0" lang="en-US" sz="2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security possible even with dishonest majority (under standard assumptions) </a:t>
            </a:r>
            <a:br>
              <a:rPr kumimoji="0" lang="en-US" sz="2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b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[Yao 86, Goldreich-</a:t>
            </a:r>
            <a:r>
              <a:rPr kumimoji="0" lang="en-US" sz="1800" b="0" i="0" u="none" strike="noStrike" kern="0" cap="none" spc="0" normalizeH="0" baseline="0" noProof="0" dirty="0" err="1">
                <a:ln>
                  <a:noFill/>
                </a:ln>
                <a:solidFill>
                  <a:srgbClr val="2D2D8A">
                    <a:lumMod val="75000"/>
                  </a:srgbClr>
                </a:solidFill>
                <a:effectLst/>
                <a:uLnTx/>
                <a:uFillTx/>
                <a:latin typeface="Arial" pitchFamily="34" charset="0"/>
                <a:ea typeface="+mn-ea"/>
                <a:cs typeface="Arial" pitchFamily="34" charset="0"/>
              </a:rPr>
              <a:t>Micali</a:t>
            </a: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a:t>
            </a:r>
            <a:r>
              <a:rPr kumimoji="0" lang="en-US" sz="1800" b="0" i="0" u="none" strike="noStrike" kern="0" cap="none" spc="0" normalizeH="0" baseline="0" noProof="0" dirty="0" err="1">
                <a:ln>
                  <a:noFill/>
                </a:ln>
                <a:solidFill>
                  <a:srgbClr val="2D2D8A">
                    <a:lumMod val="75000"/>
                  </a:srgbClr>
                </a:solidFill>
                <a:effectLst/>
                <a:uLnTx/>
                <a:uFillTx/>
                <a:latin typeface="Arial" pitchFamily="34" charset="0"/>
                <a:ea typeface="+mn-ea"/>
                <a:cs typeface="Arial" pitchFamily="34" charset="0"/>
              </a:rPr>
              <a:t>Wigderson</a:t>
            </a:r>
            <a: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t> 87]</a:t>
            </a:r>
            <a:br>
              <a:rPr kumimoji="0" lang="en-US" sz="1800" b="0" i="0" u="none" strike="noStrike" kern="0" cap="none" spc="0" normalizeH="0" baseline="0" noProof="0" dirty="0">
                <a:ln>
                  <a:noFill/>
                </a:ln>
                <a:solidFill>
                  <a:srgbClr val="2D2D8A">
                    <a:lumMod val="75000"/>
                  </a:srgbClr>
                </a:solidFill>
                <a:effectLst/>
                <a:uLnTx/>
                <a:uFillTx/>
                <a:latin typeface="Arial" pitchFamily="34" charset="0"/>
                <a:ea typeface="+mn-ea"/>
                <a:cs typeface="Arial" pitchFamily="34" charset="0"/>
              </a:rPr>
            </a:br>
            <a:endParaRPr kumimoji="0" lang="he-IL" sz="2400" b="0" i="0" u="none" strike="noStrike" kern="0" cap="none" spc="0" normalizeH="0" baseline="0" noProof="0" dirty="0">
              <a:ln>
                <a:noFill/>
              </a:ln>
              <a:solidFill>
                <a:srgbClr val="000000"/>
              </a:solidFill>
              <a:effectLst/>
              <a:uLnTx/>
              <a:uFillTx/>
              <a:latin typeface="Arial" pitchFamily="34" charset="0"/>
              <a:ea typeface="+mn-ea"/>
              <a:cs typeface="Arial" panose="020B0604020202020204" pitchFamily="34" charset="0"/>
            </a:endParaRPr>
          </a:p>
        </p:txBody>
      </p:sp>
    </p:spTree>
    <p:extLst>
      <p:ext uri="{BB962C8B-B14F-4D97-AF65-F5344CB8AC3E}">
        <p14:creationId xmlns:p14="http://schemas.microsoft.com/office/powerpoint/2010/main" val="744280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4D64-1814-FC4D-B226-99946C7EE187}"/>
              </a:ext>
            </a:extLst>
          </p:cNvPr>
          <p:cNvSpPr>
            <a:spLocks noGrp="1"/>
          </p:cNvSpPr>
          <p:nvPr>
            <p:ph type="title"/>
          </p:nvPr>
        </p:nvSpPr>
        <p:spPr/>
        <p:txBody>
          <a:bodyPr>
            <a:normAutofit/>
          </a:bodyPr>
          <a:lstStyle/>
          <a:p>
            <a:r>
              <a:rPr lang="en-US" sz="5400" dirty="0">
                <a:solidFill>
                  <a:srgbClr val="002060"/>
                </a:solidFill>
              </a:rPr>
              <a:t>Wasn’t it all solved in the 1980s?</a:t>
            </a:r>
          </a:p>
        </p:txBody>
      </p:sp>
      <p:sp>
        <p:nvSpPr>
          <p:cNvPr id="5" name="Content Placeholder 4">
            <a:extLst>
              <a:ext uri="{FF2B5EF4-FFF2-40B4-BE49-F238E27FC236}">
                <a16:creationId xmlns:a16="http://schemas.microsoft.com/office/drawing/2014/main" id="{22CC6FB9-698A-4345-A00A-BFEEF42117BF}"/>
              </a:ext>
            </a:extLst>
          </p:cNvPr>
          <p:cNvSpPr>
            <a:spLocks noGrp="1"/>
          </p:cNvSpPr>
          <p:nvPr>
            <p:ph idx="1"/>
          </p:nvPr>
        </p:nvSpPr>
        <p:spPr>
          <a:xfrm>
            <a:off x="446115" y="2291140"/>
            <a:ext cx="7056120" cy="2654935"/>
          </a:xfrm>
        </p:spPr>
        <p:txBody>
          <a:bodyPr/>
          <a:lstStyle/>
          <a:p>
            <a:r>
              <a:rPr lang="en-US" dirty="0">
                <a:solidFill>
                  <a:srgbClr val="C00000"/>
                </a:solidFill>
              </a:rPr>
              <a:t>Major challenge: efficiency</a:t>
            </a:r>
          </a:p>
          <a:p>
            <a:pPr lvl="1"/>
            <a:endParaRPr lang="en-US" sz="1200" dirty="0">
              <a:solidFill>
                <a:srgbClr val="0070C0"/>
              </a:solidFill>
            </a:endParaRPr>
          </a:p>
          <a:p>
            <a:pPr lvl="1"/>
            <a:r>
              <a:rPr lang="en-US" dirty="0">
                <a:solidFill>
                  <a:srgbClr val="0070C0"/>
                </a:solidFill>
              </a:rPr>
              <a:t>Communication</a:t>
            </a:r>
          </a:p>
          <a:p>
            <a:pPr lvl="1"/>
            <a:r>
              <a:rPr lang="en-US" dirty="0">
                <a:solidFill>
                  <a:srgbClr val="0070C0"/>
                </a:solidFill>
              </a:rPr>
              <a:t>Computation</a:t>
            </a:r>
          </a:p>
          <a:p>
            <a:pPr lvl="1"/>
            <a:r>
              <a:rPr lang="en-US" dirty="0">
                <a:solidFill>
                  <a:srgbClr val="0070C0"/>
                </a:solidFill>
              </a:rPr>
              <a:t>Rounds</a:t>
            </a:r>
          </a:p>
          <a:p>
            <a:pPr lvl="1"/>
            <a:endParaRPr lang="en-US" dirty="0">
              <a:solidFill>
                <a:srgbClr val="0070C0"/>
              </a:solidFill>
            </a:endParaRPr>
          </a:p>
          <a:p>
            <a:pPr marL="457200" lvl="1" indent="0">
              <a:buNone/>
            </a:pPr>
            <a:endParaRPr lang="en-US" dirty="0">
              <a:solidFill>
                <a:srgbClr val="0070C0"/>
              </a:solidFill>
            </a:endParaRPr>
          </a:p>
        </p:txBody>
      </p:sp>
      <p:pic>
        <p:nvPicPr>
          <p:cNvPr id="2050" name="Picture 2" descr="deep neural network AI">
            <a:extLst>
              <a:ext uri="{FF2B5EF4-FFF2-40B4-BE49-F238E27FC236}">
                <a16:creationId xmlns:a16="http://schemas.microsoft.com/office/drawing/2014/main" id="{985B881E-05D9-0D42-BFD7-BAAC3424A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2560" y="2147952"/>
            <a:ext cx="6004560" cy="33818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4">
            <a:extLst>
              <a:ext uri="{FF2B5EF4-FFF2-40B4-BE49-F238E27FC236}">
                <a16:creationId xmlns:a16="http://schemas.microsoft.com/office/drawing/2014/main" id="{9C84CA8C-5CCD-7071-6619-CAA8664EC26B}"/>
              </a:ext>
            </a:extLst>
          </p:cNvPr>
          <p:cNvSpPr txBox="1">
            <a:spLocks/>
          </p:cNvSpPr>
          <p:nvPr/>
        </p:nvSpPr>
        <p:spPr>
          <a:xfrm>
            <a:off x="382386" y="4305587"/>
            <a:ext cx="7056120" cy="26549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Gill Sans Regular" charset="0"/>
                <a:ea typeface="+mn-ea"/>
                <a:cs typeface="+mn-cs"/>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Gill Sans Regular"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Gill Sans Regular"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Gill Sans Regular"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Gill Sans Regular"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endParaRPr kumimoji="0" lang="en-US" sz="1200" b="0" i="0" u="none" strike="noStrike" kern="1200" cap="none" spc="0" normalizeH="0" baseline="0" noProof="0" dirty="0">
              <a:ln>
                <a:noFill/>
              </a:ln>
              <a:solidFill>
                <a:srgbClr val="0070C0"/>
              </a:solidFill>
              <a:effectLst/>
              <a:uLnTx/>
              <a:uFillTx/>
              <a:latin typeface="Gill Sans Regular"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7030A0"/>
                </a:solidFill>
                <a:effectLst/>
                <a:uLnTx/>
                <a:uFillTx/>
                <a:latin typeface="Gill Sans Regular" charset="0"/>
                <a:ea typeface="+mn-ea"/>
                <a:cs typeface="+mn-cs"/>
              </a:rPr>
              <a:t>Which assumptions?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7030A0"/>
                </a:solidFill>
                <a:effectLst/>
                <a:uLnTx/>
                <a:uFillTx/>
                <a:latin typeface="Gill Sans Regular" charset="0"/>
                <a:ea typeface="+mn-ea"/>
                <a:cs typeface="+mn-cs"/>
              </a:rPr>
              <a:t>Asymptotic vs. concrete</a:t>
            </a:r>
          </a:p>
        </p:txBody>
      </p:sp>
      <p:sp>
        <p:nvSpPr>
          <p:cNvPr id="4" name="TextBox 3">
            <a:extLst>
              <a:ext uri="{FF2B5EF4-FFF2-40B4-BE49-F238E27FC236}">
                <a16:creationId xmlns:a16="http://schemas.microsoft.com/office/drawing/2014/main" id="{91A63376-0341-E594-80A4-29FECDCEEB20}"/>
              </a:ext>
            </a:extLst>
          </p:cNvPr>
          <p:cNvSpPr txBox="1"/>
          <p:nvPr/>
        </p:nvSpPr>
        <p:spPr>
          <a:xfrm>
            <a:off x="1679171" y="6101542"/>
            <a:ext cx="8255786" cy="523220"/>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37B46"/>
                </a:solidFill>
                <a:effectLst/>
                <a:uLnTx/>
                <a:uFillTx/>
                <a:latin typeface="Calibri" panose="020F0502020204030204"/>
                <a:ea typeface="+mn-ea"/>
                <a:cs typeface="+mn-cs"/>
              </a:rPr>
              <a:t>Surprisingly good match between theory and practice...</a:t>
            </a:r>
          </a:p>
        </p:txBody>
      </p:sp>
    </p:spTree>
    <p:extLst>
      <p:ext uri="{BB962C8B-B14F-4D97-AF65-F5344CB8AC3E}">
        <p14:creationId xmlns:p14="http://schemas.microsoft.com/office/powerpoint/2010/main" val="126443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4D64-1814-FC4D-B226-99946C7EE187}"/>
              </a:ext>
            </a:extLst>
          </p:cNvPr>
          <p:cNvSpPr>
            <a:spLocks noGrp="1"/>
          </p:cNvSpPr>
          <p:nvPr>
            <p:ph type="title"/>
          </p:nvPr>
        </p:nvSpPr>
        <p:spPr/>
        <p:txBody>
          <a:bodyPr>
            <a:normAutofit/>
          </a:bodyPr>
          <a:lstStyle/>
          <a:p>
            <a:r>
              <a:rPr lang="en-US" sz="5400" dirty="0">
                <a:solidFill>
                  <a:srgbClr val="002060"/>
                </a:solidFill>
              </a:rPr>
              <a:t>Rest of Talk: The Price of Security</a:t>
            </a:r>
          </a:p>
        </p:txBody>
      </p:sp>
      <p:sp>
        <p:nvSpPr>
          <p:cNvPr id="6" name="Oval 7">
            <a:extLst>
              <a:ext uri="{FF2B5EF4-FFF2-40B4-BE49-F238E27FC236}">
                <a16:creationId xmlns:a16="http://schemas.microsoft.com/office/drawing/2014/main" id="{6213D387-CF9F-1A80-6867-E3EA47F359D3}"/>
              </a:ext>
            </a:extLst>
          </p:cNvPr>
          <p:cNvSpPr>
            <a:spLocks noChangeArrowheads="1"/>
          </p:cNvSpPr>
          <p:nvPr/>
        </p:nvSpPr>
        <p:spPr bwMode="auto">
          <a:xfrm>
            <a:off x="4194646" y="2776608"/>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7" name="Oval 8">
            <a:extLst>
              <a:ext uri="{FF2B5EF4-FFF2-40B4-BE49-F238E27FC236}">
                <a16:creationId xmlns:a16="http://schemas.microsoft.com/office/drawing/2014/main" id="{96D2DB4F-5F9E-D9B1-667D-710A5CFEF10A}"/>
              </a:ext>
            </a:extLst>
          </p:cNvPr>
          <p:cNvSpPr>
            <a:spLocks noChangeArrowheads="1"/>
          </p:cNvSpPr>
          <p:nvPr/>
        </p:nvSpPr>
        <p:spPr bwMode="auto">
          <a:xfrm>
            <a:off x="6147503" y="2776608"/>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8" name="Line 9">
            <a:extLst>
              <a:ext uri="{FF2B5EF4-FFF2-40B4-BE49-F238E27FC236}">
                <a16:creationId xmlns:a16="http://schemas.microsoft.com/office/drawing/2014/main" id="{C863A01E-A474-BF83-7AE2-5D7EFEBFDC73}"/>
              </a:ext>
            </a:extLst>
          </p:cNvPr>
          <p:cNvSpPr>
            <a:spLocks noChangeShapeType="1"/>
          </p:cNvSpPr>
          <p:nvPr/>
        </p:nvSpPr>
        <p:spPr bwMode="auto">
          <a:xfrm>
            <a:off x="5076024" y="2953747"/>
            <a:ext cx="94474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0">
            <a:extLst>
              <a:ext uri="{FF2B5EF4-FFF2-40B4-BE49-F238E27FC236}">
                <a16:creationId xmlns:a16="http://schemas.microsoft.com/office/drawing/2014/main" id="{2EE0E501-E57D-F9C4-BB36-FCEF83E7017C}"/>
              </a:ext>
            </a:extLst>
          </p:cNvPr>
          <p:cNvSpPr>
            <a:spLocks noChangeShapeType="1"/>
          </p:cNvSpPr>
          <p:nvPr/>
        </p:nvSpPr>
        <p:spPr bwMode="auto">
          <a:xfrm>
            <a:off x="5076024" y="3215856"/>
            <a:ext cx="94474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1">
            <a:extLst>
              <a:ext uri="{FF2B5EF4-FFF2-40B4-BE49-F238E27FC236}">
                <a16:creationId xmlns:a16="http://schemas.microsoft.com/office/drawing/2014/main" id="{669BD0DA-2CD2-2B1B-8812-56AFCD3D29EB}"/>
              </a:ext>
            </a:extLst>
          </p:cNvPr>
          <p:cNvSpPr>
            <a:spLocks noChangeShapeType="1"/>
          </p:cNvSpPr>
          <p:nvPr/>
        </p:nvSpPr>
        <p:spPr bwMode="auto">
          <a:xfrm>
            <a:off x="5044340" y="3084802"/>
            <a:ext cx="944745" cy="0"/>
          </a:xfrm>
          <a:prstGeom prst="line">
            <a:avLst/>
          </a:prstGeom>
          <a:noFill/>
          <a:ln w="571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Box 14">
            <a:extLst>
              <a:ext uri="{FF2B5EF4-FFF2-40B4-BE49-F238E27FC236}">
                <a16:creationId xmlns:a16="http://schemas.microsoft.com/office/drawing/2014/main" id="{B3D24A54-8012-4B1D-8CFE-0144C677F6D4}"/>
              </a:ext>
            </a:extLst>
          </p:cNvPr>
          <p:cNvSpPr txBox="1"/>
          <p:nvPr/>
        </p:nvSpPr>
        <p:spPr>
          <a:xfrm>
            <a:off x="1737299" y="4043442"/>
            <a:ext cx="2274982" cy="461665"/>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400" dirty="0"/>
              <a:t>Without security</a:t>
            </a:r>
          </a:p>
        </p:txBody>
      </p:sp>
      <p:sp>
        <p:nvSpPr>
          <p:cNvPr id="16" name="TextBox 15">
            <a:extLst>
              <a:ext uri="{FF2B5EF4-FFF2-40B4-BE49-F238E27FC236}">
                <a16:creationId xmlns:a16="http://schemas.microsoft.com/office/drawing/2014/main" id="{0602836E-4CA2-1403-BAC3-961E044076CD}"/>
              </a:ext>
            </a:extLst>
          </p:cNvPr>
          <p:cNvSpPr txBox="1"/>
          <p:nvPr/>
        </p:nvSpPr>
        <p:spPr>
          <a:xfrm>
            <a:off x="2165301" y="4850338"/>
            <a:ext cx="1848583" cy="461665"/>
          </a:xfrm>
          <a:prstGeom prst="rect">
            <a:avLst/>
          </a:prstGeom>
          <a:solidFill>
            <a:srgbClr val="00B050"/>
          </a:solidFill>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400" dirty="0"/>
              <a:t>With security</a:t>
            </a:r>
          </a:p>
        </p:txBody>
      </p:sp>
      <p:sp>
        <p:nvSpPr>
          <p:cNvPr id="21" name="TextBox 20">
            <a:extLst>
              <a:ext uri="{FF2B5EF4-FFF2-40B4-BE49-F238E27FC236}">
                <a16:creationId xmlns:a16="http://schemas.microsoft.com/office/drawing/2014/main" id="{05E67A58-2DD4-2228-182D-B0F5A0016C9A}"/>
              </a:ext>
            </a:extLst>
          </p:cNvPr>
          <p:cNvSpPr txBox="1"/>
          <p:nvPr/>
        </p:nvSpPr>
        <p:spPr>
          <a:xfrm>
            <a:off x="696312" y="5854161"/>
            <a:ext cx="3312061" cy="461665"/>
          </a:xfrm>
          <a:prstGeom prst="rect">
            <a:avLst/>
          </a:prstGeom>
          <a:solidFill>
            <a:srgbClr val="7030A0"/>
          </a:solidFill>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400" dirty="0"/>
              <a:t>Goal: Minimize overhead</a:t>
            </a:r>
          </a:p>
        </p:txBody>
      </p:sp>
      <p:sp>
        <p:nvSpPr>
          <p:cNvPr id="22" name="TextBox 21">
            <a:extLst>
              <a:ext uri="{FF2B5EF4-FFF2-40B4-BE49-F238E27FC236}">
                <a16:creationId xmlns:a16="http://schemas.microsoft.com/office/drawing/2014/main" id="{9805E44B-C6B0-0CE1-1A6F-6022D300F009}"/>
              </a:ext>
            </a:extLst>
          </p:cNvPr>
          <p:cNvSpPr txBox="1"/>
          <p:nvPr/>
        </p:nvSpPr>
        <p:spPr>
          <a:xfrm>
            <a:off x="7279009" y="5489842"/>
            <a:ext cx="4529485" cy="1077218"/>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solidFill>
                  <a:srgbClr val="7030A0"/>
                </a:solidFill>
              </a:rPr>
              <a:t>What about assumptions?</a:t>
            </a:r>
          </a:p>
          <a:p>
            <a:pPr marL="180975" indent="-180975">
              <a:buFont typeface="Arial" panose="020B0604020202020204" pitchFamily="34" charset="0"/>
              <a:buChar char="•"/>
            </a:pPr>
            <a:r>
              <a:rPr lang="en-US" sz="2000" dirty="0"/>
              <a:t>Standard and minimal if possible</a:t>
            </a:r>
          </a:p>
          <a:p>
            <a:pPr marL="180975" indent="-180975">
              <a:buFont typeface="Arial" panose="020B0604020202020204" pitchFamily="34" charset="0"/>
              <a:buChar char="•"/>
            </a:pPr>
            <a:r>
              <a:rPr lang="en-US" sz="2000" dirty="0">
                <a:solidFill>
                  <a:srgbClr val="437B46"/>
                </a:solidFill>
              </a:rPr>
              <a:t>Explore new assumptions when needed</a:t>
            </a:r>
          </a:p>
        </p:txBody>
      </p:sp>
      <p:pic>
        <p:nvPicPr>
          <p:cNvPr id="1028" name="Picture 4" descr="United States 1 Cent (Wheat Penny) - Foreign Currency">
            <a:extLst>
              <a:ext uri="{FF2B5EF4-FFF2-40B4-BE49-F238E27FC236}">
                <a16:creationId xmlns:a16="http://schemas.microsoft.com/office/drawing/2014/main" id="{0549D27B-2031-F8C0-B1B3-2611DD616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416" y="4043442"/>
            <a:ext cx="472626" cy="4726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A8667C6-B314-EE03-AFD3-CF03A783BA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535" y="4683657"/>
            <a:ext cx="1846001" cy="78310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0CC99D4-8C48-6782-6639-06B2B7D536EF}"/>
              </a:ext>
            </a:extLst>
          </p:cNvPr>
          <p:cNvSpPr txBox="1"/>
          <p:nvPr/>
        </p:nvSpPr>
        <p:spPr>
          <a:xfrm>
            <a:off x="7279009" y="3922721"/>
            <a:ext cx="4529485" cy="1384995"/>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solidFill>
                  <a:srgbClr val="7030A0"/>
                </a:solidFill>
              </a:rPr>
              <a:t>Focus on simplest questions</a:t>
            </a:r>
          </a:p>
          <a:p>
            <a:pPr marL="180975" indent="-180975">
              <a:buFont typeface="Arial" panose="020B0604020202020204" pitchFamily="34" charset="0"/>
              <a:buChar char="•"/>
            </a:pPr>
            <a:r>
              <a:rPr lang="en-US" sz="2000" dirty="0"/>
              <a:t>Small number of parties, 2 by default</a:t>
            </a:r>
          </a:p>
          <a:p>
            <a:pPr marL="180975" indent="-180975">
              <a:buFont typeface="Arial" panose="020B0604020202020204" pitchFamily="34" charset="0"/>
              <a:buChar char="•"/>
            </a:pPr>
            <a:r>
              <a:rPr lang="en-US" sz="2000" dirty="0"/>
              <a:t>Semi-honest parties by default</a:t>
            </a:r>
          </a:p>
          <a:p>
            <a:pPr marL="180975" indent="-180975">
              <a:buFont typeface="Arial" panose="020B0604020202020204" pitchFamily="34" charset="0"/>
              <a:buChar char="•"/>
            </a:pPr>
            <a:r>
              <a:rPr lang="en-US" sz="2000" dirty="0">
                <a:solidFill>
                  <a:srgbClr val="437B46"/>
                </a:solidFill>
              </a:rPr>
              <a:t>Optimize one (simple) metric at a time</a:t>
            </a:r>
          </a:p>
        </p:txBody>
      </p:sp>
      <p:pic>
        <p:nvPicPr>
          <p:cNvPr id="24" name="Picture 23">
            <a:extLst>
              <a:ext uri="{FF2B5EF4-FFF2-40B4-BE49-F238E27FC236}">
                <a16:creationId xmlns:a16="http://schemas.microsoft.com/office/drawing/2014/main" id="{3A7BD183-73ED-DE40-3429-2771BEF0371F}"/>
              </a:ext>
            </a:extLst>
          </p:cNvPr>
          <p:cNvPicPr>
            <a:picLocks noChangeAspect="1"/>
          </p:cNvPicPr>
          <p:nvPr/>
        </p:nvPicPr>
        <p:blipFill>
          <a:blip r:embed="rId5"/>
          <a:stretch>
            <a:fillRect/>
          </a:stretch>
        </p:blipFill>
        <p:spPr>
          <a:xfrm>
            <a:off x="4117448" y="1846071"/>
            <a:ext cx="840829" cy="825258"/>
          </a:xfrm>
          <a:prstGeom prst="rect">
            <a:avLst/>
          </a:prstGeom>
        </p:spPr>
      </p:pic>
      <p:pic>
        <p:nvPicPr>
          <p:cNvPr id="25" name="Picture 24">
            <a:extLst>
              <a:ext uri="{FF2B5EF4-FFF2-40B4-BE49-F238E27FC236}">
                <a16:creationId xmlns:a16="http://schemas.microsoft.com/office/drawing/2014/main" id="{5B6BA1BE-7E26-922F-F85D-3EF72FCA2E72}"/>
              </a:ext>
            </a:extLst>
          </p:cNvPr>
          <p:cNvPicPr>
            <a:picLocks noChangeAspect="1"/>
          </p:cNvPicPr>
          <p:nvPr/>
        </p:nvPicPr>
        <p:blipFill>
          <a:blip r:embed="rId6"/>
          <a:stretch>
            <a:fillRect/>
          </a:stretch>
        </p:blipFill>
        <p:spPr>
          <a:xfrm>
            <a:off x="6040525" y="1849050"/>
            <a:ext cx="864959" cy="849513"/>
          </a:xfrm>
          <a:prstGeom prst="rect">
            <a:avLst/>
          </a:prstGeom>
        </p:spPr>
      </p:pic>
    </p:spTree>
    <p:extLst>
      <p:ext uri="{BB962C8B-B14F-4D97-AF65-F5344CB8AC3E}">
        <p14:creationId xmlns:p14="http://schemas.microsoft.com/office/powerpoint/2010/main" val="84358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ssolve">
                                      <p:cBhvr>
                                        <p:cTn id="7" dur="500"/>
                                        <p:tgtEl>
                                          <p:spTgt spid="102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par>
                                <p:cTn id="16" presetID="9" presetClass="entr" presetSubtype="0" fill="hold" nodeType="with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dissolve">
                                      <p:cBhvr>
                                        <p:cTn id="18" dur="500"/>
                                        <p:tgtEl>
                                          <p:spTgt spid="103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dissolve">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617D9-6FA0-60A2-2B85-4835AA5A1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FFDC19-CFA0-C92B-F9FA-2254D9F24B07}"/>
              </a:ext>
            </a:extLst>
          </p:cNvPr>
          <p:cNvSpPr>
            <a:spLocks noGrp="1"/>
          </p:cNvSpPr>
          <p:nvPr>
            <p:ph type="title"/>
          </p:nvPr>
        </p:nvSpPr>
        <p:spPr/>
        <p:txBody>
          <a:bodyPr>
            <a:normAutofit/>
          </a:bodyPr>
          <a:lstStyle/>
          <a:p>
            <a:r>
              <a:rPr lang="en-US" sz="5400" dirty="0">
                <a:solidFill>
                  <a:srgbClr val="002060"/>
                </a:solidFill>
              </a:rPr>
              <a:t>Rest of Talk: The Price of Security</a:t>
            </a:r>
          </a:p>
        </p:txBody>
      </p:sp>
      <p:sp>
        <p:nvSpPr>
          <p:cNvPr id="6" name="Oval 7">
            <a:extLst>
              <a:ext uri="{FF2B5EF4-FFF2-40B4-BE49-F238E27FC236}">
                <a16:creationId xmlns:a16="http://schemas.microsoft.com/office/drawing/2014/main" id="{23A375B7-E85D-AD1A-BE61-B878F6657D8D}"/>
              </a:ext>
            </a:extLst>
          </p:cNvPr>
          <p:cNvSpPr>
            <a:spLocks noChangeArrowheads="1"/>
          </p:cNvSpPr>
          <p:nvPr/>
        </p:nvSpPr>
        <p:spPr bwMode="auto">
          <a:xfrm>
            <a:off x="4194646" y="2776608"/>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7" name="Oval 8">
            <a:extLst>
              <a:ext uri="{FF2B5EF4-FFF2-40B4-BE49-F238E27FC236}">
                <a16:creationId xmlns:a16="http://schemas.microsoft.com/office/drawing/2014/main" id="{174FE859-B335-C4EB-2FC2-9AFD78134ABB}"/>
              </a:ext>
            </a:extLst>
          </p:cNvPr>
          <p:cNvSpPr>
            <a:spLocks noChangeArrowheads="1"/>
          </p:cNvSpPr>
          <p:nvPr/>
        </p:nvSpPr>
        <p:spPr bwMode="auto">
          <a:xfrm>
            <a:off x="6147503" y="2776608"/>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8" name="Line 9">
            <a:extLst>
              <a:ext uri="{FF2B5EF4-FFF2-40B4-BE49-F238E27FC236}">
                <a16:creationId xmlns:a16="http://schemas.microsoft.com/office/drawing/2014/main" id="{1C0B765E-95C4-FFE9-A612-8D06CE51A55B}"/>
              </a:ext>
            </a:extLst>
          </p:cNvPr>
          <p:cNvSpPr>
            <a:spLocks noChangeShapeType="1"/>
          </p:cNvSpPr>
          <p:nvPr/>
        </p:nvSpPr>
        <p:spPr bwMode="auto">
          <a:xfrm>
            <a:off x="5076024" y="2953747"/>
            <a:ext cx="94474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0">
            <a:extLst>
              <a:ext uri="{FF2B5EF4-FFF2-40B4-BE49-F238E27FC236}">
                <a16:creationId xmlns:a16="http://schemas.microsoft.com/office/drawing/2014/main" id="{F5A41ACE-279E-E65F-858B-5CE5E4341941}"/>
              </a:ext>
            </a:extLst>
          </p:cNvPr>
          <p:cNvSpPr>
            <a:spLocks noChangeShapeType="1"/>
          </p:cNvSpPr>
          <p:nvPr/>
        </p:nvSpPr>
        <p:spPr bwMode="auto">
          <a:xfrm>
            <a:off x="5076024" y="3215856"/>
            <a:ext cx="94474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1">
            <a:extLst>
              <a:ext uri="{FF2B5EF4-FFF2-40B4-BE49-F238E27FC236}">
                <a16:creationId xmlns:a16="http://schemas.microsoft.com/office/drawing/2014/main" id="{34D663B5-A7E8-5263-31A3-FEBAF2CA20E3}"/>
              </a:ext>
            </a:extLst>
          </p:cNvPr>
          <p:cNvSpPr>
            <a:spLocks noChangeShapeType="1"/>
          </p:cNvSpPr>
          <p:nvPr/>
        </p:nvSpPr>
        <p:spPr bwMode="auto">
          <a:xfrm>
            <a:off x="5044340" y="3084802"/>
            <a:ext cx="944745" cy="0"/>
          </a:xfrm>
          <a:prstGeom prst="line">
            <a:avLst/>
          </a:prstGeom>
          <a:noFill/>
          <a:ln w="571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TextBox 21">
            <a:extLst>
              <a:ext uri="{FF2B5EF4-FFF2-40B4-BE49-F238E27FC236}">
                <a16:creationId xmlns:a16="http://schemas.microsoft.com/office/drawing/2014/main" id="{4DCEF873-598F-ED01-3134-3AD1FE2C6BF3}"/>
              </a:ext>
            </a:extLst>
          </p:cNvPr>
          <p:cNvSpPr txBox="1"/>
          <p:nvPr/>
        </p:nvSpPr>
        <p:spPr>
          <a:xfrm>
            <a:off x="7279009" y="5489842"/>
            <a:ext cx="4529485" cy="1077218"/>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solidFill>
                  <a:srgbClr val="7030A0"/>
                </a:solidFill>
              </a:rPr>
              <a:t>What about assumptions?</a:t>
            </a:r>
          </a:p>
          <a:p>
            <a:pPr marL="180975" indent="-180975">
              <a:buFont typeface="Arial" panose="020B0604020202020204" pitchFamily="34" charset="0"/>
              <a:buChar char="•"/>
            </a:pPr>
            <a:r>
              <a:rPr lang="en-US" sz="2000" dirty="0"/>
              <a:t>Standard and minimal if possible</a:t>
            </a:r>
          </a:p>
          <a:p>
            <a:pPr marL="180975" indent="-180975">
              <a:buFont typeface="Arial" panose="020B0604020202020204" pitchFamily="34" charset="0"/>
              <a:buChar char="•"/>
            </a:pPr>
            <a:r>
              <a:rPr lang="en-US" sz="2000" dirty="0">
                <a:solidFill>
                  <a:srgbClr val="437B46"/>
                </a:solidFill>
              </a:rPr>
              <a:t>Explore new assumptions when needed</a:t>
            </a:r>
          </a:p>
        </p:txBody>
      </p:sp>
      <p:sp>
        <p:nvSpPr>
          <p:cNvPr id="23" name="TextBox 22">
            <a:extLst>
              <a:ext uri="{FF2B5EF4-FFF2-40B4-BE49-F238E27FC236}">
                <a16:creationId xmlns:a16="http://schemas.microsoft.com/office/drawing/2014/main" id="{803F8E6D-C6F4-B207-685F-24CB732EBB5C}"/>
              </a:ext>
            </a:extLst>
          </p:cNvPr>
          <p:cNvSpPr txBox="1"/>
          <p:nvPr/>
        </p:nvSpPr>
        <p:spPr>
          <a:xfrm>
            <a:off x="7279009" y="3922721"/>
            <a:ext cx="4529485" cy="1384995"/>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solidFill>
                  <a:srgbClr val="7030A0"/>
                </a:solidFill>
              </a:rPr>
              <a:t>Focus on simplest questions</a:t>
            </a:r>
          </a:p>
          <a:p>
            <a:pPr marL="180975" indent="-180975">
              <a:buFont typeface="Arial" panose="020B0604020202020204" pitchFamily="34" charset="0"/>
              <a:buChar char="•"/>
            </a:pPr>
            <a:r>
              <a:rPr lang="en-US" sz="2000" dirty="0"/>
              <a:t>Small number of parties, 2 by default</a:t>
            </a:r>
          </a:p>
          <a:p>
            <a:pPr marL="180975" indent="-180975">
              <a:buFont typeface="Arial" panose="020B0604020202020204" pitchFamily="34" charset="0"/>
              <a:buChar char="•"/>
            </a:pPr>
            <a:r>
              <a:rPr lang="en-US" sz="2000" dirty="0"/>
              <a:t>Semi-honest parties by default</a:t>
            </a:r>
          </a:p>
          <a:p>
            <a:pPr marL="180975" indent="-180975">
              <a:buFont typeface="Arial" panose="020B0604020202020204" pitchFamily="34" charset="0"/>
              <a:buChar char="•"/>
            </a:pPr>
            <a:r>
              <a:rPr lang="en-US" sz="2000" dirty="0">
                <a:solidFill>
                  <a:srgbClr val="437B46"/>
                </a:solidFill>
              </a:rPr>
              <a:t>Optimize one (simple) metric at a time</a:t>
            </a:r>
          </a:p>
        </p:txBody>
      </p:sp>
      <p:pic>
        <p:nvPicPr>
          <p:cNvPr id="24" name="Picture 23">
            <a:extLst>
              <a:ext uri="{FF2B5EF4-FFF2-40B4-BE49-F238E27FC236}">
                <a16:creationId xmlns:a16="http://schemas.microsoft.com/office/drawing/2014/main" id="{38EAA1CB-0EEE-D227-19E2-2CCD87CD0D52}"/>
              </a:ext>
            </a:extLst>
          </p:cNvPr>
          <p:cNvPicPr>
            <a:picLocks noChangeAspect="1"/>
          </p:cNvPicPr>
          <p:nvPr/>
        </p:nvPicPr>
        <p:blipFill>
          <a:blip r:embed="rId3"/>
          <a:stretch>
            <a:fillRect/>
          </a:stretch>
        </p:blipFill>
        <p:spPr>
          <a:xfrm>
            <a:off x="4117448" y="1846071"/>
            <a:ext cx="840829" cy="825258"/>
          </a:xfrm>
          <a:prstGeom prst="rect">
            <a:avLst/>
          </a:prstGeom>
        </p:spPr>
      </p:pic>
      <p:pic>
        <p:nvPicPr>
          <p:cNvPr id="25" name="Picture 24">
            <a:extLst>
              <a:ext uri="{FF2B5EF4-FFF2-40B4-BE49-F238E27FC236}">
                <a16:creationId xmlns:a16="http://schemas.microsoft.com/office/drawing/2014/main" id="{6BFABF09-62BA-D919-01E0-87D4A7D3BB73}"/>
              </a:ext>
            </a:extLst>
          </p:cNvPr>
          <p:cNvPicPr>
            <a:picLocks noChangeAspect="1"/>
          </p:cNvPicPr>
          <p:nvPr/>
        </p:nvPicPr>
        <p:blipFill>
          <a:blip r:embed="rId4"/>
          <a:stretch>
            <a:fillRect/>
          </a:stretch>
        </p:blipFill>
        <p:spPr>
          <a:xfrm>
            <a:off x="6040525" y="1849050"/>
            <a:ext cx="864959" cy="849513"/>
          </a:xfrm>
          <a:prstGeom prst="rect">
            <a:avLst/>
          </a:prstGeom>
        </p:spPr>
      </p:pic>
      <p:sp>
        <p:nvSpPr>
          <p:cNvPr id="4" name="TextBox 3">
            <a:extLst>
              <a:ext uri="{FF2B5EF4-FFF2-40B4-BE49-F238E27FC236}">
                <a16:creationId xmlns:a16="http://schemas.microsoft.com/office/drawing/2014/main" id="{8B947733-51BC-21E2-B02A-7A3ABA79E761}"/>
              </a:ext>
            </a:extLst>
          </p:cNvPr>
          <p:cNvSpPr txBox="1"/>
          <p:nvPr/>
        </p:nvSpPr>
        <p:spPr>
          <a:xfrm>
            <a:off x="587188" y="4830662"/>
            <a:ext cx="4696603" cy="95410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US" sz="2800" dirty="0">
                <a:solidFill>
                  <a:srgbClr val="FFFF00"/>
                </a:solidFill>
              </a:rPr>
              <a:t>Broader questions about </a:t>
            </a:r>
            <a:br>
              <a:rPr lang="en-US" sz="2800" dirty="0">
                <a:solidFill>
                  <a:srgbClr val="FFFF00"/>
                </a:solidFill>
              </a:rPr>
            </a:br>
            <a:r>
              <a:rPr lang="en-US" sz="2800" dirty="0">
                <a:solidFill>
                  <a:srgbClr val="FFFF00"/>
                </a:solidFill>
              </a:rPr>
              <a:t>low-complexity cryptography</a:t>
            </a:r>
          </a:p>
        </p:txBody>
      </p:sp>
      <p:sp>
        <p:nvSpPr>
          <p:cNvPr id="5" name="Left Arrow 4">
            <a:extLst>
              <a:ext uri="{FF2B5EF4-FFF2-40B4-BE49-F238E27FC236}">
                <a16:creationId xmlns:a16="http://schemas.microsoft.com/office/drawing/2014/main" id="{E1429265-16E6-96DC-558A-D2A5382E5DB9}"/>
              </a:ext>
            </a:extLst>
          </p:cNvPr>
          <p:cNvSpPr/>
          <p:nvPr/>
        </p:nvSpPr>
        <p:spPr>
          <a:xfrm>
            <a:off x="5649091" y="5425775"/>
            <a:ext cx="1152422" cy="494664"/>
          </a:xfrm>
          <a:prstGeom prst="lef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C6B9E48C-3210-BD9A-75D0-FC0DB6E2C7ED}"/>
              </a:ext>
            </a:extLst>
          </p:cNvPr>
          <p:cNvSpPr/>
          <p:nvPr/>
        </p:nvSpPr>
        <p:spPr>
          <a:xfrm flipH="1">
            <a:off x="5711846" y="4699636"/>
            <a:ext cx="1152422" cy="494664"/>
          </a:xfrm>
          <a:prstGeom prst="lef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156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7"/>
          <p:cNvSpPr>
            <a:spLocks/>
          </p:cNvSpPr>
          <p:nvPr/>
        </p:nvSpPr>
        <p:spPr bwMode="auto">
          <a:xfrm>
            <a:off x="411483" y="105410"/>
            <a:ext cx="11033748" cy="1062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marL="0" marR="0" lvl="0" indent="0" algn="ctr" defTabSz="822325" rtl="0" eaLnBrk="1" fontAlgn="base" latinLnBrk="0" hangingPunct="1">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rgbClr val="333399"/>
                </a:solidFill>
                <a:effectLst/>
                <a:uLnTx/>
                <a:uFillTx/>
                <a:latin typeface="Arial"/>
                <a:ea typeface="+mn-ea"/>
                <a:cs typeface="Arial" pitchFamily="34" charset="0"/>
                <a:sym typeface="Chalkboard" charset="0"/>
              </a:rPr>
              <a:t>2PC Techniques</a:t>
            </a:r>
          </a:p>
          <a:p>
            <a:pPr marL="0" marR="0" lvl="0" indent="0" algn="ctr" defTabSz="822325"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3399"/>
                </a:solidFill>
                <a:effectLst/>
                <a:uLnTx/>
                <a:uFillTx/>
                <a:latin typeface="Arial"/>
                <a:ea typeface="+mn-ea"/>
                <a:cs typeface="Arial" pitchFamily="34" charset="0"/>
                <a:sym typeface="Chalkboard" charset="0"/>
              </a:rPr>
              <a:t>2 parties evaluate a Boolean circuit C,</a:t>
            </a:r>
            <a:r>
              <a:rPr kumimoji="0" lang="en-US" sz="2000" b="0" i="0" u="none" strike="noStrike" kern="1200" cap="none" spc="0" normalizeH="0" noProof="0" dirty="0">
                <a:ln>
                  <a:noFill/>
                </a:ln>
                <a:solidFill>
                  <a:srgbClr val="333399"/>
                </a:solidFill>
                <a:effectLst/>
                <a:uLnTx/>
                <a:uFillTx/>
                <a:latin typeface="Arial"/>
                <a:ea typeface="+mn-ea"/>
                <a:cs typeface="Arial" pitchFamily="34" charset="0"/>
                <a:sym typeface="Chalkboard" charset="0"/>
              </a:rPr>
              <a:t> </a:t>
            </a:r>
            <a:r>
              <a:rPr kumimoji="0" lang="en-US" sz="2000" b="0" i="0" u="none" strike="noStrike" kern="1200" cap="none" spc="0" normalizeH="0" baseline="0" noProof="0" dirty="0">
                <a:ln>
                  <a:noFill/>
                </a:ln>
                <a:solidFill>
                  <a:srgbClr val="333399"/>
                </a:solidFill>
                <a:effectLst/>
                <a:uLnTx/>
                <a:uFillTx/>
                <a:latin typeface="Arial"/>
                <a:ea typeface="+mn-ea"/>
                <a:cs typeface="Arial" pitchFamily="34" charset="0"/>
                <a:sym typeface="Chalkboard" charset="0"/>
              </a:rPr>
              <a:t>computational security against one</a:t>
            </a:r>
            <a:r>
              <a:rPr kumimoji="0" lang="en-US" sz="2000" b="0" i="0" u="none" strike="noStrike" kern="1200" cap="none" spc="0" normalizeH="0" noProof="0" dirty="0">
                <a:ln>
                  <a:noFill/>
                </a:ln>
                <a:solidFill>
                  <a:srgbClr val="333399"/>
                </a:solidFill>
                <a:effectLst/>
                <a:uLnTx/>
                <a:uFillTx/>
                <a:latin typeface="Arial"/>
                <a:ea typeface="+mn-ea"/>
                <a:cs typeface="Arial" pitchFamily="34" charset="0"/>
                <a:sym typeface="Chalkboard" charset="0"/>
              </a:rPr>
              <a:t> semi-honest party</a:t>
            </a:r>
            <a:endParaRPr kumimoji="0" lang="en-US" sz="2000" b="0" i="0" u="none" strike="noStrike" kern="1200" cap="none" spc="0" normalizeH="0" baseline="0" noProof="0" dirty="0">
              <a:ln>
                <a:noFill/>
              </a:ln>
              <a:solidFill>
                <a:srgbClr val="333399"/>
              </a:solidFill>
              <a:effectLst/>
              <a:uLnTx/>
              <a:uFillTx/>
              <a:latin typeface="Arial"/>
              <a:ea typeface="+mn-ea"/>
              <a:cs typeface="Arial" pitchFamily="34" charset="0"/>
              <a:sym typeface="Chalkboard" charset="0"/>
            </a:endParaRPr>
          </a:p>
        </p:txBody>
      </p:sp>
      <p:grpSp>
        <p:nvGrpSpPr>
          <p:cNvPr id="174" name="Group 173">
            <a:extLst>
              <a:ext uri="{FF2B5EF4-FFF2-40B4-BE49-F238E27FC236}">
                <a16:creationId xmlns:a16="http://schemas.microsoft.com/office/drawing/2014/main" id="{1DE6F962-7FCF-2F48-BC50-C5160DA3E301}"/>
              </a:ext>
            </a:extLst>
          </p:cNvPr>
          <p:cNvGrpSpPr/>
          <p:nvPr/>
        </p:nvGrpSpPr>
        <p:grpSpPr>
          <a:xfrm>
            <a:off x="2105865" y="1652316"/>
            <a:ext cx="2043368" cy="2219564"/>
            <a:chOff x="969795" y="1772816"/>
            <a:chExt cx="2043368" cy="2219564"/>
          </a:xfrm>
        </p:grpSpPr>
        <p:pic>
          <p:nvPicPr>
            <p:cNvPr id="3" name="Picture 2">
              <a:extLst>
                <a:ext uri="{FF2B5EF4-FFF2-40B4-BE49-F238E27FC236}">
                  <a16:creationId xmlns:a16="http://schemas.microsoft.com/office/drawing/2014/main" id="{726A465A-3F3B-6C4D-8583-E8B448C8DA59}"/>
                </a:ext>
              </a:extLst>
            </p:cNvPr>
            <p:cNvPicPr>
              <a:picLocks noChangeAspect="1"/>
            </p:cNvPicPr>
            <p:nvPr/>
          </p:nvPicPr>
          <p:blipFill>
            <a:blip r:embed="rId3"/>
            <a:stretch>
              <a:fillRect/>
            </a:stretch>
          </p:blipFill>
          <p:spPr>
            <a:xfrm>
              <a:off x="988492" y="2644270"/>
              <a:ext cx="2024671" cy="1348110"/>
            </a:xfrm>
            <a:prstGeom prst="rect">
              <a:avLst/>
            </a:prstGeom>
          </p:spPr>
        </p:pic>
        <p:sp>
          <p:nvSpPr>
            <p:cNvPr id="48" name="TextBox 47">
              <a:extLst>
                <a:ext uri="{FF2B5EF4-FFF2-40B4-BE49-F238E27FC236}">
                  <a16:creationId xmlns:a16="http://schemas.microsoft.com/office/drawing/2014/main" id="{575ED099-5082-F741-9047-E0416457A205}"/>
                </a:ext>
              </a:extLst>
            </p:cNvPr>
            <p:cNvSpPr txBox="1"/>
            <p:nvPr/>
          </p:nvSpPr>
          <p:spPr>
            <a:xfrm>
              <a:off x="969795" y="1772816"/>
              <a:ext cx="2023311"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Arial" pitchFamily="34" charset="0"/>
                  <a:ea typeface="+mn-ea"/>
                  <a:cs typeface="Arial" pitchFamily="34" charset="0"/>
                </a:rPr>
                <a:t>Garbled Circuits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[Yao 86,…]</a:t>
              </a:r>
            </a:p>
          </p:txBody>
        </p:sp>
      </p:grpSp>
      <p:grpSp>
        <p:nvGrpSpPr>
          <p:cNvPr id="176" name="Group 175">
            <a:extLst>
              <a:ext uri="{FF2B5EF4-FFF2-40B4-BE49-F238E27FC236}">
                <a16:creationId xmlns:a16="http://schemas.microsoft.com/office/drawing/2014/main" id="{5123F73C-A390-5147-866E-FF3BE666C743}"/>
              </a:ext>
            </a:extLst>
          </p:cNvPr>
          <p:cNvGrpSpPr/>
          <p:nvPr/>
        </p:nvGrpSpPr>
        <p:grpSpPr>
          <a:xfrm>
            <a:off x="934656" y="4517123"/>
            <a:ext cx="3960440" cy="1959419"/>
            <a:chOff x="35496" y="4517122"/>
            <a:chExt cx="3960440" cy="1959419"/>
          </a:xfrm>
        </p:grpSpPr>
        <p:sp>
          <p:nvSpPr>
            <p:cNvPr id="120" name="TextBox 119">
              <a:extLst>
                <a:ext uri="{FF2B5EF4-FFF2-40B4-BE49-F238E27FC236}">
                  <a16:creationId xmlns:a16="http://schemas.microsoft.com/office/drawing/2014/main" id="{F821C11A-4A77-8640-945E-EF89E6F2A5F3}"/>
                </a:ext>
              </a:extLst>
            </p:cNvPr>
            <p:cNvSpPr txBox="1"/>
            <p:nvPr/>
          </p:nvSpPr>
          <p:spPr>
            <a:xfrm>
              <a:off x="144458" y="4517122"/>
              <a:ext cx="367760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Arial" pitchFamily="34" charset="0"/>
                  <a:ea typeface="+mn-ea"/>
                  <a:cs typeface="Arial" pitchFamily="34" charset="0"/>
                </a:rPr>
                <a:t>Fully Homomorphic Encryption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[Gentry 09,…]</a:t>
              </a:r>
            </a:p>
          </p:txBody>
        </p:sp>
        <p:grpSp>
          <p:nvGrpSpPr>
            <p:cNvPr id="162" name="Group 161">
              <a:extLst>
                <a:ext uri="{FF2B5EF4-FFF2-40B4-BE49-F238E27FC236}">
                  <a16:creationId xmlns:a16="http://schemas.microsoft.com/office/drawing/2014/main" id="{68F295B6-EA74-8549-A3A5-60BE8328B427}"/>
                </a:ext>
              </a:extLst>
            </p:cNvPr>
            <p:cNvGrpSpPr/>
            <p:nvPr/>
          </p:nvGrpSpPr>
          <p:grpSpPr>
            <a:xfrm>
              <a:off x="35496" y="5589240"/>
              <a:ext cx="3960440" cy="887301"/>
              <a:chOff x="35496" y="5373216"/>
              <a:chExt cx="3960440" cy="887301"/>
            </a:xfrm>
          </p:grpSpPr>
          <p:sp>
            <p:nvSpPr>
              <p:cNvPr id="122" name="TextBox 121">
                <a:extLst>
                  <a:ext uri="{FF2B5EF4-FFF2-40B4-BE49-F238E27FC236}">
                    <a16:creationId xmlns:a16="http://schemas.microsoft.com/office/drawing/2014/main" id="{E15B0077-F68D-4E4C-9F0B-F5D11D3D5A12}"/>
                  </a:ext>
                </a:extLst>
              </p:cNvPr>
              <p:cNvSpPr txBox="1"/>
              <p:nvPr/>
            </p:nvSpPr>
            <p:spPr>
              <a:xfrm>
                <a:off x="3442578" y="5661248"/>
                <a:ext cx="553358" cy="400110"/>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f(x)</a:t>
                </a:r>
                <a:endParaRPr kumimoji="0" lang="en-US" sz="20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3" name="TextBox 122">
                <a:extLst>
                  <a:ext uri="{FF2B5EF4-FFF2-40B4-BE49-F238E27FC236}">
                    <a16:creationId xmlns:a16="http://schemas.microsoft.com/office/drawing/2014/main" id="{4EDE6051-1D16-4C46-A004-364413F0B665}"/>
                  </a:ext>
                </a:extLst>
              </p:cNvPr>
              <p:cNvSpPr txBox="1"/>
              <p:nvPr/>
            </p:nvSpPr>
            <p:spPr>
              <a:xfrm>
                <a:off x="2312781" y="5646738"/>
                <a:ext cx="553358" cy="400110"/>
              </a:xfrm>
              <a:prstGeom prst="rect">
                <a:avLst/>
              </a:prstGeom>
              <a:solidFill>
                <a:srgbClr val="F4878B">
                  <a:alpha val="60000"/>
                </a:srgbClr>
              </a:solid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f(x)</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1C7BCDCE-CC5B-C34A-94FF-0EAA85ED4516}"/>
                  </a:ext>
                </a:extLst>
              </p:cNvPr>
              <p:cNvSpPr/>
              <p:nvPr/>
            </p:nvSpPr>
            <p:spPr>
              <a:xfrm>
                <a:off x="2195736" y="5412437"/>
                <a:ext cx="741465" cy="848080"/>
              </a:xfrm>
              <a:prstGeom prst="ellipse">
                <a:avLst/>
              </a:prstGeom>
              <a:noFill/>
              <a:ln w="15875"/>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5" name="Group 124">
                <a:extLst>
                  <a:ext uri="{FF2B5EF4-FFF2-40B4-BE49-F238E27FC236}">
                    <a16:creationId xmlns:a16="http://schemas.microsoft.com/office/drawing/2014/main" id="{396F2F02-66D7-7A42-B424-EC568B0E4DED}"/>
                  </a:ext>
                </a:extLst>
              </p:cNvPr>
              <p:cNvGrpSpPr/>
              <p:nvPr/>
            </p:nvGrpSpPr>
            <p:grpSpPr>
              <a:xfrm>
                <a:off x="1475657" y="5373216"/>
                <a:ext cx="724879" cy="461665"/>
                <a:chOff x="4256648" y="2036329"/>
                <a:chExt cx="966505" cy="615554"/>
              </a:xfrm>
            </p:grpSpPr>
            <p:cxnSp>
              <p:nvCxnSpPr>
                <p:cNvPr id="136" name="Straight Arrow Connector 135">
                  <a:extLst>
                    <a:ext uri="{FF2B5EF4-FFF2-40B4-BE49-F238E27FC236}">
                      <a16:creationId xmlns:a16="http://schemas.microsoft.com/office/drawing/2014/main" id="{EA5C3868-FEA8-0E47-A162-07B1ADE91526}"/>
                    </a:ext>
                  </a:extLst>
                </p:cNvPr>
                <p:cNvCxnSpPr>
                  <a:cxnSpLocks/>
                </p:cNvCxnSpPr>
                <p:nvPr/>
              </p:nvCxnSpPr>
              <p:spPr>
                <a:xfrm>
                  <a:off x="4256648" y="2631857"/>
                  <a:ext cx="96010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7" name="TextBox 136">
                  <a:extLst>
                    <a:ext uri="{FF2B5EF4-FFF2-40B4-BE49-F238E27FC236}">
                      <a16:creationId xmlns:a16="http://schemas.microsoft.com/office/drawing/2014/main" id="{54EA6EE7-E487-DD4E-AD14-5E6ECDB8826D}"/>
                    </a:ext>
                  </a:extLst>
                </p:cNvPr>
                <p:cNvSpPr txBox="1"/>
                <p:nvPr/>
              </p:nvSpPr>
              <p:spPr>
                <a:xfrm>
                  <a:off x="4256649" y="2036329"/>
                  <a:ext cx="966504" cy="615554"/>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err="1">
                      <a:ln>
                        <a:noFill/>
                      </a:ln>
                      <a:solidFill>
                        <a:srgbClr val="7030A0"/>
                      </a:solidFill>
                      <a:effectLst/>
                      <a:uLnTx/>
                      <a:uFillTx/>
                      <a:latin typeface="Arial" panose="020B0604020202020204" pitchFamily="34" charset="0"/>
                      <a:ea typeface="+mn-ea"/>
                      <a:cs typeface="Arial" panose="020B0604020202020204" pitchFamily="34" charset="0"/>
                    </a:rPr>
                    <a:t>Eval</a:t>
                  </a:r>
                  <a:r>
                    <a:rPr kumimoji="0" lang="en-US" sz="2400" b="0" i="1" u="none" strike="noStrike" kern="1200" cap="none" spc="0" normalizeH="0" baseline="-25000" noProof="0" dirty="0" err="1">
                      <a:ln>
                        <a:noFill/>
                      </a:ln>
                      <a:solidFill>
                        <a:srgbClr val="7030A0"/>
                      </a:solidFill>
                      <a:effectLst/>
                      <a:uLnTx/>
                      <a:uFillTx/>
                      <a:latin typeface="Arial" panose="020B0604020202020204" pitchFamily="34" charset="0"/>
                      <a:ea typeface="+mn-ea"/>
                      <a:cs typeface="Arial" panose="020B0604020202020204" pitchFamily="34" charset="0"/>
                    </a:rPr>
                    <a:t>f</a:t>
                  </a:r>
                  <a:r>
                    <a:rPr kumimoji="0" lang="en-US" sz="2400" b="0" i="1"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a:t>
                  </a:r>
                  <a:endParaRPr kumimoji="0" lang="en-US" sz="2800" b="0" i="1" u="none" strike="noStrike" kern="1200" cap="none" spc="0" normalizeH="0" baseline="-25000" noProof="0" dirty="0">
                    <a:ln>
                      <a:noFill/>
                    </a:ln>
                    <a:solidFill>
                      <a:srgbClr val="7030A0"/>
                    </a:solidFill>
                    <a:effectLst/>
                    <a:uLnTx/>
                    <a:uFillTx/>
                    <a:latin typeface="Arial" panose="020B0604020202020204" pitchFamily="34" charset="0"/>
                    <a:ea typeface="+mn-ea"/>
                    <a:cs typeface="Arial" panose="020B0604020202020204" pitchFamily="34" charset="0"/>
                  </a:endParaRPr>
                </a:p>
              </p:txBody>
            </p:sp>
          </p:grpSp>
          <p:grpSp>
            <p:nvGrpSpPr>
              <p:cNvPr id="126" name="Group 125">
                <a:extLst>
                  <a:ext uri="{FF2B5EF4-FFF2-40B4-BE49-F238E27FC236}">
                    <a16:creationId xmlns:a16="http://schemas.microsoft.com/office/drawing/2014/main" id="{75B88661-5F03-6049-9C74-592CF76DCA29}"/>
                  </a:ext>
                </a:extLst>
              </p:cNvPr>
              <p:cNvGrpSpPr/>
              <p:nvPr/>
            </p:nvGrpSpPr>
            <p:grpSpPr>
              <a:xfrm>
                <a:off x="35496" y="5466709"/>
                <a:ext cx="1380977" cy="581915"/>
                <a:chOff x="1249409" y="4552340"/>
                <a:chExt cx="1841301" cy="775886"/>
              </a:xfrm>
            </p:grpSpPr>
            <p:sp>
              <p:nvSpPr>
                <p:cNvPr id="132" name="TextBox 131">
                  <a:extLst>
                    <a:ext uri="{FF2B5EF4-FFF2-40B4-BE49-F238E27FC236}">
                      <a16:creationId xmlns:a16="http://schemas.microsoft.com/office/drawing/2014/main" id="{21778223-FFC6-854A-85C6-E441691E96BF}"/>
                    </a:ext>
                  </a:extLst>
                </p:cNvPr>
                <p:cNvSpPr txBox="1"/>
                <p:nvPr/>
              </p:nvSpPr>
              <p:spPr>
                <a:xfrm>
                  <a:off x="2673501" y="4794746"/>
                  <a:ext cx="417209" cy="533480"/>
                </a:xfrm>
                <a:prstGeom prst="rect">
                  <a:avLst/>
                </a:prstGeom>
                <a:solidFill>
                  <a:srgbClr val="F4878B">
                    <a:alpha val="60000"/>
                  </a:srgbClr>
                </a:solid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x</a:t>
                  </a:r>
                  <a:endParaRPr kumimoji="0" lang="en-US" sz="20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33" name="Straight Arrow Connector 132">
                  <a:extLst>
                    <a:ext uri="{FF2B5EF4-FFF2-40B4-BE49-F238E27FC236}">
                      <a16:creationId xmlns:a16="http://schemas.microsoft.com/office/drawing/2014/main" id="{B0BED54F-88B1-A846-BAC8-34FC8F69BDD1}"/>
                    </a:ext>
                  </a:extLst>
                </p:cNvPr>
                <p:cNvCxnSpPr>
                  <a:cxnSpLocks/>
                </p:cNvCxnSpPr>
                <p:nvPr/>
              </p:nvCxnSpPr>
              <p:spPr>
                <a:xfrm>
                  <a:off x="1639260" y="5008818"/>
                  <a:ext cx="91598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4" name="TextBox 133">
                  <a:extLst>
                    <a:ext uri="{FF2B5EF4-FFF2-40B4-BE49-F238E27FC236}">
                      <a16:creationId xmlns:a16="http://schemas.microsoft.com/office/drawing/2014/main" id="{A51C0D10-ABF7-3F4E-8986-070415175E3F}"/>
                    </a:ext>
                  </a:extLst>
                </p:cNvPr>
                <p:cNvSpPr txBox="1"/>
                <p:nvPr/>
              </p:nvSpPr>
              <p:spPr>
                <a:xfrm>
                  <a:off x="1249409" y="4714701"/>
                  <a:ext cx="425757" cy="553997"/>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1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x</a:t>
                  </a:r>
                  <a:endPar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10F3C895-DC2E-2949-86CF-251988F82702}"/>
                    </a:ext>
                  </a:extLst>
                </p:cNvPr>
                <p:cNvSpPr txBox="1"/>
                <p:nvPr/>
              </p:nvSpPr>
              <p:spPr>
                <a:xfrm>
                  <a:off x="1616877" y="4552340"/>
                  <a:ext cx="716437" cy="451405"/>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Enc</a:t>
                  </a: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grpSp>
            <p:nvGrpSpPr>
              <p:cNvPr id="127" name="Group 126">
                <a:extLst>
                  <a:ext uri="{FF2B5EF4-FFF2-40B4-BE49-F238E27FC236}">
                    <a16:creationId xmlns:a16="http://schemas.microsoft.com/office/drawing/2014/main" id="{EABD83C6-D8AA-864B-98F1-0FBDAD9F80EB}"/>
                  </a:ext>
                </a:extLst>
              </p:cNvPr>
              <p:cNvGrpSpPr/>
              <p:nvPr/>
            </p:nvGrpSpPr>
            <p:grpSpPr>
              <a:xfrm>
                <a:off x="2915817" y="5517231"/>
                <a:ext cx="554810" cy="333937"/>
                <a:chOff x="4160640" y="2199343"/>
                <a:chExt cx="739747" cy="445250"/>
              </a:xfrm>
            </p:grpSpPr>
            <p:cxnSp>
              <p:nvCxnSpPr>
                <p:cNvPr id="130" name="Straight Arrow Connector 129">
                  <a:extLst>
                    <a:ext uri="{FF2B5EF4-FFF2-40B4-BE49-F238E27FC236}">
                      <a16:creationId xmlns:a16="http://schemas.microsoft.com/office/drawing/2014/main" id="{380ADC1C-61B6-E241-B88A-BC73DF770A26}"/>
                    </a:ext>
                  </a:extLst>
                </p:cNvPr>
                <p:cNvCxnSpPr>
                  <a:cxnSpLocks/>
                </p:cNvCxnSpPr>
                <p:nvPr/>
              </p:nvCxnSpPr>
              <p:spPr>
                <a:xfrm>
                  <a:off x="4210976" y="2631857"/>
                  <a:ext cx="689411" cy="127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1" name="TextBox 130">
                  <a:extLst>
                    <a:ext uri="{FF2B5EF4-FFF2-40B4-BE49-F238E27FC236}">
                      <a16:creationId xmlns:a16="http://schemas.microsoft.com/office/drawing/2014/main" id="{D44B4830-7847-534D-9BA8-B32C46773520}"/>
                    </a:ext>
                  </a:extLst>
                </p:cNvPr>
                <p:cNvSpPr txBox="1"/>
                <p:nvPr/>
              </p:nvSpPr>
              <p:spPr>
                <a:xfrm>
                  <a:off x="4160640" y="2199343"/>
                  <a:ext cx="703612" cy="430887"/>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Dec</a:t>
                  </a:r>
                  <a:endParaRPr kumimoji="0" lang="en-US" sz="24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28" name="TextBox 127">
                <a:extLst>
                  <a:ext uri="{FF2B5EF4-FFF2-40B4-BE49-F238E27FC236}">
                    <a16:creationId xmlns:a16="http://schemas.microsoft.com/office/drawing/2014/main" id="{E62B69B8-F8C1-7D4D-97D1-09E5C979DE1A}"/>
                  </a:ext>
                </a:extLst>
              </p:cNvPr>
              <p:cNvSpPr txBox="1"/>
              <p:nvPr/>
            </p:nvSpPr>
            <p:spPr>
              <a:xfrm>
                <a:off x="395536" y="5793214"/>
                <a:ext cx="367409" cy="300082"/>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35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pk</a:t>
                </a:r>
                <a:endParaRPr kumimoji="0" lang="en-US" sz="135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39" name="TextBox 138">
                <a:extLst>
                  <a:ext uri="{FF2B5EF4-FFF2-40B4-BE49-F238E27FC236}">
                    <a16:creationId xmlns:a16="http://schemas.microsoft.com/office/drawing/2014/main" id="{04F17A16-3CD9-E543-A524-CB36694FDF46}"/>
                  </a:ext>
                </a:extLst>
              </p:cNvPr>
              <p:cNvSpPr txBox="1"/>
              <p:nvPr/>
            </p:nvSpPr>
            <p:spPr>
              <a:xfrm>
                <a:off x="2993280" y="5805264"/>
                <a:ext cx="357791" cy="300082"/>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35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sk</a:t>
                </a:r>
                <a:endParaRPr kumimoji="0" lang="en-US" sz="135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grpSp>
      <p:grpSp>
        <p:nvGrpSpPr>
          <p:cNvPr id="177" name="Group 176">
            <a:extLst>
              <a:ext uri="{FF2B5EF4-FFF2-40B4-BE49-F238E27FC236}">
                <a16:creationId xmlns:a16="http://schemas.microsoft.com/office/drawing/2014/main" id="{CC00E205-CA4D-0B42-824D-2CFC34163B46}"/>
              </a:ext>
            </a:extLst>
          </p:cNvPr>
          <p:cNvGrpSpPr/>
          <p:nvPr/>
        </p:nvGrpSpPr>
        <p:grpSpPr>
          <a:xfrm>
            <a:off x="6790084" y="4448160"/>
            <a:ext cx="4287477" cy="2311140"/>
            <a:chOff x="4654305" y="4520168"/>
            <a:chExt cx="4287477" cy="2311140"/>
          </a:xfrm>
        </p:grpSpPr>
        <p:sp>
          <p:nvSpPr>
            <p:cNvPr id="140" name="TextBox 139">
              <a:extLst>
                <a:ext uri="{FF2B5EF4-FFF2-40B4-BE49-F238E27FC236}">
                  <a16:creationId xmlns:a16="http://schemas.microsoft.com/office/drawing/2014/main" id="{68013D17-8197-1947-8F92-25DB292ACEF2}"/>
                </a:ext>
              </a:extLst>
            </p:cNvPr>
            <p:cNvSpPr txBox="1"/>
            <p:nvPr/>
          </p:nvSpPr>
          <p:spPr>
            <a:xfrm>
              <a:off x="4996964" y="4520168"/>
              <a:ext cx="3547766"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Arial" pitchFamily="34" charset="0"/>
                  <a:ea typeface="+mn-ea"/>
                  <a:cs typeface="Arial" pitchFamily="34" charset="0"/>
                </a:rPr>
                <a:t>Homomorphic Secret Sharing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[Boyle-Gilboa-I 15,…]</a:t>
              </a:r>
            </a:p>
          </p:txBody>
        </p:sp>
        <p:grpSp>
          <p:nvGrpSpPr>
            <p:cNvPr id="141" name="Group 140">
              <a:extLst>
                <a:ext uri="{FF2B5EF4-FFF2-40B4-BE49-F238E27FC236}">
                  <a16:creationId xmlns:a16="http://schemas.microsoft.com/office/drawing/2014/main" id="{C7BB2B24-7E18-0744-A5CA-2FB0E503ACE2}"/>
                </a:ext>
              </a:extLst>
            </p:cNvPr>
            <p:cNvGrpSpPr/>
            <p:nvPr/>
          </p:nvGrpSpPr>
          <p:grpSpPr>
            <a:xfrm>
              <a:off x="4654305" y="5265773"/>
              <a:ext cx="4287477" cy="1565535"/>
              <a:chOff x="2465939" y="1664870"/>
              <a:chExt cx="6968479" cy="1805331"/>
            </a:xfrm>
          </p:grpSpPr>
          <p:sp>
            <p:nvSpPr>
              <p:cNvPr id="142" name="TextBox 141">
                <a:extLst>
                  <a:ext uri="{FF2B5EF4-FFF2-40B4-BE49-F238E27FC236}">
                    <a16:creationId xmlns:a16="http://schemas.microsoft.com/office/drawing/2014/main" id="{3462E8C1-A726-164F-AA7C-A1A2127CF0EB}"/>
                  </a:ext>
                </a:extLst>
              </p:cNvPr>
              <p:cNvSpPr txBox="1"/>
              <p:nvPr/>
            </p:nvSpPr>
            <p:spPr>
              <a:xfrm>
                <a:off x="8535040" y="2406863"/>
                <a:ext cx="899378" cy="461396"/>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f(x)</a:t>
                </a:r>
                <a:endParaRPr kumimoji="0" lang="en-US" sz="20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3" name="TextBox 142">
                <a:extLst>
                  <a:ext uri="{FF2B5EF4-FFF2-40B4-BE49-F238E27FC236}">
                    <a16:creationId xmlns:a16="http://schemas.microsoft.com/office/drawing/2014/main" id="{3FAE26CE-F791-434F-9D9C-DF2D0B4C1814}"/>
                  </a:ext>
                </a:extLst>
              </p:cNvPr>
              <p:cNvSpPr txBox="1"/>
              <p:nvPr/>
            </p:nvSpPr>
            <p:spPr>
              <a:xfrm>
                <a:off x="6628022" y="1928286"/>
                <a:ext cx="625813" cy="425903"/>
              </a:xfrm>
              <a:prstGeom prst="rect">
                <a:avLst/>
              </a:prstGeom>
              <a:solidFill>
                <a:srgbClr val="F4B7AB">
                  <a:alpha val="60000"/>
                </a:srgbClr>
              </a:solid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a:t>
                </a:r>
                <a:r>
                  <a:rPr kumimoji="0" lang="en-US" sz="18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rPr>
                  <a:t>1</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4" name="TextBox 143">
                <a:extLst>
                  <a:ext uri="{FF2B5EF4-FFF2-40B4-BE49-F238E27FC236}">
                    <a16:creationId xmlns:a16="http://schemas.microsoft.com/office/drawing/2014/main" id="{F3CFB057-BA07-EF42-AA35-BE73CEC37AE3}"/>
                  </a:ext>
                </a:extLst>
              </p:cNvPr>
              <p:cNvSpPr txBox="1"/>
              <p:nvPr/>
            </p:nvSpPr>
            <p:spPr>
              <a:xfrm>
                <a:off x="6626110" y="2795644"/>
                <a:ext cx="625813" cy="425903"/>
              </a:xfrm>
              <a:prstGeom prst="rect">
                <a:avLst/>
              </a:prstGeom>
              <a:solidFill>
                <a:srgbClr val="F4B7AB">
                  <a:alpha val="60000"/>
                </a:srgbClr>
              </a:solid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a:t>
                </a:r>
                <a:r>
                  <a:rPr kumimoji="0" lang="en-US" sz="1800" b="0" i="0"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rPr>
                  <a:t>2</a:t>
                </a:r>
                <a:endPar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AB9DB9AD-DF6B-9144-8830-0B776F560634}"/>
                  </a:ext>
                </a:extLst>
              </p:cNvPr>
              <p:cNvSpPr/>
              <p:nvPr/>
            </p:nvSpPr>
            <p:spPr>
              <a:xfrm>
                <a:off x="6227030" y="1664870"/>
                <a:ext cx="1343843" cy="1805331"/>
              </a:xfrm>
              <a:prstGeom prst="ellipse">
                <a:avLst/>
              </a:prstGeom>
              <a:noFill/>
              <a:ln w="15875"/>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6" name="Group 145">
                <a:extLst>
                  <a:ext uri="{FF2B5EF4-FFF2-40B4-BE49-F238E27FC236}">
                    <a16:creationId xmlns:a16="http://schemas.microsoft.com/office/drawing/2014/main" id="{C1FE4023-E31A-DC4E-AFA8-7482CF553992}"/>
                  </a:ext>
                </a:extLst>
              </p:cNvPr>
              <p:cNvGrpSpPr/>
              <p:nvPr/>
            </p:nvGrpSpPr>
            <p:grpSpPr>
              <a:xfrm>
                <a:off x="5187739" y="2951296"/>
                <a:ext cx="1350120" cy="461395"/>
                <a:chOff x="4556617" y="3424036"/>
                <a:chExt cx="1350120" cy="461395"/>
              </a:xfrm>
            </p:grpSpPr>
            <p:cxnSp>
              <p:nvCxnSpPr>
                <p:cNvPr id="159" name="Straight Arrow Connector 158">
                  <a:extLst>
                    <a:ext uri="{FF2B5EF4-FFF2-40B4-BE49-F238E27FC236}">
                      <a16:creationId xmlns:a16="http://schemas.microsoft.com/office/drawing/2014/main" id="{A56EE985-2EE7-3B4D-9BE8-64C739C83B77}"/>
                    </a:ext>
                  </a:extLst>
                </p:cNvPr>
                <p:cNvCxnSpPr>
                  <a:cxnSpLocks/>
                </p:cNvCxnSpPr>
                <p:nvPr/>
              </p:nvCxnSpPr>
              <p:spPr>
                <a:xfrm>
                  <a:off x="4556617" y="3499215"/>
                  <a:ext cx="135012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0" name="TextBox 159">
                  <a:extLst>
                    <a:ext uri="{FF2B5EF4-FFF2-40B4-BE49-F238E27FC236}">
                      <a16:creationId xmlns:a16="http://schemas.microsoft.com/office/drawing/2014/main" id="{FEBD1733-8FC0-6444-9A43-4AD041BBC81A}"/>
                    </a:ext>
                  </a:extLst>
                </p:cNvPr>
                <p:cNvSpPr txBox="1"/>
                <p:nvPr/>
              </p:nvSpPr>
              <p:spPr>
                <a:xfrm>
                  <a:off x="4556617" y="3424036"/>
                  <a:ext cx="1102597" cy="461395"/>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Eval</a:t>
                  </a:r>
                  <a:r>
                    <a:rPr kumimoji="0" lang="en-US" sz="2000" b="0" i="1" u="none" strike="noStrike" kern="1200" cap="none" spc="0" normalizeH="0" baseline="-25000" noProof="0" dirty="0" err="1">
                      <a:ln>
                        <a:noFill/>
                      </a:ln>
                      <a:solidFill>
                        <a:srgbClr val="000000"/>
                      </a:solidFill>
                      <a:effectLst/>
                      <a:uLnTx/>
                      <a:uFillTx/>
                      <a:latin typeface="Arial" panose="020B0604020202020204" pitchFamily="34" charset="0"/>
                      <a:ea typeface="+mn-ea"/>
                      <a:cs typeface="Arial" panose="020B0604020202020204" pitchFamily="34" charset="0"/>
                    </a:rPr>
                    <a:t>f</a:t>
                  </a: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endParaRPr kumimoji="0" lang="en-US" sz="24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47" name="Group 146">
                <a:extLst>
                  <a:ext uri="{FF2B5EF4-FFF2-40B4-BE49-F238E27FC236}">
                    <a16:creationId xmlns:a16="http://schemas.microsoft.com/office/drawing/2014/main" id="{F9FEBDAC-FB94-8E42-AE7C-1883C59BC808}"/>
                  </a:ext>
                </a:extLst>
              </p:cNvPr>
              <p:cNvGrpSpPr/>
              <p:nvPr/>
            </p:nvGrpSpPr>
            <p:grpSpPr>
              <a:xfrm>
                <a:off x="5141016" y="1711515"/>
                <a:ext cx="1390711" cy="461396"/>
                <a:chOff x="4509894" y="2184254"/>
                <a:chExt cx="1390711" cy="461396"/>
              </a:xfrm>
            </p:grpSpPr>
            <p:cxnSp>
              <p:nvCxnSpPr>
                <p:cNvPr id="157" name="Straight Arrow Connector 156">
                  <a:extLst>
                    <a:ext uri="{FF2B5EF4-FFF2-40B4-BE49-F238E27FC236}">
                      <a16:creationId xmlns:a16="http://schemas.microsoft.com/office/drawing/2014/main" id="{5C446720-79E4-7D4F-827D-1734669345CE}"/>
                    </a:ext>
                  </a:extLst>
                </p:cNvPr>
                <p:cNvCxnSpPr>
                  <a:cxnSpLocks/>
                </p:cNvCxnSpPr>
                <p:nvPr/>
              </p:nvCxnSpPr>
              <p:spPr>
                <a:xfrm>
                  <a:off x="4556617" y="2631857"/>
                  <a:ext cx="134398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8" name="TextBox 157">
                  <a:extLst>
                    <a:ext uri="{FF2B5EF4-FFF2-40B4-BE49-F238E27FC236}">
                      <a16:creationId xmlns:a16="http://schemas.microsoft.com/office/drawing/2014/main" id="{45CEB1B1-81C8-6B46-90A0-3B27A333A132}"/>
                    </a:ext>
                  </a:extLst>
                </p:cNvPr>
                <p:cNvSpPr txBox="1"/>
                <p:nvPr/>
              </p:nvSpPr>
              <p:spPr>
                <a:xfrm>
                  <a:off x="4509894" y="2184254"/>
                  <a:ext cx="1102597" cy="461396"/>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Eval</a:t>
                  </a:r>
                  <a:r>
                    <a:rPr kumimoji="0" lang="en-US" sz="2000" b="0" i="1" u="none" strike="noStrike" kern="1200" cap="none" spc="0" normalizeH="0" baseline="-25000" noProof="0" dirty="0" err="1">
                      <a:ln>
                        <a:noFill/>
                      </a:ln>
                      <a:solidFill>
                        <a:srgbClr val="000000"/>
                      </a:solidFill>
                      <a:effectLst/>
                      <a:uLnTx/>
                      <a:uFillTx/>
                      <a:latin typeface="Arial" panose="020B0604020202020204" pitchFamily="34" charset="0"/>
                      <a:ea typeface="+mn-ea"/>
                      <a:cs typeface="Arial" panose="020B0604020202020204" pitchFamily="34" charset="0"/>
                    </a:rPr>
                    <a:t>f</a:t>
                  </a: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endParaRPr kumimoji="0" lang="en-US" sz="2400" b="0" i="1"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48" name="Group 147">
                <a:extLst>
                  <a:ext uri="{FF2B5EF4-FFF2-40B4-BE49-F238E27FC236}">
                    <a16:creationId xmlns:a16="http://schemas.microsoft.com/office/drawing/2014/main" id="{1BF37309-2468-CC4F-B71D-24140A6E1621}"/>
                  </a:ext>
                </a:extLst>
              </p:cNvPr>
              <p:cNvGrpSpPr/>
              <p:nvPr/>
            </p:nvGrpSpPr>
            <p:grpSpPr>
              <a:xfrm>
                <a:off x="2465939" y="1916815"/>
                <a:ext cx="2637884" cy="1340229"/>
                <a:chOff x="1191881" y="4780908"/>
                <a:chExt cx="2637884" cy="1340229"/>
              </a:xfrm>
            </p:grpSpPr>
            <p:sp>
              <p:nvSpPr>
                <p:cNvPr id="151" name="TextBox 150">
                  <a:extLst>
                    <a:ext uri="{FF2B5EF4-FFF2-40B4-BE49-F238E27FC236}">
                      <a16:creationId xmlns:a16="http://schemas.microsoft.com/office/drawing/2014/main" id="{751A9A85-8FCB-414F-8340-7B0DE4801A39}"/>
                    </a:ext>
                  </a:extLst>
                </p:cNvPr>
                <p:cNvSpPr txBox="1"/>
                <p:nvPr/>
              </p:nvSpPr>
              <p:spPr>
                <a:xfrm>
                  <a:off x="3167477" y="4794747"/>
                  <a:ext cx="662288" cy="461396"/>
                </a:xfrm>
                <a:prstGeom prst="rect">
                  <a:avLst/>
                </a:prstGeom>
                <a:solidFill>
                  <a:srgbClr val="F4B7AB">
                    <a:alpha val="60000"/>
                  </a:srgbClr>
                </a:solid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x</a:t>
                  </a:r>
                  <a:r>
                    <a:rPr kumimoji="0" lang="en-US" sz="2000" b="0" i="0"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52" name="TextBox 151">
                  <a:extLst>
                    <a:ext uri="{FF2B5EF4-FFF2-40B4-BE49-F238E27FC236}">
                      <a16:creationId xmlns:a16="http://schemas.microsoft.com/office/drawing/2014/main" id="{E881E37B-DEC9-D74E-AAD5-19F035EFC077}"/>
                    </a:ext>
                  </a:extLst>
                </p:cNvPr>
                <p:cNvSpPr txBox="1"/>
                <p:nvPr/>
              </p:nvSpPr>
              <p:spPr>
                <a:xfrm>
                  <a:off x="3161343" y="5659741"/>
                  <a:ext cx="662288" cy="461396"/>
                </a:xfrm>
                <a:prstGeom prst="rect">
                  <a:avLst/>
                </a:prstGeom>
                <a:solidFill>
                  <a:srgbClr val="F4B7AB">
                    <a:alpha val="60000"/>
                  </a:srgbClr>
                </a:solid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x</a:t>
                  </a:r>
                  <a:r>
                    <a:rPr kumimoji="0" lang="en-US" sz="2000" b="0" i="0" u="none" strike="noStrike" kern="1200" cap="none" spc="0" normalizeH="0" baseline="-2500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cxnSp>
              <p:nvCxnSpPr>
                <p:cNvPr id="153" name="Straight Arrow Connector 152">
                  <a:extLst>
                    <a:ext uri="{FF2B5EF4-FFF2-40B4-BE49-F238E27FC236}">
                      <a16:creationId xmlns:a16="http://schemas.microsoft.com/office/drawing/2014/main" id="{B149DEDA-C189-904C-920C-A129D5950EAF}"/>
                    </a:ext>
                  </a:extLst>
                </p:cNvPr>
                <p:cNvCxnSpPr/>
                <p:nvPr/>
              </p:nvCxnSpPr>
              <p:spPr>
                <a:xfrm flipV="1">
                  <a:off x="1693898" y="5034976"/>
                  <a:ext cx="1379131" cy="4569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D4D74761-5708-2649-AF85-5089706E0E44}"/>
                    </a:ext>
                  </a:extLst>
                </p:cNvPr>
                <p:cNvCxnSpPr/>
                <p:nvPr/>
              </p:nvCxnSpPr>
              <p:spPr>
                <a:xfrm>
                  <a:off x="1693898" y="5491904"/>
                  <a:ext cx="1330440" cy="398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5" name="TextBox 154">
                  <a:extLst>
                    <a:ext uri="{FF2B5EF4-FFF2-40B4-BE49-F238E27FC236}">
                      <a16:creationId xmlns:a16="http://schemas.microsoft.com/office/drawing/2014/main" id="{C8D1999F-BCC9-7F4B-A54E-0AF0D2BED9E4}"/>
                    </a:ext>
                  </a:extLst>
                </p:cNvPr>
                <p:cNvSpPr txBox="1"/>
                <p:nvPr/>
              </p:nvSpPr>
              <p:spPr>
                <a:xfrm>
                  <a:off x="1191881" y="5199837"/>
                  <a:ext cx="508571" cy="461396"/>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x</a:t>
                  </a:r>
                  <a:endPar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6" name="TextBox 155">
                  <a:extLst>
                    <a:ext uri="{FF2B5EF4-FFF2-40B4-BE49-F238E27FC236}">
                      <a16:creationId xmlns:a16="http://schemas.microsoft.com/office/drawing/2014/main" id="{0775185C-53EA-704D-BFCD-62574C549240}"/>
                    </a:ext>
                  </a:extLst>
                </p:cNvPr>
                <p:cNvSpPr txBox="1"/>
                <p:nvPr/>
              </p:nvSpPr>
              <p:spPr>
                <a:xfrm>
                  <a:off x="1643286" y="4780908"/>
                  <a:ext cx="1188573" cy="390411"/>
                </a:xfrm>
                <a:prstGeom prst="rect">
                  <a:avLst/>
                </a:prstGeom>
                <a:noFill/>
              </p:spPr>
              <p:txBody>
                <a:bodyPr wrap="non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Share</a:t>
                  </a:r>
                </a:p>
              </p:txBody>
            </p:sp>
          </p:grpSp>
          <p:cxnSp>
            <p:nvCxnSpPr>
              <p:cNvPr id="149" name="Straight Arrow Connector 148">
                <a:extLst>
                  <a:ext uri="{FF2B5EF4-FFF2-40B4-BE49-F238E27FC236}">
                    <a16:creationId xmlns:a16="http://schemas.microsoft.com/office/drawing/2014/main" id="{49A7EEF8-E7E2-F543-BB9F-25B54EEDAFFD}"/>
                  </a:ext>
                </a:extLst>
              </p:cNvPr>
              <p:cNvCxnSpPr/>
              <p:nvPr/>
            </p:nvCxnSpPr>
            <p:spPr>
              <a:xfrm flipV="1">
                <a:off x="7199635" y="2649244"/>
                <a:ext cx="1379131" cy="4569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CE2CA3F9-8C65-D347-A7C5-B6C0090B78AE}"/>
                  </a:ext>
                </a:extLst>
              </p:cNvPr>
              <p:cNvCxnSpPr/>
              <p:nvPr/>
            </p:nvCxnSpPr>
            <p:spPr>
              <a:xfrm>
                <a:off x="7199634" y="2159117"/>
                <a:ext cx="1330440" cy="398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64" name="Group 163">
              <a:extLst>
                <a:ext uri="{FF2B5EF4-FFF2-40B4-BE49-F238E27FC236}">
                  <a16:creationId xmlns:a16="http://schemas.microsoft.com/office/drawing/2014/main" id="{037E0207-B162-2244-B372-C656F78708AC}"/>
                </a:ext>
              </a:extLst>
            </p:cNvPr>
            <p:cNvGrpSpPr/>
            <p:nvPr/>
          </p:nvGrpSpPr>
          <p:grpSpPr>
            <a:xfrm>
              <a:off x="7874193" y="5901010"/>
              <a:ext cx="285907" cy="400110"/>
              <a:chOff x="7874193" y="5941080"/>
              <a:chExt cx="285907" cy="400110"/>
            </a:xfrm>
          </p:grpSpPr>
          <p:sp>
            <p:nvSpPr>
              <p:cNvPr id="163" name="Oval 162">
                <a:extLst>
                  <a:ext uri="{FF2B5EF4-FFF2-40B4-BE49-F238E27FC236}">
                    <a16:creationId xmlns:a16="http://schemas.microsoft.com/office/drawing/2014/main" id="{65A4202C-E568-3742-A49F-D0FE3BD13CB0}"/>
                  </a:ext>
                </a:extLst>
              </p:cNvPr>
              <p:cNvSpPr/>
              <p:nvPr/>
            </p:nvSpPr>
            <p:spPr bwMode="auto">
              <a:xfrm>
                <a:off x="7874193" y="6021288"/>
                <a:ext cx="226199" cy="227944"/>
              </a:xfrm>
              <a:prstGeom prst="ellipse">
                <a:avLst/>
              </a:prstGeom>
              <a:solidFill>
                <a:srgbClr val="FFFF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61" name="TextBox 160">
                <a:extLst>
                  <a:ext uri="{FF2B5EF4-FFF2-40B4-BE49-F238E27FC236}">
                    <a16:creationId xmlns:a16="http://schemas.microsoft.com/office/drawing/2014/main" id="{25ABA030-B4B5-754F-88FB-0BCAD660AF42}"/>
                  </a:ext>
                </a:extLst>
              </p:cNvPr>
              <p:cNvSpPr txBox="1"/>
              <p:nvPr/>
            </p:nvSpPr>
            <p:spPr>
              <a:xfrm>
                <a:off x="7913926" y="5941080"/>
                <a:ext cx="246174" cy="400110"/>
              </a:xfrm>
              <a:prstGeom prst="rect">
                <a:avLst/>
              </a:prstGeom>
              <a:noFill/>
            </p:spPr>
            <p:txBody>
              <a:bodyPr wrap="square" rtlCol="0">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sym typeface="Symbol"/>
                  </a:rPr>
                  <a:t>+</a:t>
                </a:r>
                <a:endPar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grpSp>
      <p:cxnSp>
        <p:nvCxnSpPr>
          <p:cNvPr id="166" name="Straight Connector 165">
            <a:extLst>
              <a:ext uri="{FF2B5EF4-FFF2-40B4-BE49-F238E27FC236}">
                <a16:creationId xmlns:a16="http://schemas.microsoft.com/office/drawing/2014/main" id="{0B6D0FE0-54E2-D441-96F6-5DB18EE0E364}"/>
              </a:ext>
            </a:extLst>
          </p:cNvPr>
          <p:cNvCxnSpPr>
            <a:cxnSpLocks/>
          </p:cNvCxnSpPr>
          <p:nvPr/>
        </p:nvCxnSpPr>
        <p:spPr bwMode="auto">
          <a:xfrm>
            <a:off x="5879976" y="1339240"/>
            <a:ext cx="0" cy="5518760"/>
          </a:xfrm>
          <a:prstGeom prst="line">
            <a:avLst/>
          </a:prstGeom>
          <a:solidFill>
            <a:schemeClr val="accent1"/>
          </a:solidFill>
          <a:ln w="76200" cap="flat" cmpd="sng" algn="ctr">
            <a:solidFill>
              <a:srgbClr val="99FF6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7" name="Straight Connector 166">
            <a:extLst>
              <a:ext uri="{FF2B5EF4-FFF2-40B4-BE49-F238E27FC236}">
                <a16:creationId xmlns:a16="http://schemas.microsoft.com/office/drawing/2014/main" id="{2B3F624D-ECDC-5846-9A86-25EF89C12086}"/>
              </a:ext>
            </a:extLst>
          </p:cNvPr>
          <p:cNvCxnSpPr>
            <a:cxnSpLocks/>
          </p:cNvCxnSpPr>
          <p:nvPr/>
        </p:nvCxnSpPr>
        <p:spPr bwMode="auto">
          <a:xfrm>
            <a:off x="0" y="4355832"/>
            <a:ext cx="12192000" cy="0"/>
          </a:xfrm>
          <a:prstGeom prst="line">
            <a:avLst/>
          </a:prstGeom>
          <a:solidFill>
            <a:schemeClr val="accent1"/>
          </a:solidFill>
          <a:ln w="76200" cap="flat" cmpd="sng" algn="ctr">
            <a:solidFill>
              <a:srgbClr val="99FF6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2" name="Straight Connector 171">
            <a:extLst>
              <a:ext uri="{FF2B5EF4-FFF2-40B4-BE49-F238E27FC236}">
                <a16:creationId xmlns:a16="http://schemas.microsoft.com/office/drawing/2014/main" id="{56B8F362-A73C-5046-9008-2EC862BEBAFC}"/>
              </a:ext>
            </a:extLst>
          </p:cNvPr>
          <p:cNvCxnSpPr>
            <a:cxnSpLocks/>
          </p:cNvCxnSpPr>
          <p:nvPr/>
        </p:nvCxnSpPr>
        <p:spPr bwMode="auto">
          <a:xfrm>
            <a:off x="0" y="1339240"/>
            <a:ext cx="12192000" cy="0"/>
          </a:xfrm>
          <a:prstGeom prst="line">
            <a:avLst/>
          </a:prstGeom>
          <a:solidFill>
            <a:schemeClr val="accent1"/>
          </a:solidFill>
          <a:ln w="76200" cap="flat" cmpd="sng" algn="ctr">
            <a:solidFill>
              <a:srgbClr val="99FF6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13" name="Group 12">
            <a:extLst>
              <a:ext uri="{FF2B5EF4-FFF2-40B4-BE49-F238E27FC236}">
                <a16:creationId xmlns:a16="http://schemas.microsoft.com/office/drawing/2014/main" id="{B7EA004E-D74D-2A47-B33B-D6D966E625BA}"/>
              </a:ext>
            </a:extLst>
          </p:cNvPr>
          <p:cNvGrpSpPr/>
          <p:nvPr/>
        </p:nvGrpSpPr>
        <p:grpSpPr>
          <a:xfrm>
            <a:off x="7242435" y="1564678"/>
            <a:ext cx="3422733" cy="2488554"/>
            <a:chOff x="7242435" y="1564678"/>
            <a:chExt cx="3422733" cy="2488554"/>
          </a:xfrm>
        </p:grpSpPr>
        <p:sp>
          <p:nvSpPr>
            <p:cNvPr id="50" name="TextBox 49">
              <a:extLst>
                <a:ext uri="{FF2B5EF4-FFF2-40B4-BE49-F238E27FC236}">
                  <a16:creationId xmlns:a16="http://schemas.microsoft.com/office/drawing/2014/main" id="{F02A6A14-EE1D-5444-8DE7-3F308277B4B5}"/>
                </a:ext>
              </a:extLst>
            </p:cNvPr>
            <p:cNvSpPr txBox="1"/>
            <p:nvPr/>
          </p:nvSpPr>
          <p:spPr>
            <a:xfrm>
              <a:off x="7242435" y="1564678"/>
              <a:ext cx="342273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Arial" pitchFamily="34" charset="0"/>
                  <a:ea typeface="+mn-ea"/>
                  <a:cs typeface="Arial" pitchFamily="34" charset="0"/>
                </a:rPr>
                <a:t>Linear Secret Sharing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a:t>
              </a:r>
              <a:r>
                <a:rPr kumimoji="0" lang="en-US" sz="1600" b="0" i="0" u="none" strike="noStrike" kern="1200" cap="none" spc="0" normalizeH="0" baseline="0" noProof="0" dirty="0" err="1">
                  <a:ln>
                    <a:noFill/>
                  </a:ln>
                  <a:solidFill>
                    <a:srgbClr val="000000">
                      <a:lumMod val="65000"/>
                      <a:lumOff val="35000"/>
                    </a:srgbClr>
                  </a:solidFill>
                  <a:effectLst/>
                  <a:uLnTx/>
                  <a:uFillTx/>
                  <a:latin typeface="Arial" pitchFamily="34" charset="0"/>
                  <a:ea typeface="+mn-ea"/>
                  <a:cs typeface="Arial" pitchFamily="34" charset="0"/>
                </a:rPr>
                <a:t>Goldreich-Micali-Wigderson</a:t>
              </a:r>
              <a:r>
                <a:rPr kumimoji="0" lang="en-US" sz="1600" b="0" i="0" u="none" strike="noStrike" kern="120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 87, …]</a:t>
              </a:r>
            </a:p>
          </p:txBody>
        </p:sp>
        <p:grpSp>
          <p:nvGrpSpPr>
            <p:cNvPr id="5" name="Group 4">
              <a:extLst>
                <a:ext uri="{FF2B5EF4-FFF2-40B4-BE49-F238E27FC236}">
                  <a16:creationId xmlns:a16="http://schemas.microsoft.com/office/drawing/2014/main" id="{13B2C120-8E78-0E44-9C0A-E51137375E9F}"/>
                </a:ext>
              </a:extLst>
            </p:cNvPr>
            <p:cNvGrpSpPr/>
            <p:nvPr/>
          </p:nvGrpSpPr>
          <p:grpSpPr>
            <a:xfrm>
              <a:off x="7897149" y="2656141"/>
              <a:ext cx="2002435" cy="1397091"/>
              <a:chOff x="5520715" y="2584946"/>
              <a:chExt cx="2448272" cy="1708150"/>
            </a:xfrm>
          </p:grpSpPr>
          <p:grpSp>
            <p:nvGrpSpPr>
              <p:cNvPr id="22" name="Group 21">
                <a:extLst>
                  <a:ext uri="{FF2B5EF4-FFF2-40B4-BE49-F238E27FC236}">
                    <a16:creationId xmlns:a16="http://schemas.microsoft.com/office/drawing/2014/main" id="{15BFC3BB-A104-3F4B-B41C-061A5C6B8CAD}"/>
                  </a:ext>
                </a:extLst>
              </p:cNvPr>
              <p:cNvGrpSpPr/>
              <p:nvPr/>
            </p:nvGrpSpPr>
            <p:grpSpPr>
              <a:xfrm>
                <a:off x="5520715" y="3737074"/>
                <a:ext cx="504056" cy="556022"/>
                <a:chOff x="5220072" y="3356992"/>
                <a:chExt cx="504056" cy="556022"/>
              </a:xfrm>
            </p:grpSpPr>
            <p:sp>
              <p:nvSpPr>
                <p:cNvPr id="19" name="Rounded Rectangle 18">
                  <a:extLst>
                    <a:ext uri="{FF2B5EF4-FFF2-40B4-BE49-F238E27FC236}">
                      <a16:creationId xmlns:a16="http://schemas.microsoft.com/office/drawing/2014/main" id="{A5D1EA1E-5BE9-0748-854C-8061999CEB8E}"/>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21" name="Straight Arrow Connector 20">
                  <a:extLst>
                    <a:ext uri="{FF2B5EF4-FFF2-40B4-BE49-F238E27FC236}">
                      <a16:creationId xmlns:a16="http://schemas.microsoft.com/office/drawing/2014/main" id="{B4FB751B-93D6-8348-A854-9DBD47B997D9}"/>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1" name="Straight Arrow Connector 50">
                  <a:extLst>
                    <a:ext uri="{FF2B5EF4-FFF2-40B4-BE49-F238E27FC236}">
                      <a16:creationId xmlns:a16="http://schemas.microsoft.com/office/drawing/2014/main" id="{77F99A5E-E07F-9E42-964E-4DD9E19EDA22}"/>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2" name="Straight Arrow Connector 51">
                  <a:extLst>
                    <a:ext uri="{FF2B5EF4-FFF2-40B4-BE49-F238E27FC236}">
                      <a16:creationId xmlns:a16="http://schemas.microsoft.com/office/drawing/2014/main" id="{325D52C6-2E33-4742-A21A-C44FFD950D86}"/>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3" name="Straight Arrow Connector 52">
                  <a:extLst>
                    <a:ext uri="{FF2B5EF4-FFF2-40B4-BE49-F238E27FC236}">
                      <a16:creationId xmlns:a16="http://schemas.microsoft.com/office/drawing/2014/main" id="{52F0FDD0-1664-8E4C-BE78-149AC8C9B18A}"/>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54" name="Group 53">
                <a:extLst>
                  <a:ext uri="{FF2B5EF4-FFF2-40B4-BE49-F238E27FC236}">
                    <a16:creationId xmlns:a16="http://schemas.microsoft.com/office/drawing/2014/main" id="{805C4850-4CCD-B548-BE44-D5351B4DA166}"/>
                  </a:ext>
                </a:extLst>
              </p:cNvPr>
              <p:cNvGrpSpPr/>
              <p:nvPr/>
            </p:nvGrpSpPr>
            <p:grpSpPr>
              <a:xfrm>
                <a:off x="6168787" y="3737074"/>
                <a:ext cx="504056" cy="556022"/>
                <a:chOff x="5220072" y="3356992"/>
                <a:chExt cx="504056" cy="556022"/>
              </a:xfrm>
            </p:grpSpPr>
            <p:sp>
              <p:nvSpPr>
                <p:cNvPr id="55" name="Rounded Rectangle 54">
                  <a:extLst>
                    <a:ext uri="{FF2B5EF4-FFF2-40B4-BE49-F238E27FC236}">
                      <a16:creationId xmlns:a16="http://schemas.microsoft.com/office/drawing/2014/main" id="{1AB26B54-9FB4-B94D-B09D-BE9D753BEB23}"/>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56" name="Straight Arrow Connector 55">
                  <a:extLst>
                    <a:ext uri="{FF2B5EF4-FFF2-40B4-BE49-F238E27FC236}">
                      <a16:creationId xmlns:a16="http://schemas.microsoft.com/office/drawing/2014/main" id="{C0C562F8-71F8-6045-9060-85350C9CA401}"/>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7" name="Straight Arrow Connector 56">
                  <a:extLst>
                    <a:ext uri="{FF2B5EF4-FFF2-40B4-BE49-F238E27FC236}">
                      <a16:creationId xmlns:a16="http://schemas.microsoft.com/office/drawing/2014/main" id="{64E518F2-BA53-194B-B586-C875C68457B9}"/>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8" name="Straight Arrow Connector 57">
                  <a:extLst>
                    <a:ext uri="{FF2B5EF4-FFF2-40B4-BE49-F238E27FC236}">
                      <a16:creationId xmlns:a16="http://schemas.microsoft.com/office/drawing/2014/main" id="{E45F4A7D-3C8E-834A-BA7E-4311A1CDD760}"/>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9" name="Straight Arrow Connector 58">
                  <a:extLst>
                    <a:ext uri="{FF2B5EF4-FFF2-40B4-BE49-F238E27FC236}">
                      <a16:creationId xmlns:a16="http://schemas.microsoft.com/office/drawing/2014/main" id="{DC67D61E-F9DE-9C48-AD08-AD8DB431212D}"/>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0" name="Group 59">
                <a:extLst>
                  <a:ext uri="{FF2B5EF4-FFF2-40B4-BE49-F238E27FC236}">
                    <a16:creationId xmlns:a16="http://schemas.microsoft.com/office/drawing/2014/main" id="{75BD20A5-93C8-1B4F-A95F-AB0F92E786F4}"/>
                  </a:ext>
                </a:extLst>
              </p:cNvPr>
              <p:cNvGrpSpPr/>
              <p:nvPr/>
            </p:nvGrpSpPr>
            <p:grpSpPr>
              <a:xfrm>
                <a:off x="6816859" y="3737074"/>
                <a:ext cx="504056" cy="556022"/>
                <a:chOff x="5220072" y="3356992"/>
                <a:chExt cx="504056" cy="556022"/>
              </a:xfrm>
            </p:grpSpPr>
            <p:sp>
              <p:nvSpPr>
                <p:cNvPr id="61" name="Rounded Rectangle 60">
                  <a:extLst>
                    <a:ext uri="{FF2B5EF4-FFF2-40B4-BE49-F238E27FC236}">
                      <a16:creationId xmlns:a16="http://schemas.microsoft.com/office/drawing/2014/main" id="{5D763069-55C9-AC40-808A-07A1E444493D}"/>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62" name="Straight Arrow Connector 61">
                  <a:extLst>
                    <a:ext uri="{FF2B5EF4-FFF2-40B4-BE49-F238E27FC236}">
                      <a16:creationId xmlns:a16="http://schemas.microsoft.com/office/drawing/2014/main" id="{AAAF03C2-9960-7E46-B1FB-9819E824F16C}"/>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3" name="Straight Arrow Connector 62">
                  <a:extLst>
                    <a:ext uri="{FF2B5EF4-FFF2-40B4-BE49-F238E27FC236}">
                      <a16:creationId xmlns:a16="http://schemas.microsoft.com/office/drawing/2014/main" id="{4DA7E687-D99D-C944-A805-CF911C230244}"/>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4" name="Straight Arrow Connector 63">
                  <a:extLst>
                    <a:ext uri="{FF2B5EF4-FFF2-40B4-BE49-F238E27FC236}">
                      <a16:creationId xmlns:a16="http://schemas.microsoft.com/office/drawing/2014/main" id="{F58A1A00-F3BA-8548-8DBF-FF5F8C1E6320}"/>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5" name="Straight Arrow Connector 64">
                  <a:extLst>
                    <a:ext uri="{FF2B5EF4-FFF2-40B4-BE49-F238E27FC236}">
                      <a16:creationId xmlns:a16="http://schemas.microsoft.com/office/drawing/2014/main" id="{E1C5CF3D-B667-894F-B9D1-3FB5E997596C}"/>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6" name="Group 65">
                <a:extLst>
                  <a:ext uri="{FF2B5EF4-FFF2-40B4-BE49-F238E27FC236}">
                    <a16:creationId xmlns:a16="http://schemas.microsoft.com/office/drawing/2014/main" id="{48561F7E-23B0-9540-9BDC-18CCD53E9746}"/>
                  </a:ext>
                </a:extLst>
              </p:cNvPr>
              <p:cNvGrpSpPr/>
              <p:nvPr/>
            </p:nvGrpSpPr>
            <p:grpSpPr>
              <a:xfrm>
                <a:off x="7464931" y="3737074"/>
                <a:ext cx="504056" cy="556022"/>
                <a:chOff x="5220072" y="3356992"/>
                <a:chExt cx="504056" cy="556022"/>
              </a:xfrm>
            </p:grpSpPr>
            <p:sp>
              <p:nvSpPr>
                <p:cNvPr id="67" name="Rounded Rectangle 66">
                  <a:extLst>
                    <a:ext uri="{FF2B5EF4-FFF2-40B4-BE49-F238E27FC236}">
                      <a16:creationId xmlns:a16="http://schemas.microsoft.com/office/drawing/2014/main" id="{6D19D741-549C-EE4E-8151-C4EF5D2B5066}"/>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68" name="Straight Arrow Connector 67">
                  <a:extLst>
                    <a:ext uri="{FF2B5EF4-FFF2-40B4-BE49-F238E27FC236}">
                      <a16:creationId xmlns:a16="http://schemas.microsoft.com/office/drawing/2014/main" id="{F277FBE1-0C11-4547-8ABC-361311FBC112}"/>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9" name="Straight Arrow Connector 68">
                  <a:extLst>
                    <a:ext uri="{FF2B5EF4-FFF2-40B4-BE49-F238E27FC236}">
                      <a16:creationId xmlns:a16="http://schemas.microsoft.com/office/drawing/2014/main" id="{B3DDACAF-2DAA-9540-A495-8D4A18EEAC09}"/>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0" name="Straight Arrow Connector 69">
                  <a:extLst>
                    <a:ext uri="{FF2B5EF4-FFF2-40B4-BE49-F238E27FC236}">
                      <a16:creationId xmlns:a16="http://schemas.microsoft.com/office/drawing/2014/main" id="{EC4A7F79-4489-DD46-81B0-5D9461DBFA9A}"/>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1" name="Straight Arrow Connector 70">
                  <a:extLst>
                    <a:ext uri="{FF2B5EF4-FFF2-40B4-BE49-F238E27FC236}">
                      <a16:creationId xmlns:a16="http://schemas.microsoft.com/office/drawing/2014/main" id="{9ED387DF-A71A-AA4B-9FE3-DC99D169D02D}"/>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2" name="Group 71">
                <a:extLst>
                  <a:ext uri="{FF2B5EF4-FFF2-40B4-BE49-F238E27FC236}">
                    <a16:creationId xmlns:a16="http://schemas.microsoft.com/office/drawing/2014/main" id="{BEC61644-CC07-0A46-932F-9C198F6D39C9}"/>
                  </a:ext>
                </a:extLst>
              </p:cNvPr>
              <p:cNvGrpSpPr/>
              <p:nvPr/>
            </p:nvGrpSpPr>
            <p:grpSpPr>
              <a:xfrm>
                <a:off x="5520715" y="3161010"/>
                <a:ext cx="504056" cy="556022"/>
                <a:chOff x="5220072" y="3356992"/>
                <a:chExt cx="504056" cy="556022"/>
              </a:xfrm>
            </p:grpSpPr>
            <p:sp>
              <p:nvSpPr>
                <p:cNvPr id="73" name="Rounded Rectangle 72">
                  <a:extLst>
                    <a:ext uri="{FF2B5EF4-FFF2-40B4-BE49-F238E27FC236}">
                      <a16:creationId xmlns:a16="http://schemas.microsoft.com/office/drawing/2014/main" id="{8079D80B-6A13-8649-AC57-957EDE606449}"/>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74" name="Straight Arrow Connector 73">
                  <a:extLst>
                    <a:ext uri="{FF2B5EF4-FFF2-40B4-BE49-F238E27FC236}">
                      <a16:creationId xmlns:a16="http://schemas.microsoft.com/office/drawing/2014/main" id="{061059FA-0197-3E45-BAA9-3A41F6B8450B}"/>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5" name="Straight Arrow Connector 74">
                  <a:extLst>
                    <a:ext uri="{FF2B5EF4-FFF2-40B4-BE49-F238E27FC236}">
                      <a16:creationId xmlns:a16="http://schemas.microsoft.com/office/drawing/2014/main" id="{0EFF5A98-F4B8-4A4A-9106-38DE41AD1804}"/>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6" name="Straight Arrow Connector 75">
                  <a:extLst>
                    <a:ext uri="{FF2B5EF4-FFF2-40B4-BE49-F238E27FC236}">
                      <a16:creationId xmlns:a16="http://schemas.microsoft.com/office/drawing/2014/main" id="{C7A136A9-E9FC-264F-923B-873D785B7364}"/>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7" name="Straight Arrow Connector 76">
                  <a:extLst>
                    <a:ext uri="{FF2B5EF4-FFF2-40B4-BE49-F238E27FC236}">
                      <a16:creationId xmlns:a16="http://schemas.microsoft.com/office/drawing/2014/main" id="{F6F25FE8-6ADE-AE48-AF90-A27C19652236}"/>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8" name="Group 77">
                <a:extLst>
                  <a:ext uri="{FF2B5EF4-FFF2-40B4-BE49-F238E27FC236}">
                    <a16:creationId xmlns:a16="http://schemas.microsoft.com/office/drawing/2014/main" id="{E4CD20C3-776D-244E-AB08-6F94A95D23AC}"/>
                  </a:ext>
                </a:extLst>
              </p:cNvPr>
              <p:cNvGrpSpPr/>
              <p:nvPr/>
            </p:nvGrpSpPr>
            <p:grpSpPr>
              <a:xfrm>
                <a:off x="6168787" y="3161010"/>
                <a:ext cx="504056" cy="556022"/>
                <a:chOff x="5220072" y="3356992"/>
                <a:chExt cx="504056" cy="556022"/>
              </a:xfrm>
            </p:grpSpPr>
            <p:sp>
              <p:nvSpPr>
                <p:cNvPr id="79" name="Rounded Rectangle 78">
                  <a:extLst>
                    <a:ext uri="{FF2B5EF4-FFF2-40B4-BE49-F238E27FC236}">
                      <a16:creationId xmlns:a16="http://schemas.microsoft.com/office/drawing/2014/main" id="{BB7BDE01-4B1E-A943-A553-C81DB6E93148}"/>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80" name="Straight Arrow Connector 79">
                  <a:extLst>
                    <a:ext uri="{FF2B5EF4-FFF2-40B4-BE49-F238E27FC236}">
                      <a16:creationId xmlns:a16="http://schemas.microsoft.com/office/drawing/2014/main" id="{DE440B0D-527F-A148-BAD5-D7B3EF3FC59A}"/>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 name="Straight Arrow Connector 80">
                  <a:extLst>
                    <a:ext uri="{FF2B5EF4-FFF2-40B4-BE49-F238E27FC236}">
                      <a16:creationId xmlns:a16="http://schemas.microsoft.com/office/drawing/2014/main" id="{C2214617-D54E-5A47-85AC-3310302D86FB}"/>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2" name="Straight Arrow Connector 81">
                  <a:extLst>
                    <a:ext uri="{FF2B5EF4-FFF2-40B4-BE49-F238E27FC236}">
                      <a16:creationId xmlns:a16="http://schemas.microsoft.com/office/drawing/2014/main" id="{302948B2-9B63-F840-84E3-594DAD4C0297}"/>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3" name="Straight Arrow Connector 82">
                  <a:extLst>
                    <a:ext uri="{FF2B5EF4-FFF2-40B4-BE49-F238E27FC236}">
                      <a16:creationId xmlns:a16="http://schemas.microsoft.com/office/drawing/2014/main" id="{10051762-9F6E-AC4E-B22E-FC772E2F11BE}"/>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84" name="Group 83">
                <a:extLst>
                  <a:ext uri="{FF2B5EF4-FFF2-40B4-BE49-F238E27FC236}">
                    <a16:creationId xmlns:a16="http://schemas.microsoft.com/office/drawing/2014/main" id="{B7D4E2F4-6139-4B41-B706-09F6911C7B94}"/>
                  </a:ext>
                </a:extLst>
              </p:cNvPr>
              <p:cNvGrpSpPr/>
              <p:nvPr/>
            </p:nvGrpSpPr>
            <p:grpSpPr>
              <a:xfrm>
                <a:off x="6816859" y="3161010"/>
                <a:ext cx="504056" cy="556022"/>
                <a:chOff x="5220072" y="3356992"/>
                <a:chExt cx="504056" cy="556022"/>
              </a:xfrm>
            </p:grpSpPr>
            <p:sp>
              <p:nvSpPr>
                <p:cNvPr id="85" name="Rounded Rectangle 84">
                  <a:extLst>
                    <a:ext uri="{FF2B5EF4-FFF2-40B4-BE49-F238E27FC236}">
                      <a16:creationId xmlns:a16="http://schemas.microsoft.com/office/drawing/2014/main" id="{E500BE59-6527-5B41-BF33-1F0CCCF8B6BA}"/>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86" name="Straight Arrow Connector 85">
                  <a:extLst>
                    <a:ext uri="{FF2B5EF4-FFF2-40B4-BE49-F238E27FC236}">
                      <a16:creationId xmlns:a16="http://schemas.microsoft.com/office/drawing/2014/main" id="{EE2F57F5-7B68-004B-8FA8-33BE649ED31B}"/>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7" name="Straight Arrow Connector 86">
                  <a:extLst>
                    <a:ext uri="{FF2B5EF4-FFF2-40B4-BE49-F238E27FC236}">
                      <a16:creationId xmlns:a16="http://schemas.microsoft.com/office/drawing/2014/main" id="{240878E5-454C-C543-B80D-53216D7575E9}"/>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8" name="Straight Arrow Connector 87">
                  <a:extLst>
                    <a:ext uri="{FF2B5EF4-FFF2-40B4-BE49-F238E27FC236}">
                      <a16:creationId xmlns:a16="http://schemas.microsoft.com/office/drawing/2014/main" id="{4DCF2C74-D954-B64C-AD13-5D43D8FA0B06}"/>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9" name="Straight Arrow Connector 88">
                  <a:extLst>
                    <a:ext uri="{FF2B5EF4-FFF2-40B4-BE49-F238E27FC236}">
                      <a16:creationId xmlns:a16="http://schemas.microsoft.com/office/drawing/2014/main" id="{D0A3EF62-1E70-524F-BF5E-8C8163A51043}"/>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90" name="Group 89">
                <a:extLst>
                  <a:ext uri="{FF2B5EF4-FFF2-40B4-BE49-F238E27FC236}">
                    <a16:creationId xmlns:a16="http://schemas.microsoft.com/office/drawing/2014/main" id="{0CD8A0B6-EEF6-8B4B-A511-147A5630F36F}"/>
                  </a:ext>
                </a:extLst>
              </p:cNvPr>
              <p:cNvGrpSpPr/>
              <p:nvPr/>
            </p:nvGrpSpPr>
            <p:grpSpPr>
              <a:xfrm>
                <a:off x="7464931" y="3161010"/>
                <a:ext cx="504056" cy="556022"/>
                <a:chOff x="5220072" y="3356992"/>
                <a:chExt cx="504056" cy="556022"/>
              </a:xfrm>
            </p:grpSpPr>
            <p:sp>
              <p:nvSpPr>
                <p:cNvPr id="91" name="Rounded Rectangle 90">
                  <a:extLst>
                    <a:ext uri="{FF2B5EF4-FFF2-40B4-BE49-F238E27FC236}">
                      <a16:creationId xmlns:a16="http://schemas.microsoft.com/office/drawing/2014/main" id="{3437B7F8-7EB6-C44D-A66B-87572C45A1C4}"/>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92" name="Straight Arrow Connector 91">
                  <a:extLst>
                    <a:ext uri="{FF2B5EF4-FFF2-40B4-BE49-F238E27FC236}">
                      <a16:creationId xmlns:a16="http://schemas.microsoft.com/office/drawing/2014/main" id="{0EE6AB07-2760-9E4D-9293-FA09B20D0607}"/>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3" name="Straight Arrow Connector 92">
                  <a:extLst>
                    <a:ext uri="{FF2B5EF4-FFF2-40B4-BE49-F238E27FC236}">
                      <a16:creationId xmlns:a16="http://schemas.microsoft.com/office/drawing/2014/main" id="{F33BEF65-7E01-804A-8619-2C07BA5404A4}"/>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4" name="Straight Arrow Connector 93">
                  <a:extLst>
                    <a:ext uri="{FF2B5EF4-FFF2-40B4-BE49-F238E27FC236}">
                      <a16:creationId xmlns:a16="http://schemas.microsoft.com/office/drawing/2014/main" id="{1756AE3F-66AE-7948-A9F4-7202467E3B65}"/>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5" name="Straight Arrow Connector 94">
                  <a:extLst>
                    <a:ext uri="{FF2B5EF4-FFF2-40B4-BE49-F238E27FC236}">
                      <a16:creationId xmlns:a16="http://schemas.microsoft.com/office/drawing/2014/main" id="{7AF86890-7C0F-0E4C-B51C-6536DA0D69E0}"/>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96" name="Group 95">
                <a:extLst>
                  <a:ext uri="{FF2B5EF4-FFF2-40B4-BE49-F238E27FC236}">
                    <a16:creationId xmlns:a16="http://schemas.microsoft.com/office/drawing/2014/main" id="{A496260D-645B-9148-AFDF-D9A9220FD101}"/>
                  </a:ext>
                </a:extLst>
              </p:cNvPr>
              <p:cNvGrpSpPr/>
              <p:nvPr/>
            </p:nvGrpSpPr>
            <p:grpSpPr>
              <a:xfrm>
                <a:off x="5520715" y="2584946"/>
                <a:ext cx="504056" cy="556022"/>
                <a:chOff x="5220072" y="3356992"/>
                <a:chExt cx="504056" cy="556022"/>
              </a:xfrm>
            </p:grpSpPr>
            <p:sp>
              <p:nvSpPr>
                <p:cNvPr id="97" name="Rounded Rectangle 96">
                  <a:extLst>
                    <a:ext uri="{FF2B5EF4-FFF2-40B4-BE49-F238E27FC236}">
                      <a16:creationId xmlns:a16="http://schemas.microsoft.com/office/drawing/2014/main" id="{AF3875F8-21B3-744B-A965-D799BDB38C45}"/>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98" name="Straight Arrow Connector 97">
                  <a:extLst>
                    <a:ext uri="{FF2B5EF4-FFF2-40B4-BE49-F238E27FC236}">
                      <a16:creationId xmlns:a16="http://schemas.microsoft.com/office/drawing/2014/main" id="{6DCE1CE4-C945-9140-B128-D25A202754F0}"/>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9" name="Straight Arrow Connector 98">
                  <a:extLst>
                    <a:ext uri="{FF2B5EF4-FFF2-40B4-BE49-F238E27FC236}">
                      <a16:creationId xmlns:a16="http://schemas.microsoft.com/office/drawing/2014/main" id="{5E43309F-19D7-3541-8495-DC7804321523}"/>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0" name="Straight Arrow Connector 99">
                  <a:extLst>
                    <a:ext uri="{FF2B5EF4-FFF2-40B4-BE49-F238E27FC236}">
                      <a16:creationId xmlns:a16="http://schemas.microsoft.com/office/drawing/2014/main" id="{DB06265B-B6C9-6048-9CD3-EF93879351B0}"/>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1" name="Straight Arrow Connector 100">
                  <a:extLst>
                    <a:ext uri="{FF2B5EF4-FFF2-40B4-BE49-F238E27FC236}">
                      <a16:creationId xmlns:a16="http://schemas.microsoft.com/office/drawing/2014/main" id="{EF9CD3B9-DE83-9A4A-9065-031D43BD776C}"/>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02" name="Group 101">
                <a:extLst>
                  <a:ext uri="{FF2B5EF4-FFF2-40B4-BE49-F238E27FC236}">
                    <a16:creationId xmlns:a16="http://schemas.microsoft.com/office/drawing/2014/main" id="{DFB944B0-0CCB-AE49-AC27-6BAE932BCF35}"/>
                  </a:ext>
                </a:extLst>
              </p:cNvPr>
              <p:cNvGrpSpPr/>
              <p:nvPr/>
            </p:nvGrpSpPr>
            <p:grpSpPr>
              <a:xfrm>
                <a:off x="6168787" y="2584946"/>
                <a:ext cx="504056" cy="556022"/>
                <a:chOff x="5220072" y="3356992"/>
                <a:chExt cx="504056" cy="556022"/>
              </a:xfrm>
            </p:grpSpPr>
            <p:sp>
              <p:nvSpPr>
                <p:cNvPr id="103" name="Rounded Rectangle 102">
                  <a:extLst>
                    <a:ext uri="{FF2B5EF4-FFF2-40B4-BE49-F238E27FC236}">
                      <a16:creationId xmlns:a16="http://schemas.microsoft.com/office/drawing/2014/main" id="{91C0C8AD-F1B6-8343-A093-6848CBAA21DA}"/>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104" name="Straight Arrow Connector 103">
                  <a:extLst>
                    <a:ext uri="{FF2B5EF4-FFF2-40B4-BE49-F238E27FC236}">
                      <a16:creationId xmlns:a16="http://schemas.microsoft.com/office/drawing/2014/main" id="{F7F28A09-770F-E94F-BC85-9EA0987F6428}"/>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5" name="Straight Arrow Connector 104">
                  <a:extLst>
                    <a:ext uri="{FF2B5EF4-FFF2-40B4-BE49-F238E27FC236}">
                      <a16:creationId xmlns:a16="http://schemas.microsoft.com/office/drawing/2014/main" id="{0EC5AAB4-95E2-C241-8F60-0F8BD407D7B0}"/>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6" name="Straight Arrow Connector 105">
                  <a:extLst>
                    <a:ext uri="{FF2B5EF4-FFF2-40B4-BE49-F238E27FC236}">
                      <a16:creationId xmlns:a16="http://schemas.microsoft.com/office/drawing/2014/main" id="{0CC4A838-8B56-EB4A-BCE1-47CF441AD87E}"/>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7" name="Straight Arrow Connector 106">
                  <a:extLst>
                    <a:ext uri="{FF2B5EF4-FFF2-40B4-BE49-F238E27FC236}">
                      <a16:creationId xmlns:a16="http://schemas.microsoft.com/office/drawing/2014/main" id="{7C90DE82-12C8-614F-A041-EFB62214D53F}"/>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08" name="Group 107">
                <a:extLst>
                  <a:ext uri="{FF2B5EF4-FFF2-40B4-BE49-F238E27FC236}">
                    <a16:creationId xmlns:a16="http://schemas.microsoft.com/office/drawing/2014/main" id="{C9A24437-80CF-E34B-9A4C-EF20B7FABF67}"/>
                  </a:ext>
                </a:extLst>
              </p:cNvPr>
              <p:cNvGrpSpPr/>
              <p:nvPr/>
            </p:nvGrpSpPr>
            <p:grpSpPr>
              <a:xfrm>
                <a:off x="6816859" y="2584946"/>
                <a:ext cx="504056" cy="556022"/>
                <a:chOff x="5220072" y="3356992"/>
                <a:chExt cx="504056" cy="556022"/>
              </a:xfrm>
            </p:grpSpPr>
            <p:sp>
              <p:nvSpPr>
                <p:cNvPr id="109" name="Rounded Rectangle 108">
                  <a:extLst>
                    <a:ext uri="{FF2B5EF4-FFF2-40B4-BE49-F238E27FC236}">
                      <a16:creationId xmlns:a16="http://schemas.microsoft.com/office/drawing/2014/main" id="{CFE6650F-969F-9345-AB29-75D2B92D1281}"/>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110" name="Straight Arrow Connector 109">
                  <a:extLst>
                    <a:ext uri="{FF2B5EF4-FFF2-40B4-BE49-F238E27FC236}">
                      <a16:creationId xmlns:a16="http://schemas.microsoft.com/office/drawing/2014/main" id="{3726BAD4-3AC1-5245-A8C8-938E32A8A431}"/>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1" name="Straight Arrow Connector 110">
                  <a:extLst>
                    <a:ext uri="{FF2B5EF4-FFF2-40B4-BE49-F238E27FC236}">
                      <a16:creationId xmlns:a16="http://schemas.microsoft.com/office/drawing/2014/main" id="{CF60369B-F0C0-9D45-99E8-21696F3DCC22}"/>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2" name="Straight Arrow Connector 111">
                  <a:extLst>
                    <a:ext uri="{FF2B5EF4-FFF2-40B4-BE49-F238E27FC236}">
                      <a16:creationId xmlns:a16="http://schemas.microsoft.com/office/drawing/2014/main" id="{AAC89999-028C-234F-BB0B-1D29107C7361}"/>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3" name="Straight Arrow Connector 112">
                  <a:extLst>
                    <a:ext uri="{FF2B5EF4-FFF2-40B4-BE49-F238E27FC236}">
                      <a16:creationId xmlns:a16="http://schemas.microsoft.com/office/drawing/2014/main" id="{243F909B-92CF-984D-98B6-CD5F59BE32F8}"/>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14" name="Group 113">
                <a:extLst>
                  <a:ext uri="{FF2B5EF4-FFF2-40B4-BE49-F238E27FC236}">
                    <a16:creationId xmlns:a16="http://schemas.microsoft.com/office/drawing/2014/main" id="{D012C527-AB97-434F-8EDC-6C7DB699A21B}"/>
                  </a:ext>
                </a:extLst>
              </p:cNvPr>
              <p:cNvGrpSpPr/>
              <p:nvPr/>
            </p:nvGrpSpPr>
            <p:grpSpPr>
              <a:xfrm>
                <a:off x="7464931" y="2584946"/>
                <a:ext cx="504056" cy="556022"/>
                <a:chOff x="5220072" y="3356992"/>
                <a:chExt cx="504056" cy="556022"/>
              </a:xfrm>
            </p:grpSpPr>
            <p:sp>
              <p:nvSpPr>
                <p:cNvPr id="115" name="Rounded Rectangle 114">
                  <a:extLst>
                    <a:ext uri="{FF2B5EF4-FFF2-40B4-BE49-F238E27FC236}">
                      <a16:creationId xmlns:a16="http://schemas.microsoft.com/office/drawing/2014/main" id="{F2D1C508-9571-4744-A2D7-E1238180E0EF}"/>
                    </a:ext>
                  </a:extLst>
                </p:cNvPr>
                <p:cNvSpPr/>
                <p:nvPr/>
              </p:nvSpPr>
              <p:spPr bwMode="auto">
                <a:xfrm>
                  <a:off x="5220072" y="3501008"/>
                  <a:ext cx="504056" cy="288032"/>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OT</a:t>
                  </a:r>
                </a:p>
              </p:txBody>
            </p:sp>
            <p:cxnSp>
              <p:nvCxnSpPr>
                <p:cNvPr id="116" name="Straight Arrow Connector 115">
                  <a:extLst>
                    <a:ext uri="{FF2B5EF4-FFF2-40B4-BE49-F238E27FC236}">
                      <a16:creationId xmlns:a16="http://schemas.microsoft.com/office/drawing/2014/main" id="{ED5EC340-802A-0646-8CFA-CBADA897238F}"/>
                    </a:ext>
                  </a:extLst>
                </p:cNvPr>
                <p:cNvCxnSpPr/>
                <p:nvPr/>
              </p:nvCxnSpPr>
              <p:spPr bwMode="auto">
                <a:xfrm flipV="1">
                  <a:off x="5364088"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7" name="Straight Arrow Connector 116">
                  <a:extLst>
                    <a:ext uri="{FF2B5EF4-FFF2-40B4-BE49-F238E27FC236}">
                      <a16:creationId xmlns:a16="http://schemas.microsoft.com/office/drawing/2014/main" id="{1EB595C9-6316-844C-A478-F45252E9841F}"/>
                    </a:ext>
                  </a:extLst>
                </p:cNvPr>
                <p:cNvCxnSpPr/>
                <p:nvPr/>
              </p:nvCxnSpPr>
              <p:spPr bwMode="auto">
                <a:xfrm flipV="1">
                  <a:off x="5364088"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8" name="Straight Arrow Connector 117">
                  <a:extLst>
                    <a:ext uri="{FF2B5EF4-FFF2-40B4-BE49-F238E27FC236}">
                      <a16:creationId xmlns:a16="http://schemas.microsoft.com/office/drawing/2014/main" id="{C6299480-E9D5-B74E-8872-25F4D01FDA6F}"/>
                    </a:ext>
                  </a:extLst>
                </p:cNvPr>
                <p:cNvCxnSpPr/>
                <p:nvPr/>
              </p:nvCxnSpPr>
              <p:spPr bwMode="auto">
                <a:xfrm flipV="1">
                  <a:off x="5580112" y="3789040"/>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9" name="Straight Arrow Connector 118">
                  <a:extLst>
                    <a:ext uri="{FF2B5EF4-FFF2-40B4-BE49-F238E27FC236}">
                      <a16:creationId xmlns:a16="http://schemas.microsoft.com/office/drawing/2014/main" id="{A71E229E-6E00-DE4F-B70B-50CD30AE5503}"/>
                    </a:ext>
                  </a:extLst>
                </p:cNvPr>
                <p:cNvCxnSpPr>
                  <a:cxnSpLocks/>
                </p:cNvCxnSpPr>
                <p:nvPr/>
              </p:nvCxnSpPr>
              <p:spPr bwMode="auto">
                <a:xfrm>
                  <a:off x="5580112" y="3356992"/>
                  <a:ext cx="0" cy="12397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grpSp>
      <p:sp>
        <p:nvSpPr>
          <p:cNvPr id="2" name="TextBox 1">
            <a:extLst>
              <a:ext uri="{FF2B5EF4-FFF2-40B4-BE49-F238E27FC236}">
                <a16:creationId xmlns:a16="http://schemas.microsoft.com/office/drawing/2014/main" id="{C6B84364-A903-48B4-77F9-D2AF7ED09017}"/>
              </a:ext>
            </a:extLst>
          </p:cNvPr>
          <p:cNvSpPr txBox="1"/>
          <p:nvPr/>
        </p:nvSpPr>
        <p:spPr>
          <a:xfrm>
            <a:off x="10236171" y="3073751"/>
            <a:ext cx="97975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Arial"/>
              </a:rPr>
              <a:t>oblivious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Arial"/>
              </a:rPr>
              <a:t>transfer</a:t>
            </a:r>
          </a:p>
        </p:txBody>
      </p:sp>
      <p:pic>
        <p:nvPicPr>
          <p:cNvPr id="6" name="Picture 5">
            <a:extLst>
              <a:ext uri="{FF2B5EF4-FFF2-40B4-BE49-F238E27FC236}">
                <a16:creationId xmlns:a16="http://schemas.microsoft.com/office/drawing/2014/main" id="{76DC611E-BCD5-8CA1-8D0D-1D1C49E68C9B}"/>
              </a:ext>
            </a:extLst>
          </p:cNvPr>
          <p:cNvPicPr>
            <a:picLocks noChangeAspect="1"/>
          </p:cNvPicPr>
          <p:nvPr/>
        </p:nvPicPr>
        <p:blipFill>
          <a:blip r:embed="rId4"/>
          <a:stretch>
            <a:fillRect/>
          </a:stretch>
        </p:blipFill>
        <p:spPr>
          <a:xfrm>
            <a:off x="11032471" y="4635244"/>
            <a:ext cx="678220" cy="678220"/>
          </a:xfrm>
          <a:prstGeom prst="rect">
            <a:avLst/>
          </a:prstGeom>
        </p:spPr>
      </p:pic>
      <p:grpSp>
        <p:nvGrpSpPr>
          <p:cNvPr id="27" name="Group 26">
            <a:extLst>
              <a:ext uri="{FF2B5EF4-FFF2-40B4-BE49-F238E27FC236}">
                <a16:creationId xmlns:a16="http://schemas.microsoft.com/office/drawing/2014/main" id="{AB007676-F787-69E3-228F-A0B0EE8F3113}"/>
              </a:ext>
            </a:extLst>
          </p:cNvPr>
          <p:cNvGrpSpPr/>
          <p:nvPr/>
        </p:nvGrpSpPr>
        <p:grpSpPr>
          <a:xfrm>
            <a:off x="4325918" y="2618809"/>
            <a:ext cx="3061568" cy="974585"/>
            <a:chOff x="4325918" y="2768709"/>
            <a:chExt cx="3061568" cy="974585"/>
          </a:xfrm>
        </p:grpSpPr>
        <p:sp>
          <p:nvSpPr>
            <p:cNvPr id="7" name="TextBox 6">
              <a:extLst>
                <a:ext uri="{FF2B5EF4-FFF2-40B4-BE49-F238E27FC236}">
                  <a16:creationId xmlns:a16="http://schemas.microsoft.com/office/drawing/2014/main" id="{E476D0AF-5656-7554-CCB5-B9FE75B9C982}"/>
                </a:ext>
              </a:extLst>
            </p:cNvPr>
            <p:cNvSpPr txBox="1"/>
            <p:nvPr/>
          </p:nvSpPr>
          <p:spPr>
            <a:xfrm>
              <a:off x="4325918" y="2768709"/>
              <a:ext cx="3007080" cy="923330"/>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Communication &gt;&gt; |C|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“Lightweight crypto”</a:t>
              </a:r>
            </a:p>
          </p:txBody>
        </p:sp>
        <p:sp>
          <p:nvSpPr>
            <p:cNvPr id="25" name="TextBox 24">
              <a:extLst>
                <a:ext uri="{FF2B5EF4-FFF2-40B4-BE49-F238E27FC236}">
                  <a16:creationId xmlns:a16="http://schemas.microsoft.com/office/drawing/2014/main" id="{AAE5389B-036E-ED02-AD74-677754565D0D}"/>
                </a:ext>
              </a:extLst>
            </p:cNvPr>
            <p:cNvSpPr txBox="1"/>
            <p:nvPr/>
          </p:nvSpPr>
          <p:spPr>
            <a:xfrm>
              <a:off x="6953908" y="3373962"/>
              <a:ext cx="4154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a:t>
              </a:r>
              <a:endParaRPr kumimoji="0" lang="en-IL" sz="1800" b="0" i="0" u="none" strike="noStrike" kern="1200" cap="none" spc="0" normalizeH="0" baseline="0" noProof="0" dirty="0">
                <a:ln>
                  <a:noFill/>
                </a:ln>
                <a:solidFill>
                  <a:srgbClr val="000000"/>
                </a:solidFill>
                <a:effectLst/>
                <a:uLnTx/>
                <a:uFillTx/>
                <a:latin typeface="Arial"/>
                <a:ea typeface="+mn-ea"/>
                <a:cs typeface="Arial"/>
              </a:endParaRPr>
            </a:p>
          </p:txBody>
        </p:sp>
        <p:sp>
          <p:nvSpPr>
            <p:cNvPr id="26" name="TextBox 25">
              <a:extLst>
                <a:ext uri="{FF2B5EF4-FFF2-40B4-BE49-F238E27FC236}">
                  <a16:creationId xmlns:a16="http://schemas.microsoft.com/office/drawing/2014/main" id="{FB4FD010-D95A-CE28-16BB-DCB8BA0A7D97}"/>
                </a:ext>
              </a:extLst>
            </p:cNvPr>
            <p:cNvSpPr txBox="1"/>
            <p:nvPr/>
          </p:nvSpPr>
          <p:spPr>
            <a:xfrm>
              <a:off x="6971988" y="2824025"/>
              <a:ext cx="4154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a:t>
              </a:r>
              <a:endParaRPr kumimoji="0" lang="en-IL" sz="1800" b="0" i="0" u="none" strike="noStrike" kern="1200" cap="none" spc="0" normalizeH="0" baseline="0" noProof="0" dirty="0">
                <a:ln>
                  <a:noFill/>
                </a:ln>
                <a:solidFill>
                  <a:srgbClr val="000000"/>
                </a:solidFill>
                <a:effectLst/>
                <a:uLnTx/>
                <a:uFillTx/>
                <a:latin typeface="Arial"/>
                <a:ea typeface="+mn-ea"/>
                <a:cs typeface="Arial"/>
              </a:endParaRPr>
            </a:p>
          </p:txBody>
        </p:sp>
      </p:grpSp>
      <p:sp>
        <p:nvSpPr>
          <p:cNvPr id="29" name="TextBox 28">
            <a:extLst>
              <a:ext uri="{FF2B5EF4-FFF2-40B4-BE49-F238E27FC236}">
                <a16:creationId xmlns:a16="http://schemas.microsoft.com/office/drawing/2014/main" id="{88B21217-0201-8142-0847-CC51E260E4FE}"/>
              </a:ext>
            </a:extLst>
          </p:cNvPr>
          <p:cNvSpPr txBox="1"/>
          <p:nvPr/>
        </p:nvSpPr>
        <p:spPr>
          <a:xfrm>
            <a:off x="4336776" y="4933434"/>
            <a:ext cx="2964017" cy="923330"/>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Communication &lt;&lt; |C|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“Heavy crypto”</a:t>
            </a:r>
          </a:p>
        </p:txBody>
      </p:sp>
      <p:grpSp>
        <p:nvGrpSpPr>
          <p:cNvPr id="30" name="Group 29">
            <a:extLst>
              <a:ext uri="{FF2B5EF4-FFF2-40B4-BE49-F238E27FC236}">
                <a16:creationId xmlns:a16="http://schemas.microsoft.com/office/drawing/2014/main" id="{CDED3E9D-54D2-DDBD-7AB0-0E3DE1A154F2}"/>
              </a:ext>
            </a:extLst>
          </p:cNvPr>
          <p:cNvGrpSpPr/>
          <p:nvPr/>
        </p:nvGrpSpPr>
        <p:grpSpPr>
          <a:xfrm>
            <a:off x="6900377" y="4994950"/>
            <a:ext cx="431556" cy="905464"/>
            <a:chOff x="5661186" y="5444652"/>
            <a:chExt cx="431556" cy="905464"/>
          </a:xfrm>
        </p:grpSpPr>
        <p:sp>
          <p:nvSpPr>
            <p:cNvPr id="31" name="TextBox 30">
              <a:extLst>
                <a:ext uri="{FF2B5EF4-FFF2-40B4-BE49-F238E27FC236}">
                  <a16:creationId xmlns:a16="http://schemas.microsoft.com/office/drawing/2014/main" id="{F65E6A7F-1C39-3B04-E620-7B7488AB52ED}"/>
                </a:ext>
              </a:extLst>
            </p:cNvPr>
            <p:cNvSpPr txBox="1"/>
            <p:nvPr/>
          </p:nvSpPr>
          <p:spPr>
            <a:xfrm>
              <a:off x="5677244" y="5444652"/>
              <a:ext cx="4154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a:t>
              </a:r>
              <a:endParaRPr kumimoji="0" lang="en-IL" sz="1800" b="0" i="0" u="none" strike="noStrike" kern="1200" cap="none" spc="0" normalizeH="0" baseline="0" noProof="0" dirty="0">
                <a:ln>
                  <a:noFill/>
                </a:ln>
                <a:solidFill>
                  <a:srgbClr val="000000"/>
                </a:solidFill>
                <a:effectLst/>
                <a:uLnTx/>
                <a:uFillTx/>
                <a:latin typeface="Arial"/>
                <a:ea typeface="+mn-ea"/>
                <a:cs typeface="Arial"/>
              </a:endParaRPr>
            </a:p>
          </p:txBody>
        </p:sp>
        <p:sp>
          <p:nvSpPr>
            <p:cNvPr id="32" name="TextBox 31">
              <a:extLst>
                <a:ext uri="{FF2B5EF4-FFF2-40B4-BE49-F238E27FC236}">
                  <a16:creationId xmlns:a16="http://schemas.microsoft.com/office/drawing/2014/main" id="{93F7E2C5-8ABA-E743-B90E-FAAD535B40AB}"/>
                </a:ext>
              </a:extLst>
            </p:cNvPr>
            <p:cNvSpPr txBox="1"/>
            <p:nvPr/>
          </p:nvSpPr>
          <p:spPr>
            <a:xfrm>
              <a:off x="5661186" y="5980784"/>
              <a:ext cx="4154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a:t>
              </a:r>
              <a:endParaRPr kumimoji="0" lang="en-IL" sz="1800" b="0" i="0" u="none" strike="noStrike" kern="1200" cap="none" spc="0" normalizeH="0" baseline="0" noProof="0" dirty="0">
                <a:ln>
                  <a:noFill/>
                </a:ln>
                <a:solidFill>
                  <a:srgbClr val="000000"/>
                </a:solidFill>
                <a:effectLst/>
                <a:uLnTx/>
                <a:uFillTx/>
                <a:latin typeface="Arial"/>
                <a:ea typeface="+mn-ea"/>
                <a:cs typeface="Arial"/>
              </a:endParaRPr>
            </a:p>
          </p:txBody>
        </p:sp>
      </p:grpSp>
    </p:spTree>
    <p:extLst>
      <p:ext uri="{BB962C8B-B14F-4D97-AF65-F5344CB8AC3E}">
        <p14:creationId xmlns:p14="http://schemas.microsoft.com/office/powerpoint/2010/main" val="194181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dissolve">
                                      <p:cBhvr>
                                        <p:cTn id="7" dur="500"/>
                                        <p:tgtEl>
                                          <p:spTgt spid="174"/>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6"/>
                                        </p:tgtEl>
                                        <p:attrNameLst>
                                          <p:attrName>style.visibility</p:attrName>
                                        </p:attrNameLst>
                                      </p:cBhvr>
                                      <p:to>
                                        <p:strVal val="visible"/>
                                      </p:to>
                                    </p:set>
                                    <p:animEffect transition="in" filter="dissolve">
                                      <p:cBhvr>
                                        <p:cTn id="23" dur="500"/>
                                        <p:tgtEl>
                                          <p:spTgt spid="176"/>
                                        </p:tgtEl>
                                      </p:cBhvr>
                                    </p:animEffect>
                                  </p:childTnLst>
                                </p:cTn>
                              </p:par>
                              <p:par>
                                <p:cTn id="24" presetID="9" presetClass="entr" presetSubtype="0" fill="hold" nodeType="withEffect">
                                  <p:stCondLst>
                                    <p:cond delay="0"/>
                                  </p:stCondLst>
                                  <p:childTnLst>
                                    <p:set>
                                      <p:cBhvr>
                                        <p:cTn id="25" dur="1" fill="hold">
                                          <p:stCondLst>
                                            <p:cond delay="0"/>
                                          </p:stCondLst>
                                        </p:cTn>
                                        <p:tgtEl>
                                          <p:spTgt spid="177"/>
                                        </p:tgtEl>
                                        <p:attrNameLst>
                                          <p:attrName>style.visibility</p:attrName>
                                        </p:attrNameLst>
                                      </p:cBhvr>
                                      <p:to>
                                        <p:strVal val="visible"/>
                                      </p:to>
                                    </p:set>
                                    <p:animEffect transition="in" filter="dissolve">
                                      <p:cBhvr>
                                        <p:cTn id="26" dur="500"/>
                                        <p:tgtEl>
                                          <p:spTgt spid="177"/>
                                        </p:tgtEl>
                                      </p:cBhvr>
                                    </p:animEffect>
                                  </p:childTnLst>
                                </p:cTn>
                              </p:par>
                              <p:par>
                                <p:cTn id="27" presetID="9"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dissolve">
                                      <p:cBhvr>
                                        <p:cTn id="34" dur="500"/>
                                        <p:tgtEl>
                                          <p:spTgt spid="29"/>
                                        </p:tgtEl>
                                      </p:cBhvr>
                                    </p:animEffect>
                                  </p:childTnLst>
                                </p:cTn>
                              </p:par>
                              <p:par>
                                <p:cTn id="35" presetID="9"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67B0-BE51-328E-C9A2-FAC374B85035}"/>
            </a:ext>
          </a:extLst>
        </p:cNvPr>
        <p:cNvGrpSpPr/>
        <p:nvPr/>
      </p:nvGrpSpPr>
      <p:grpSpPr>
        <a:xfrm>
          <a:off x="0" y="0"/>
          <a:ext cx="0" cy="0"/>
          <a:chOff x="0" y="0"/>
          <a:chExt cx="0" cy="0"/>
        </a:xfrm>
      </p:grpSpPr>
      <p:sp>
        <p:nvSpPr>
          <p:cNvPr id="4" name="Rectangle 27">
            <a:extLst>
              <a:ext uri="{FF2B5EF4-FFF2-40B4-BE49-F238E27FC236}">
                <a16:creationId xmlns:a16="http://schemas.microsoft.com/office/drawing/2014/main" id="{F6C708E3-794A-7DA5-F1B3-E32AD86AEB5E}"/>
              </a:ext>
            </a:extLst>
          </p:cNvPr>
          <p:cNvSpPr>
            <a:spLocks/>
          </p:cNvSpPr>
          <p:nvPr/>
        </p:nvSpPr>
        <p:spPr bwMode="auto">
          <a:xfrm>
            <a:off x="286868" y="123339"/>
            <a:ext cx="11714172" cy="1062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marL="0" marR="0" lvl="0" indent="0" algn="ctr" defTabSz="822325"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333399"/>
                </a:solidFill>
                <a:effectLst/>
                <a:uLnTx/>
                <a:uFillTx/>
                <a:latin typeface="Arial"/>
                <a:ea typeface="+mn-ea"/>
                <a:cs typeface="Arial" pitchFamily="34" charset="0"/>
                <a:sym typeface="Chalkboard" charset="0"/>
              </a:rPr>
              <a:t>Honest-Majority MPC</a:t>
            </a:r>
          </a:p>
          <a:p>
            <a:pPr marL="0" marR="0" lvl="0" indent="0" algn="ctr" defTabSz="822325"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333399"/>
                </a:solidFill>
                <a:effectLst/>
                <a:uLnTx/>
                <a:uFillTx/>
                <a:latin typeface="Arial"/>
                <a:ea typeface="+mn-ea"/>
                <a:cs typeface="Arial" pitchFamily="34" charset="0"/>
                <a:sym typeface="Chalkboard" charset="0"/>
              </a:rPr>
              <a:t>n parties evaluate an arithmetic circuit C, perfect security against t&lt;n/2 semi-honest parties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4AD0039-3C3E-15AE-94F9-B0FA9EE2A16A}"/>
                  </a:ext>
                </a:extLst>
              </p:cNvPr>
              <p:cNvSpPr txBox="1"/>
              <p:nvPr/>
            </p:nvSpPr>
            <p:spPr>
              <a:xfrm>
                <a:off x="761722" y="1670971"/>
                <a:ext cx="7312935" cy="3231654"/>
              </a:xfrm>
              <a:prstGeom prst="rect">
                <a:avLst/>
              </a:prstGeom>
              <a:noFill/>
            </p:spPr>
            <p:txBody>
              <a:bodyPr wrap="square" rtlCol="0">
                <a:spAutoFit/>
              </a:bodyPr>
              <a:lstStyle/>
              <a:p>
                <a:r>
                  <a:rPr lang="en-GB" sz="2400" b="1" dirty="0">
                    <a:cs typeface="Calibri" panose="020F0502020204030204" pitchFamily="34" charset="0"/>
                  </a:rPr>
                  <a:t>Addition gates:</a:t>
                </a:r>
                <a:r>
                  <a:rPr lang="en-GB" sz="2400" dirty="0">
                    <a:cs typeface="Calibri" panose="020F0502020204030204" pitchFamily="34" charset="0"/>
                  </a:rPr>
                  <a:t> </a:t>
                </a:r>
                <a14:m>
                  <m:oMath xmlns:m="http://schemas.openxmlformats.org/officeDocument/2006/math">
                    <m:d>
                      <m:dPr>
                        <m:begChr m:val="["/>
                        <m:endChr m:val="]"/>
                        <m:ctrlPr>
                          <a:rPr lang="en-GB" sz="2400" i="1" smtClean="0">
                            <a:latin typeface="Cambria Math" panose="02040503050406030204" pitchFamily="18" charset="0"/>
                            <a:cs typeface="Calibri" panose="020F0502020204030204" pitchFamily="34" charset="0"/>
                          </a:rPr>
                        </m:ctrlPr>
                      </m:dPr>
                      <m:e>
                        <m:r>
                          <a:rPr lang="en-GB" sz="2400" b="0" i="1" smtClean="0">
                            <a:latin typeface="Cambria Math" panose="02040503050406030204" pitchFamily="18" charset="0"/>
                            <a:cs typeface="Calibri" panose="020F0502020204030204" pitchFamily="34" charset="0"/>
                          </a:rPr>
                          <m:t>𝑧</m:t>
                        </m:r>
                      </m:e>
                    </m:d>
                    <m:r>
                      <a:rPr lang="en-GB" sz="2400" b="0" i="1" smtClean="0">
                        <a:latin typeface="Cambria Math" panose="02040503050406030204" pitchFamily="18" charset="0"/>
                        <a:cs typeface="Calibri" panose="020F0502020204030204" pitchFamily="34" charset="0"/>
                      </a:rPr>
                      <m:t>=</m:t>
                    </m:r>
                    <m:d>
                      <m:dPr>
                        <m:begChr m:val="["/>
                        <m:endChr m:val="]"/>
                        <m:ctrlPr>
                          <a:rPr lang="en-GB" sz="2400" i="1" smtClean="0">
                            <a:latin typeface="Cambria Math" panose="02040503050406030204" pitchFamily="18" charset="0"/>
                            <a:cs typeface="Calibri" panose="020F0502020204030204" pitchFamily="34" charset="0"/>
                          </a:rPr>
                        </m:ctrlPr>
                      </m:dPr>
                      <m:e>
                        <m:r>
                          <a:rPr lang="en-GB" sz="2400" b="0" i="1" smtClean="0">
                            <a:latin typeface="Cambria Math" panose="02040503050406030204" pitchFamily="18" charset="0"/>
                            <a:cs typeface="Calibri" panose="020F0502020204030204" pitchFamily="34" charset="0"/>
                          </a:rPr>
                          <m:t>𝑥</m:t>
                        </m:r>
                      </m:e>
                    </m:d>
                    <m:r>
                      <a:rPr lang="en-GB" sz="2400" b="0" i="1" smtClean="0">
                        <a:latin typeface="Cambria Math" panose="02040503050406030204" pitchFamily="18" charset="0"/>
                        <a:cs typeface="Calibri" panose="020F0502020204030204" pitchFamily="34" charset="0"/>
                      </a:rPr>
                      <m:t>+</m:t>
                    </m:r>
                    <m:d>
                      <m:dPr>
                        <m:begChr m:val="["/>
                        <m:endChr m:val="]"/>
                        <m:ctrlPr>
                          <a:rPr lang="en-GB" sz="2400" b="0" i="1" smtClean="0">
                            <a:latin typeface="Cambria Math" panose="02040503050406030204" pitchFamily="18" charset="0"/>
                            <a:cs typeface="Calibri" panose="020F0502020204030204" pitchFamily="34" charset="0"/>
                          </a:rPr>
                        </m:ctrlPr>
                      </m:dPr>
                      <m:e>
                        <m:r>
                          <a:rPr lang="en-GB" sz="2400" b="0" i="1" smtClean="0">
                            <a:latin typeface="Cambria Math" panose="02040503050406030204" pitchFamily="18" charset="0"/>
                            <a:cs typeface="Calibri" panose="020F0502020204030204" pitchFamily="34" charset="0"/>
                          </a:rPr>
                          <m:t>𝑦</m:t>
                        </m:r>
                      </m:e>
                    </m:d>
                  </m:oMath>
                </a14:m>
                <a:endParaRPr lang="en-GB" sz="2400" dirty="0">
                  <a:cs typeface="Calibri" panose="020F0502020204030204" pitchFamily="34" charset="0"/>
                </a:endParaRPr>
              </a:p>
              <a:p>
                <a:pPr marL="342900" indent="-342900">
                  <a:buFont typeface="Arial" panose="020B0604020202020204" pitchFamily="34" charset="0"/>
                  <a:buChar char="•"/>
                </a:pPr>
                <a:r>
                  <a:rPr lang="en-GB" sz="2200" dirty="0">
                    <a:cs typeface="Calibri" panose="020F0502020204030204" pitchFamily="34" charset="0"/>
                  </a:rPr>
                  <a:t>Each party locally adds shares of </a:t>
                </a:r>
                <a14:m>
                  <m:oMath xmlns:m="http://schemas.openxmlformats.org/officeDocument/2006/math">
                    <m:r>
                      <a:rPr lang="en-GB" sz="2200" b="0" i="1" smtClean="0">
                        <a:latin typeface="Cambria Math" panose="02040503050406030204" pitchFamily="18" charset="0"/>
                        <a:cs typeface="Calibri" panose="020F0502020204030204" pitchFamily="34" charset="0"/>
                      </a:rPr>
                      <m:t>𝑥</m:t>
                    </m:r>
                    <m:r>
                      <a:rPr lang="en-GB" sz="2200" b="0" i="1" smtClean="0">
                        <a:latin typeface="Cambria Math" panose="02040503050406030204" pitchFamily="18" charset="0"/>
                        <a:cs typeface="Calibri" panose="020F0502020204030204" pitchFamily="34" charset="0"/>
                      </a:rPr>
                      <m:t>,</m:t>
                    </m:r>
                    <m:r>
                      <a:rPr lang="en-GB" sz="2200" b="0" i="1" smtClean="0">
                        <a:latin typeface="Cambria Math" panose="02040503050406030204" pitchFamily="18" charset="0"/>
                        <a:cs typeface="Calibri" panose="020F0502020204030204" pitchFamily="34" charset="0"/>
                      </a:rPr>
                      <m:t>𝑦</m:t>
                    </m:r>
                  </m:oMath>
                </a14:m>
                <a:endParaRPr lang="en-GB" sz="2200" dirty="0">
                  <a:cs typeface="Calibri" panose="020F0502020204030204" pitchFamily="34" charset="0"/>
                </a:endParaRPr>
              </a:p>
              <a:p>
                <a:pPr marL="342900" indent="-342900">
                  <a:buFont typeface="Arial" panose="020B0604020202020204" pitchFamily="34" charset="0"/>
                  <a:buChar char="•"/>
                </a:pPr>
                <a:r>
                  <a:rPr lang="en-GB" sz="2200" dirty="0">
                    <a:cs typeface="Calibri" panose="020F0502020204030204" pitchFamily="34" charset="0"/>
                  </a:rPr>
                  <a:t>No interaction!</a:t>
                </a:r>
              </a:p>
              <a:p>
                <a:endParaRPr lang="en-GB" sz="2400" dirty="0">
                  <a:cs typeface="Calibri" panose="020F0502020204030204" pitchFamily="34" charset="0"/>
                </a:endParaRPr>
              </a:p>
              <a:p>
                <a:r>
                  <a:rPr lang="en-GB" sz="2400" b="1" dirty="0">
                    <a:cs typeface="Calibri" panose="020F0502020204030204" pitchFamily="34" charset="0"/>
                  </a:rPr>
                  <a:t>Multiplication gates: </a:t>
                </a:r>
                <a14:m>
                  <m:oMath xmlns:m="http://schemas.openxmlformats.org/officeDocument/2006/math">
                    <m:d>
                      <m:dPr>
                        <m:begChr m:val="["/>
                        <m:endChr m:val="]"/>
                        <m:ctrlPr>
                          <a:rPr lang="en-GB" sz="2400" i="1" smtClean="0">
                            <a:latin typeface="Cambria Math" panose="02040503050406030204" pitchFamily="18" charset="0"/>
                            <a:cs typeface="Calibri" panose="020F0502020204030204" pitchFamily="34" charset="0"/>
                          </a:rPr>
                        </m:ctrlPr>
                      </m:dPr>
                      <m:e>
                        <m:r>
                          <a:rPr lang="en-GB" sz="2400" b="0" i="1" smtClean="0">
                            <a:latin typeface="Cambria Math" panose="02040503050406030204" pitchFamily="18" charset="0"/>
                            <a:cs typeface="Calibri" panose="020F0502020204030204" pitchFamily="34" charset="0"/>
                          </a:rPr>
                          <m:t>𝑧</m:t>
                        </m:r>
                      </m:e>
                    </m:d>
                    <m:r>
                      <a:rPr lang="en-GB" sz="2400" b="0" i="1" smtClean="0">
                        <a:latin typeface="Cambria Math" panose="02040503050406030204" pitchFamily="18" charset="0"/>
                        <a:cs typeface="Calibri" panose="020F0502020204030204" pitchFamily="34" charset="0"/>
                      </a:rPr>
                      <m:t>=</m:t>
                    </m:r>
                    <m:d>
                      <m:dPr>
                        <m:begChr m:val="["/>
                        <m:endChr m:val="]"/>
                        <m:ctrlPr>
                          <a:rPr lang="en-GB" sz="2400" i="1" smtClean="0">
                            <a:latin typeface="Cambria Math" panose="02040503050406030204" pitchFamily="18" charset="0"/>
                            <a:cs typeface="Calibri" panose="020F0502020204030204" pitchFamily="34" charset="0"/>
                          </a:rPr>
                        </m:ctrlPr>
                      </m:dPr>
                      <m:e>
                        <m:r>
                          <a:rPr lang="en-GB" sz="2400" b="0" i="1" smtClean="0">
                            <a:latin typeface="Cambria Math" panose="02040503050406030204" pitchFamily="18" charset="0"/>
                            <a:cs typeface="Calibri" panose="020F0502020204030204" pitchFamily="34" charset="0"/>
                          </a:rPr>
                          <m:t>𝑥</m:t>
                        </m:r>
                      </m:e>
                    </m:d>
                    <m:r>
                      <a:rPr lang="en-GB" sz="2400" b="0" i="1" smtClean="0">
                        <a:latin typeface="Cambria Math" panose="02040503050406030204" pitchFamily="18" charset="0"/>
                        <a:cs typeface="Calibri" panose="020F0502020204030204" pitchFamily="34" charset="0"/>
                      </a:rPr>
                      <m:t>⋅[</m:t>
                    </m:r>
                    <m:r>
                      <a:rPr lang="en-GB" sz="2400" b="0" i="1" smtClean="0">
                        <a:latin typeface="Cambria Math" panose="02040503050406030204" pitchFamily="18" charset="0"/>
                        <a:cs typeface="Calibri" panose="020F0502020204030204" pitchFamily="34" charset="0"/>
                      </a:rPr>
                      <m:t>𝑦</m:t>
                    </m:r>
                    <m:r>
                      <a:rPr lang="en-GB" sz="2400" b="0" i="1" smtClean="0">
                        <a:latin typeface="Cambria Math" panose="02040503050406030204" pitchFamily="18" charset="0"/>
                        <a:cs typeface="Calibri" panose="020F0502020204030204" pitchFamily="34" charset="0"/>
                      </a:rPr>
                      <m:t>]</m:t>
                    </m:r>
                  </m:oMath>
                </a14:m>
                <a:endParaRPr lang="en-GB" sz="2400" dirty="0">
                  <a:cs typeface="Calibri" panose="020F0502020204030204" pitchFamily="34" charset="0"/>
                </a:endParaRPr>
              </a:p>
              <a:p>
                <a:pPr marL="342900" indent="-342900">
                  <a:buFont typeface="Arial" panose="020B0604020202020204" pitchFamily="34" charset="0"/>
                  <a:buChar char="•"/>
                </a:pPr>
                <a:r>
                  <a:rPr lang="en-GB" sz="2200" dirty="0">
                    <a:cs typeface="Calibri" panose="020F0502020204030204" pitchFamily="34" charset="0"/>
                  </a:rPr>
                  <a:t>Uses multiplicative property of secret sharing</a:t>
                </a:r>
              </a:p>
              <a:p>
                <a:pPr marL="342900" indent="-342900">
                  <a:buFont typeface="Arial" panose="020B0604020202020204" pitchFamily="34" charset="0"/>
                  <a:buChar char="•"/>
                </a:pPr>
                <a:r>
                  <a:rPr lang="en-GB" sz="2200" dirty="0">
                    <a:cs typeface="Calibri" panose="020F0502020204030204" pitchFamily="34" charset="0"/>
                  </a:rPr>
                  <a:t>One round of interaction</a:t>
                </a:r>
              </a:p>
              <a:p>
                <a:pPr marL="342900" indent="-342900">
                  <a:buFont typeface="Arial" panose="020B0604020202020204" pitchFamily="34" charset="0"/>
                  <a:buChar char="•"/>
                </a:pPr>
                <a:r>
                  <a:rPr lang="en-GB" sz="2200" dirty="0">
                    <a:solidFill>
                      <a:srgbClr val="437B46"/>
                    </a:solidFill>
                    <a:cs typeface="Calibri" panose="020F0502020204030204" pitchFamily="34" charset="0"/>
                  </a:rPr>
                  <a:t>Multiply </a:t>
                </a:r>
                <a14:m>
                  <m:oMath xmlns:m="http://schemas.openxmlformats.org/officeDocument/2006/math">
                    <m:r>
                      <a:rPr lang="en-US" sz="2200" i="1">
                        <a:solidFill>
                          <a:srgbClr val="437B46"/>
                        </a:solidFill>
                        <a:latin typeface="Cambria Math" panose="02040503050406030204" pitchFamily="18" charset="0"/>
                        <a:cs typeface="Calibri" panose="020F0502020204030204" pitchFamily="34" charset="0"/>
                      </a:rPr>
                      <m:t>𝑑</m:t>
                    </m:r>
                  </m:oMath>
                </a14:m>
                <a:r>
                  <a:rPr lang="en-GB" sz="2200" dirty="0">
                    <a:solidFill>
                      <a:srgbClr val="437B46"/>
                    </a:solidFill>
                    <a:cs typeface="Calibri" panose="020F0502020204030204" pitchFamily="34" charset="0"/>
                  </a:rPr>
                  <a:t> secrets if </a:t>
                </a:r>
                <a14:m>
                  <m:oMath xmlns:m="http://schemas.openxmlformats.org/officeDocument/2006/math">
                    <m:r>
                      <a:rPr lang="en-US" sz="2200" i="1">
                        <a:solidFill>
                          <a:srgbClr val="437B46"/>
                        </a:solidFill>
                        <a:latin typeface="Cambria Math" panose="02040503050406030204" pitchFamily="18" charset="0"/>
                        <a:cs typeface="Calibri" panose="020F0502020204030204" pitchFamily="34" charset="0"/>
                      </a:rPr>
                      <m:t>𝑡</m:t>
                    </m:r>
                    <m:r>
                      <a:rPr lang="en-US" sz="2200" i="1">
                        <a:solidFill>
                          <a:srgbClr val="437B46"/>
                        </a:solidFill>
                        <a:latin typeface="Cambria Math" panose="02040503050406030204" pitchFamily="18" charset="0"/>
                        <a:cs typeface="Calibri" panose="020F0502020204030204" pitchFamily="34" charset="0"/>
                      </a:rPr>
                      <m:t>&lt;</m:t>
                    </m:r>
                    <m:r>
                      <a:rPr lang="en-US" sz="2200" i="1">
                        <a:solidFill>
                          <a:srgbClr val="437B46"/>
                        </a:solidFill>
                        <a:latin typeface="Cambria Math" panose="02040503050406030204" pitchFamily="18" charset="0"/>
                        <a:cs typeface="Calibri" panose="020F0502020204030204" pitchFamily="34" charset="0"/>
                      </a:rPr>
                      <m:t>𝑛</m:t>
                    </m:r>
                    <m:r>
                      <a:rPr lang="en-US" sz="2200" i="1">
                        <a:solidFill>
                          <a:srgbClr val="437B46"/>
                        </a:solidFill>
                        <a:latin typeface="Cambria Math" panose="02040503050406030204" pitchFamily="18" charset="0"/>
                        <a:cs typeface="Calibri" panose="020F0502020204030204" pitchFamily="34" charset="0"/>
                      </a:rPr>
                      <m:t>/</m:t>
                    </m:r>
                    <m:r>
                      <a:rPr lang="en-US" sz="2200" i="1">
                        <a:solidFill>
                          <a:srgbClr val="437B46"/>
                        </a:solidFill>
                        <a:latin typeface="Cambria Math" panose="02040503050406030204" pitchFamily="18" charset="0"/>
                        <a:cs typeface="Calibri" panose="020F0502020204030204" pitchFamily="34" charset="0"/>
                      </a:rPr>
                      <m:t>𝑑</m:t>
                    </m:r>
                  </m:oMath>
                </a14:m>
                <a:r>
                  <a:rPr lang="en-GB" sz="2200" dirty="0">
                    <a:solidFill>
                      <a:srgbClr val="437B46"/>
                    </a:solidFill>
                    <a:cs typeface="Calibri" panose="020F0502020204030204" pitchFamily="34" charset="0"/>
                  </a:rPr>
                  <a:t> </a:t>
                </a:r>
                <a14:m>
                  <m:oMath xmlns:m="http://schemas.openxmlformats.org/officeDocument/2006/math">
                    <m:r>
                      <a:rPr lang="en-GB" sz="2200" i="1" dirty="0">
                        <a:solidFill>
                          <a:srgbClr val="437B46"/>
                        </a:solidFill>
                        <a:latin typeface="Cambria Math" panose="02040503050406030204" pitchFamily="18" charset="0"/>
                        <a:ea typeface="Cambria Math" panose="02040503050406030204" pitchFamily="18" charset="0"/>
                        <a:cs typeface="Calibri" panose="020F0502020204030204" pitchFamily="34" charset="0"/>
                        <a:sym typeface="Wingdings" pitchFamily="2" charset="2"/>
                      </a:rPr>
                      <m:t>⟹</m:t>
                    </m:r>
                  </m:oMath>
                </a14:m>
                <a:r>
                  <a:rPr lang="en-GB" sz="2200" dirty="0">
                    <a:solidFill>
                      <a:srgbClr val="437B46"/>
                    </a:solidFill>
                    <a:cs typeface="Calibri" panose="020F0502020204030204" pitchFamily="34" charset="0"/>
                    <a:sym typeface="Wingdings" pitchFamily="2" charset="2"/>
                  </a:rPr>
                  <a:t> degree-</a:t>
                </a:r>
                <a14:m>
                  <m:oMath xmlns:m="http://schemas.openxmlformats.org/officeDocument/2006/math">
                    <m:r>
                      <a:rPr lang="en-US" sz="2200" i="1">
                        <a:solidFill>
                          <a:srgbClr val="437B46"/>
                        </a:solidFill>
                        <a:latin typeface="Cambria Math" panose="02040503050406030204" pitchFamily="18" charset="0"/>
                        <a:cs typeface="Calibri" panose="020F0502020204030204" pitchFamily="34" charset="0"/>
                        <a:sym typeface="Wingdings" pitchFamily="2" charset="2"/>
                      </a:rPr>
                      <m:t>𝑑</m:t>
                    </m:r>
                  </m:oMath>
                </a14:m>
                <a:r>
                  <a:rPr lang="en-GB" sz="2200" dirty="0">
                    <a:solidFill>
                      <a:srgbClr val="437B46"/>
                    </a:solidFill>
                    <a:cs typeface="Calibri" panose="020F0502020204030204" pitchFamily="34" charset="0"/>
                  </a:rPr>
                  <a:t> polynomials</a:t>
                </a:r>
              </a:p>
              <a:p>
                <a:pPr marL="342900" indent="-342900">
                  <a:buFont typeface="Arial" panose="020B0604020202020204" pitchFamily="34" charset="0"/>
                  <a:buChar char="•"/>
                </a:pPr>
                <a:endParaRPr lang="en-GB" sz="2200" dirty="0">
                  <a:cs typeface="Calibri" panose="020F0502020204030204" pitchFamily="34" charset="0"/>
                </a:endParaRPr>
              </a:p>
            </p:txBody>
          </p:sp>
        </mc:Choice>
        <mc:Fallback xmlns="">
          <p:sp>
            <p:nvSpPr>
              <p:cNvPr id="8" name="TextBox 7">
                <a:extLst>
                  <a:ext uri="{FF2B5EF4-FFF2-40B4-BE49-F238E27FC236}">
                    <a16:creationId xmlns:a16="http://schemas.microsoft.com/office/drawing/2014/main" id="{24AD0039-3C3E-15AE-94F9-B0FA9EE2A16A}"/>
                  </a:ext>
                </a:extLst>
              </p:cNvPr>
              <p:cNvSpPr txBox="1">
                <a:spLocks noRot="1" noChangeAspect="1" noMove="1" noResize="1" noEditPoints="1" noAdjustHandles="1" noChangeArrowheads="1" noChangeShapeType="1" noTextEdit="1"/>
              </p:cNvSpPr>
              <p:nvPr/>
            </p:nvSpPr>
            <p:spPr>
              <a:xfrm>
                <a:off x="761722" y="1670971"/>
                <a:ext cx="7312935" cy="3231654"/>
              </a:xfrm>
              <a:prstGeom prst="rect">
                <a:avLst/>
              </a:prstGeom>
              <a:blipFill>
                <a:blip r:embed="rId3"/>
                <a:stretch>
                  <a:fillRect l="-1389" t="-1569"/>
                </a:stretch>
              </a:blipFill>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8F9318BB-5BAC-A1BF-7C44-57D0C230D56F}"/>
              </a:ext>
            </a:extLst>
          </p:cNvPr>
          <p:cNvGrpSpPr/>
          <p:nvPr/>
        </p:nvGrpSpPr>
        <p:grpSpPr>
          <a:xfrm>
            <a:off x="7880120" y="4656204"/>
            <a:ext cx="2711134" cy="2177695"/>
            <a:chOff x="6816324" y="2172225"/>
            <a:chExt cx="3916473" cy="3145873"/>
          </a:xfrm>
        </p:grpSpPr>
        <p:cxnSp>
          <p:nvCxnSpPr>
            <p:cNvPr id="12" name="Straight Connector 11">
              <a:extLst>
                <a:ext uri="{FF2B5EF4-FFF2-40B4-BE49-F238E27FC236}">
                  <a16:creationId xmlns:a16="http://schemas.microsoft.com/office/drawing/2014/main" id="{360D6559-220C-463B-0B33-9225ABBFFDCB}"/>
                </a:ext>
              </a:extLst>
            </p:cNvPr>
            <p:cNvCxnSpPr>
              <a:cxnSpLocks/>
            </p:cNvCxnSpPr>
            <p:nvPr/>
          </p:nvCxnSpPr>
          <p:spPr>
            <a:xfrm>
              <a:off x="7748176" y="4208894"/>
              <a:ext cx="9144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6BC0EDC-9863-3830-8769-A4B5423BCB56}"/>
                </a:ext>
              </a:extLst>
            </p:cNvPr>
            <p:cNvCxnSpPr/>
            <p:nvPr/>
          </p:nvCxnSpPr>
          <p:spPr>
            <a:xfrm flipV="1">
              <a:off x="7839494" y="2501145"/>
              <a:ext cx="0" cy="23977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16ED5FE-149E-50A7-6995-A75373A5FDD3}"/>
                </a:ext>
              </a:extLst>
            </p:cNvPr>
            <p:cNvCxnSpPr>
              <a:cxnSpLocks/>
            </p:cNvCxnSpPr>
            <p:nvPr/>
          </p:nvCxnSpPr>
          <p:spPr>
            <a:xfrm>
              <a:off x="7839494" y="4898892"/>
              <a:ext cx="28922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5381EB1-F001-F12A-680D-3E305548AFCA}"/>
                    </a:ext>
                  </a:extLst>
                </p:cNvPr>
                <p:cNvSpPr txBox="1"/>
                <p:nvPr/>
              </p:nvSpPr>
              <p:spPr>
                <a:xfrm>
                  <a:off x="9317828" y="4873487"/>
                  <a:ext cx="427844" cy="4446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solidFill>
                              <a:schemeClr val="tx1"/>
                            </a:solidFill>
                            <a:latin typeface="Cambria Math" panose="02040503050406030204" pitchFamily="18" charset="0"/>
                          </a:rPr>
                          <m:t>𝑖</m:t>
                        </m:r>
                      </m:oMath>
                    </m:oMathPara>
                  </a14:m>
                  <a:endParaRPr lang="en-US" sz="1400" i="1" dirty="0">
                    <a:solidFill>
                      <a:schemeClr val="tx1"/>
                    </a:solidFill>
                  </a:endParaRPr>
                </a:p>
              </p:txBody>
            </p:sp>
          </mc:Choice>
          <mc:Fallback xmlns="">
            <p:sp>
              <p:nvSpPr>
                <p:cNvPr id="16" name="TextBox 15">
                  <a:extLst>
                    <a:ext uri="{FF2B5EF4-FFF2-40B4-BE49-F238E27FC236}">
                      <a16:creationId xmlns:a16="http://schemas.microsoft.com/office/drawing/2014/main" id="{05381EB1-F001-F12A-680D-3E305548AFCA}"/>
                    </a:ext>
                  </a:extLst>
                </p:cNvPr>
                <p:cNvSpPr txBox="1">
                  <a:spLocks noRot="1" noChangeAspect="1" noMove="1" noResize="1" noEditPoints="1" noAdjustHandles="1" noChangeArrowheads="1" noChangeShapeType="1" noTextEdit="1"/>
                </p:cNvSpPr>
                <p:nvPr/>
              </p:nvSpPr>
              <p:spPr>
                <a:xfrm>
                  <a:off x="9317828" y="4873487"/>
                  <a:ext cx="427844" cy="444611"/>
                </a:xfrm>
                <a:prstGeom prst="rect">
                  <a:avLst/>
                </a:prstGeom>
                <a:blipFill>
                  <a:blip r:embed="rId4"/>
                  <a:stretch>
                    <a:fillRect/>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54A53369-C729-A444-1122-2A28F45815B6}"/>
                </a:ext>
              </a:extLst>
            </p:cNvPr>
            <p:cNvCxnSpPr>
              <a:cxnSpLocks/>
            </p:cNvCxnSpPr>
            <p:nvPr/>
          </p:nvCxnSpPr>
          <p:spPr>
            <a:xfrm flipV="1">
              <a:off x="9492562" y="3361495"/>
              <a:ext cx="0" cy="1544648"/>
            </a:xfrm>
            <a:prstGeom prst="line">
              <a:avLst/>
            </a:prstGeom>
            <a:ln w="12700">
              <a:solidFill>
                <a:srgbClr val="FF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26286B9-7624-0B6D-7056-5E4D7718DFB7}"/>
                    </a:ext>
                  </a:extLst>
                </p:cNvPr>
                <p:cNvSpPr txBox="1"/>
                <p:nvPr/>
              </p:nvSpPr>
              <p:spPr>
                <a:xfrm>
                  <a:off x="9880997" y="2172225"/>
                  <a:ext cx="851800" cy="4446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𝑓</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𝑥</m:t>
                            </m:r>
                          </m:e>
                        </m:d>
                      </m:oMath>
                    </m:oMathPara>
                  </a14:m>
                  <a:endParaRPr lang="en-US" sz="1400" dirty="0"/>
                </a:p>
              </p:txBody>
            </p:sp>
          </mc:Choice>
          <mc:Fallback xmlns="">
            <p:sp>
              <p:nvSpPr>
                <p:cNvPr id="18" name="TextBox 17">
                  <a:extLst>
                    <a:ext uri="{FF2B5EF4-FFF2-40B4-BE49-F238E27FC236}">
                      <a16:creationId xmlns:a16="http://schemas.microsoft.com/office/drawing/2014/main" id="{926286B9-7624-0B6D-7056-5E4D7718DFB7}"/>
                    </a:ext>
                  </a:extLst>
                </p:cNvPr>
                <p:cNvSpPr txBox="1">
                  <a:spLocks noRot="1" noChangeAspect="1" noMove="1" noResize="1" noEditPoints="1" noAdjustHandles="1" noChangeArrowheads="1" noChangeShapeType="1" noTextEdit="1"/>
                </p:cNvSpPr>
                <p:nvPr/>
              </p:nvSpPr>
              <p:spPr>
                <a:xfrm>
                  <a:off x="9880997" y="2172225"/>
                  <a:ext cx="851800" cy="444611"/>
                </a:xfrm>
                <a:prstGeom prst="rect">
                  <a:avLst/>
                </a:prstGeom>
                <a:blipFill>
                  <a:blip r:embed="rId5"/>
                  <a:stretch>
                    <a:fillRect b="-11538"/>
                  </a:stretch>
                </a:blipFill>
              </p:spPr>
              <p:txBody>
                <a:bodyPr/>
                <a:lstStyle/>
                <a:p>
                  <a:r>
                    <a:rPr lang="en-US">
                      <a:noFill/>
                    </a:rPr>
                    <a:t> </a:t>
                  </a:r>
                </a:p>
              </p:txBody>
            </p:sp>
          </mc:Fallback>
        </mc:AlternateContent>
        <p:sp>
          <p:nvSpPr>
            <p:cNvPr id="20" name="Freeform 19">
              <a:extLst>
                <a:ext uri="{FF2B5EF4-FFF2-40B4-BE49-F238E27FC236}">
                  <a16:creationId xmlns:a16="http://schemas.microsoft.com/office/drawing/2014/main" id="{866B9293-E9F8-A3F8-6024-20249077F5FC}"/>
                </a:ext>
              </a:extLst>
            </p:cNvPr>
            <p:cNvSpPr/>
            <p:nvPr/>
          </p:nvSpPr>
          <p:spPr>
            <a:xfrm>
              <a:off x="7748176" y="2552348"/>
              <a:ext cx="2983542" cy="1882936"/>
            </a:xfrm>
            <a:custGeom>
              <a:avLst/>
              <a:gdLst>
                <a:gd name="connsiteX0" fmla="*/ 0 w 4226312"/>
                <a:gd name="connsiteY0" fmla="*/ 2247647 h 2247647"/>
                <a:gd name="connsiteX1" fmla="*/ 1059366 w 4226312"/>
                <a:gd name="connsiteY1" fmla="*/ 653023 h 2247647"/>
                <a:gd name="connsiteX2" fmla="*/ 1940312 w 4226312"/>
                <a:gd name="connsiteY2" fmla="*/ 1667784 h 2247647"/>
                <a:gd name="connsiteX3" fmla="*/ 3010829 w 4226312"/>
                <a:gd name="connsiteY3" fmla="*/ 184672 h 2247647"/>
                <a:gd name="connsiteX4" fmla="*/ 4226312 w 4226312"/>
                <a:gd name="connsiteY4" fmla="*/ 73159 h 224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312" h="2247647">
                  <a:moveTo>
                    <a:pt x="0" y="2247647"/>
                  </a:moveTo>
                  <a:cubicBezTo>
                    <a:pt x="367990" y="1498657"/>
                    <a:pt x="735981" y="749667"/>
                    <a:pt x="1059366" y="653023"/>
                  </a:cubicBezTo>
                  <a:cubicBezTo>
                    <a:pt x="1382751" y="556379"/>
                    <a:pt x="1615068" y="1745842"/>
                    <a:pt x="1940312" y="1667784"/>
                  </a:cubicBezTo>
                  <a:cubicBezTo>
                    <a:pt x="2265556" y="1589725"/>
                    <a:pt x="2629829" y="450443"/>
                    <a:pt x="3010829" y="184672"/>
                  </a:cubicBezTo>
                  <a:cubicBezTo>
                    <a:pt x="3391829" y="-81099"/>
                    <a:pt x="3809070" y="-3970"/>
                    <a:pt x="4226312" y="73159"/>
                  </a:cubicBezTo>
                </a:path>
              </a:pathLst>
            </a:cu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23" name="Straight Connector 22">
              <a:extLst>
                <a:ext uri="{FF2B5EF4-FFF2-40B4-BE49-F238E27FC236}">
                  <a16:creationId xmlns:a16="http://schemas.microsoft.com/office/drawing/2014/main" id="{B705A72D-5BC3-9179-338C-68D977822CEF}"/>
                </a:ext>
              </a:extLst>
            </p:cNvPr>
            <p:cNvCxnSpPr>
              <a:cxnSpLocks/>
            </p:cNvCxnSpPr>
            <p:nvPr/>
          </p:nvCxnSpPr>
          <p:spPr>
            <a:xfrm>
              <a:off x="7839492" y="3446929"/>
              <a:ext cx="1653069" cy="0"/>
            </a:xfrm>
            <a:prstGeom prst="line">
              <a:avLst/>
            </a:prstGeom>
            <a:ln w="12700">
              <a:solidFill>
                <a:srgbClr val="FF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210DD99-87BB-CC52-317A-DCAD347CBA60}"/>
                    </a:ext>
                  </a:extLst>
                </p:cNvPr>
                <p:cNvSpPr txBox="1"/>
                <p:nvPr/>
              </p:nvSpPr>
              <p:spPr>
                <a:xfrm>
                  <a:off x="6816324" y="3998881"/>
                  <a:ext cx="1040111" cy="400150"/>
                </a:xfrm>
                <a:prstGeom prst="rect">
                  <a:avLst/>
                </a:prstGeom>
                <a:noFill/>
              </p:spPr>
              <p:txBody>
                <a:bodyPr wrap="none" rtlCol="0">
                  <a:spAutoFit/>
                </a:bodyPr>
                <a:lstStyle/>
                <a:p>
                  <a:r>
                    <a:rPr lang="en-US" sz="1200" dirty="0"/>
                    <a:t>secret </a:t>
                  </a:r>
                  <a14:m>
                    <m:oMath xmlns:m="http://schemas.openxmlformats.org/officeDocument/2006/math">
                      <m:r>
                        <a:rPr lang="en-GB" sz="1200" b="0" i="1" smtClean="0">
                          <a:latin typeface="Cambria Math" panose="02040503050406030204" pitchFamily="18" charset="0"/>
                        </a:rPr>
                        <m:t>𝑠</m:t>
                      </m:r>
                    </m:oMath>
                  </a14:m>
                  <a:endParaRPr lang="en-US" sz="1200" dirty="0"/>
                </a:p>
              </p:txBody>
            </p:sp>
          </mc:Choice>
          <mc:Fallback xmlns="">
            <p:sp>
              <p:nvSpPr>
                <p:cNvPr id="24" name="TextBox 23">
                  <a:extLst>
                    <a:ext uri="{FF2B5EF4-FFF2-40B4-BE49-F238E27FC236}">
                      <a16:creationId xmlns:a16="http://schemas.microsoft.com/office/drawing/2014/main" id="{1210DD99-87BB-CC52-317A-DCAD347CBA60}"/>
                    </a:ext>
                  </a:extLst>
                </p:cNvPr>
                <p:cNvSpPr txBox="1">
                  <a:spLocks noRot="1" noChangeAspect="1" noMove="1" noResize="1" noEditPoints="1" noAdjustHandles="1" noChangeArrowheads="1" noChangeShapeType="1" noTextEdit="1"/>
                </p:cNvSpPr>
                <p:nvPr/>
              </p:nvSpPr>
              <p:spPr>
                <a:xfrm>
                  <a:off x="6816324" y="3998881"/>
                  <a:ext cx="1040111" cy="400150"/>
                </a:xfrm>
                <a:prstGeom prst="rect">
                  <a:avLst/>
                </a:prstGeom>
                <a:blipFill>
                  <a:blip r:embed="rId6"/>
                  <a:stretch>
                    <a:fillRect b="-17391"/>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0AA9E779-D783-3D9F-1556-E577985875E3}"/>
                </a:ext>
              </a:extLst>
            </p:cNvPr>
            <p:cNvCxnSpPr>
              <a:cxnSpLocks/>
            </p:cNvCxnSpPr>
            <p:nvPr/>
          </p:nvCxnSpPr>
          <p:spPr>
            <a:xfrm>
              <a:off x="7756354" y="3446858"/>
              <a:ext cx="9144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9128A47C-4320-C11F-F6D6-0A05A7CA1EF5}"/>
                    </a:ext>
                  </a:extLst>
                </p:cNvPr>
                <p:cNvSpPr txBox="1"/>
                <p:nvPr/>
              </p:nvSpPr>
              <p:spPr>
                <a:xfrm>
                  <a:off x="6824502" y="3236845"/>
                  <a:ext cx="1073734" cy="400150"/>
                </a:xfrm>
                <a:prstGeom prst="rect">
                  <a:avLst/>
                </a:prstGeom>
                <a:noFill/>
              </p:spPr>
              <p:txBody>
                <a:bodyPr wrap="none" rtlCol="0">
                  <a:spAutoFit/>
                </a:bodyPr>
                <a:lstStyle/>
                <a:p>
                  <a:r>
                    <a:rPr lang="en-US" sz="1200" dirty="0"/>
                    <a:t>share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𝑦</m:t>
                          </m:r>
                        </m:e>
                        <m:sub>
                          <m:r>
                            <a:rPr lang="en-GB" sz="1200" b="0" i="1" smtClean="0">
                              <a:latin typeface="Cambria Math" panose="02040503050406030204" pitchFamily="18" charset="0"/>
                            </a:rPr>
                            <m:t>𝑖</m:t>
                          </m:r>
                        </m:sub>
                      </m:sSub>
                    </m:oMath>
                  </a14:m>
                  <a:endParaRPr lang="en-US" sz="1200" dirty="0"/>
                </a:p>
              </p:txBody>
            </p:sp>
          </mc:Choice>
          <mc:Fallback xmlns="">
            <p:sp>
              <p:nvSpPr>
                <p:cNvPr id="33" name="TextBox 32">
                  <a:extLst>
                    <a:ext uri="{FF2B5EF4-FFF2-40B4-BE49-F238E27FC236}">
                      <a16:creationId xmlns:a16="http://schemas.microsoft.com/office/drawing/2014/main" id="{9128A47C-4320-C11F-F6D6-0A05A7CA1EF5}"/>
                    </a:ext>
                  </a:extLst>
                </p:cNvPr>
                <p:cNvSpPr txBox="1">
                  <a:spLocks noRot="1" noChangeAspect="1" noMove="1" noResize="1" noEditPoints="1" noAdjustHandles="1" noChangeArrowheads="1" noChangeShapeType="1" noTextEdit="1"/>
                </p:cNvSpPr>
                <p:nvPr/>
              </p:nvSpPr>
              <p:spPr>
                <a:xfrm>
                  <a:off x="6824502" y="3236845"/>
                  <a:ext cx="1073734" cy="400150"/>
                </a:xfrm>
                <a:prstGeom prst="rect">
                  <a:avLst/>
                </a:prstGeom>
                <a:blipFill>
                  <a:blip r:embed="rId7"/>
                  <a:stretch>
                    <a:fillRect b="-17391"/>
                  </a:stretch>
                </a:blipFill>
              </p:spPr>
              <p:txBody>
                <a:bodyPr/>
                <a:lstStyle/>
                <a:p>
                  <a:r>
                    <a:rPr lang="en-US">
                      <a:noFill/>
                    </a:rPr>
                    <a:t> </a:t>
                  </a:r>
                </a:p>
              </p:txBody>
            </p:sp>
          </mc:Fallback>
        </mc:AlternateContent>
      </p:grpSp>
      <p:sp>
        <p:nvSpPr>
          <p:cNvPr id="35" name="TextBox 34">
            <a:extLst>
              <a:ext uri="{FF2B5EF4-FFF2-40B4-BE49-F238E27FC236}">
                <a16:creationId xmlns:a16="http://schemas.microsoft.com/office/drawing/2014/main" id="{E7C262D2-1AEF-520A-35DB-76F2B35AEAC3}"/>
              </a:ext>
            </a:extLst>
          </p:cNvPr>
          <p:cNvSpPr txBox="1"/>
          <p:nvPr/>
        </p:nvSpPr>
        <p:spPr>
          <a:xfrm>
            <a:off x="5555368" y="5736020"/>
            <a:ext cx="1958806" cy="369332"/>
          </a:xfrm>
          <a:prstGeom prst="rect">
            <a:avLst/>
          </a:prstGeom>
          <a:solidFill>
            <a:schemeClr val="accent6">
              <a:lumMod val="20000"/>
              <a:lumOff val="80000"/>
            </a:schemeClr>
          </a:solidFill>
        </p:spPr>
        <p:txBody>
          <a:bodyPr wrap="none" rtlCol="0">
            <a:spAutoFit/>
          </a:bodyPr>
          <a:lstStyle/>
          <a:p>
            <a:r>
              <a:rPr lang="en-US" dirty="0"/>
              <a:t>Shamir’s scheme</a:t>
            </a:r>
          </a:p>
        </p:txBody>
      </p:sp>
      <p:pic>
        <p:nvPicPr>
          <p:cNvPr id="36" name="Picture 35">
            <a:extLst>
              <a:ext uri="{FF2B5EF4-FFF2-40B4-BE49-F238E27FC236}">
                <a16:creationId xmlns:a16="http://schemas.microsoft.com/office/drawing/2014/main" id="{1E733B11-F60B-0F12-823C-93EDA3D14682}"/>
              </a:ext>
            </a:extLst>
          </p:cNvPr>
          <p:cNvPicPr>
            <a:picLocks noChangeAspect="1"/>
          </p:cNvPicPr>
          <p:nvPr/>
        </p:nvPicPr>
        <p:blipFill>
          <a:blip r:embed="rId8"/>
          <a:stretch>
            <a:fillRect/>
          </a:stretch>
        </p:blipFill>
        <p:spPr>
          <a:xfrm rot="10800000" flipV="1">
            <a:off x="8075413" y="1619977"/>
            <a:ext cx="2922211" cy="2922211"/>
          </a:xfrm>
          <a:prstGeom prst="rect">
            <a:avLst/>
          </a:prstGeom>
        </p:spPr>
      </p:pic>
    </p:spTree>
    <p:extLst>
      <p:ext uri="{BB962C8B-B14F-4D97-AF65-F5344CB8AC3E}">
        <p14:creationId xmlns:p14="http://schemas.microsoft.com/office/powerpoint/2010/main" val="55650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Grp="1" noChangeArrowheads="1"/>
          </p:cNvSpPr>
          <p:nvPr>
            <p:ph type="title"/>
          </p:nvPr>
        </p:nvSpPr>
        <p:spPr>
          <a:xfrm>
            <a:off x="1638299" y="723154"/>
            <a:ext cx="8915400" cy="1143000"/>
          </a:xfrm>
        </p:spPr>
        <p:txBody>
          <a:bodyPr/>
          <a:lstStyle/>
          <a:p>
            <a:pPr rtl="0" eaLnBrk="1" hangingPunct="1"/>
            <a:r>
              <a:rPr lang="en-US" sz="5400" dirty="0"/>
              <a:t>Minimizing Computation</a:t>
            </a:r>
          </a:p>
        </p:txBody>
      </p:sp>
      <p:pic>
        <p:nvPicPr>
          <p:cNvPr id="3" name="Picture 2" descr="A person and person using computers&#10;&#10;Description automatically generated">
            <a:extLst>
              <a:ext uri="{FF2B5EF4-FFF2-40B4-BE49-F238E27FC236}">
                <a16:creationId xmlns:a16="http://schemas.microsoft.com/office/drawing/2014/main" id="{62CC9E01-9832-360A-8F92-70090078A183}"/>
              </a:ext>
            </a:extLst>
          </p:cNvPr>
          <p:cNvPicPr>
            <a:picLocks noChangeAspect="1"/>
          </p:cNvPicPr>
          <p:nvPr/>
        </p:nvPicPr>
        <p:blipFill>
          <a:blip r:embed="rId3"/>
          <a:stretch>
            <a:fillRect/>
          </a:stretch>
        </p:blipFill>
        <p:spPr>
          <a:xfrm>
            <a:off x="3088341" y="2456325"/>
            <a:ext cx="5840506" cy="3893670"/>
          </a:xfrm>
          <a:prstGeom prst="rect">
            <a:avLst/>
          </a:prstGeom>
        </p:spPr>
      </p:pic>
    </p:spTree>
    <p:extLst>
      <p:ext uri="{BB962C8B-B14F-4D97-AF65-F5344CB8AC3E}">
        <p14:creationId xmlns:p14="http://schemas.microsoft.com/office/powerpoint/2010/main" val="781010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3932E-1EE8-6661-EA95-A215C49D3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3694F-F859-2959-4243-82DEF51DA3B4}"/>
              </a:ext>
            </a:extLst>
          </p:cNvPr>
          <p:cNvSpPr>
            <a:spLocks noGrp="1"/>
          </p:cNvSpPr>
          <p:nvPr>
            <p:ph type="title"/>
          </p:nvPr>
        </p:nvSpPr>
        <p:spPr>
          <a:xfrm>
            <a:off x="910086" y="121500"/>
            <a:ext cx="10905023" cy="1143000"/>
          </a:xfrm>
        </p:spPr>
        <p:txBody>
          <a:bodyPr/>
          <a:lstStyle/>
          <a:p>
            <a:r>
              <a:rPr lang="en-US" sz="5400" dirty="0"/>
              <a:t>Which Metric?</a:t>
            </a:r>
            <a:endParaRPr lang="he-IL" sz="4000" baseline="30000" dirty="0">
              <a:solidFill>
                <a:srgbClr val="0070C0"/>
              </a:solidFill>
            </a:endParaRPr>
          </a:p>
        </p:txBody>
      </p:sp>
      <p:sp>
        <p:nvSpPr>
          <p:cNvPr id="5" name="Rectangle 4">
            <a:extLst>
              <a:ext uri="{FF2B5EF4-FFF2-40B4-BE49-F238E27FC236}">
                <a16:creationId xmlns:a16="http://schemas.microsoft.com/office/drawing/2014/main" id="{5A3E07D1-0CCD-82CB-512F-2DA2D0B0339E}"/>
              </a:ext>
            </a:extLst>
          </p:cNvPr>
          <p:cNvSpPr/>
          <p:nvPr/>
        </p:nvSpPr>
        <p:spPr bwMode="auto">
          <a:xfrm>
            <a:off x="3446892" y="2723336"/>
            <a:ext cx="1502793" cy="1424601"/>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a:ln>
                  <a:noFill/>
                </a:ln>
                <a:solidFill>
                  <a:schemeClr val="tx1"/>
                </a:solidFill>
                <a:effectLst/>
                <a:latin typeface="Arial" pitchFamily="34" charset="0"/>
                <a:cs typeface="Arial" pitchFamily="34" charset="0"/>
              </a:rPr>
              <a:t>MUX</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362380F-2D2F-9470-B4E4-287093D2B187}"/>
                  </a:ext>
                </a:extLst>
              </p:cNvPr>
              <p:cNvSpPr txBox="1"/>
              <p:nvPr/>
            </p:nvSpPr>
            <p:spPr>
              <a:xfrm>
                <a:off x="1999119" y="3126974"/>
                <a:ext cx="97699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m:t>
                      </m:r>
                      <m:r>
                        <a:rPr lang="en-US" sz="2800" i="1" dirty="0" err="1" smtClean="0">
                          <a:latin typeface="Cambria Math" panose="02040503050406030204" pitchFamily="18" charset="0"/>
                        </a:rPr>
                        <m:t>𝑖</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𝑗</m:t>
                      </m:r>
                      <m:r>
                        <a:rPr lang="en-US" sz="2800" i="1" dirty="0" smtClean="0">
                          <a:latin typeface="Cambria Math" panose="02040503050406030204" pitchFamily="18" charset="0"/>
                        </a:rPr>
                        <m:t>)</m:t>
                      </m:r>
                    </m:oMath>
                  </m:oMathPara>
                </a14:m>
                <a:endParaRPr lang="en-US" sz="2800" dirty="0"/>
              </a:p>
            </p:txBody>
          </p:sp>
        </mc:Choice>
        <mc:Fallback xmlns="">
          <p:sp>
            <p:nvSpPr>
              <p:cNvPr id="10" name="TextBox 9">
                <a:extLst>
                  <a:ext uri="{FF2B5EF4-FFF2-40B4-BE49-F238E27FC236}">
                    <a16:creationId xmlns:a16="http://schemas.microsoft.com/office/drawing/2014/main" id="{9362380F-2D2F-9470-B4E4-287093D2B187}"/>
                  </a:ext>
                </a:extLst>
              </p:cNvPr>
              <p:cNvSpPr txBox="1">
                <a:spLocks noRot="1" noChangeAspect="1" noMove="1" noResize="1" noEditPoints="1" noAdjustHandles="1" noChangeArrowheads="1" noChangeShapeType="1" noTextEdit="1"/>
              </p:cNvSpPr>
              <p:nvPr/>
            </p:nvSpPr>
            <p:spPr>
              <a:xfrm>
                <a:off x="1999119" y="3126974"/>
                <a:ext cx="976999" cy="523220"/>
              </a:xfrm>
              <a:prstGeom prst="rect">
                <a:avLst/>
              </a:prstGeom>
              <a:blipFill>
                <a:blip r:embed="rId3"/>
                <a:stretch>
                  <a:fillRect l="-2564" r="-2564" b="-21429"/>
                </a:stretch>
              </a:blipFill>
            </p:spPr>
            <p:txBody>
              <a:bodyPr/>
              <a:lstStyle/>
              <a:p>
                <a:r>
                  <a:rPr lang="en-US">
                    <a:noFill/>
                  </a:rPr>
                  <a:t> </a:t>
                </a:r>
              </a:p>
            </p:txBody>
          </p:sp>
        </mc:Fallback>
      </mc:AlternateContent>
      <p:sp>
        <p:nvSpPr>
          <p:cNvPr id="13" name="Left Arrow 12">
            <a:extLst>
              <a:ext uri="{FF2B5EF4-FFF2-40B4-BE49-F238E27FC236}">
                <a16:creationId xmlns:a16="http://schemas.microsoft.com/office/drawing/2014/main" id="{0D942B89-4B5E-F5B6-8E61-AE55DB360D4D}"/>
              </a:ext>
            </a:extLst>
          </p:cNvPr>
          <p:cNvSpPr/>
          <p:nvPr/>
        </p:nvSpPr>
        <p:spPr bwMode="auto">
          <a:xfrm flipH="1">
            <a:off x="2882348" y="3306440"/>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14" name="Left Arrow 13">
            <a:extLst>
              <a:ext uri="{FF2B5EF4-FFF2-40B4-BE49-F238E27FC236}">
                <a16:creationId xmlns:a16="http://schemas.microsoft.com/office/drawing/2014/main" id="{C562F8A0-D465-0309-5327-A73D2DEA94EC}"/>
              </a:ext>
            </a:extLst>
          </p:cNvPr>
          <p:cNvSpPr/>
          <p:nvPr/>
        </p:nvSpPr>
        <p:spPr bwMode="auto">
          <a:xfrm flipH="1">
            <a:off x="5022575" y="3319693"/>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15" name="Left Arrow 14">
            <a:extLst>
              <a:ext uri="{FF2B5EF4-FFF2-40B4-BE49-F238E27FC236}">
                <a16:creationId xmlns:a16="http://schemas.microsoft.com/office/drawing/2014/main" id="{790DC0BC-E45A-4E9D-3D9F-B0E722B242C1}"/>
              </a:ext>
            </a:extLst>
          </p:cNvPr>
          <p:cNvSpPr/>
          <p:nvPr/>
        </p:nvSpPr>
        <p:spPr bwMode="auto">
          <a:xfrm rot="5400000" flipH="1">
            <a:off x="4041909" y="2319153"/>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F1736E1-6CCD-DD81-AFF2-323B06DA5D5B}"/>
                  </a:ext>
                </a:extLst>
              </p:cNvPr>
              <p:cNvSpPr txBox="1"/>
              <p:nvPr/>
            </p:nvSpPr>
            <p:spPr>
              <a:xfrm>
                <a:off x="3980320" y="1569842"/>
                <a:ext cx="5990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𝑀</m:t>
                      </m:r>
                    </m:oMath>
                  </m:oMathPara>
                </a14:m>
                <a:endParaRPr lang="en-US" sz="2800" dirty="0"/>
              </a:p>
            </p:txBody>
          </p:sp>
        </mc:Choice>
        <mc:Fallback xmlns="">
          <p:sp>
            <p:nvSpPr>
              <p:cNvPr id="16" name="TextBox 15">
                <a:extLst>
                  <a:ext uri="{FF2B5EF4-FFF2-40B4-BE49-F238E27FC236}">
                    <a16:creationId xmlns:a16="http://schemas.microsoft.com/office/drawing/2014/main" id="{4F1736E1-6CCD-DD81-AFF2-323B06DA5D5B}"/>
                  </a:ext>
                </a:extLst>
              </p:cNvPr>
              <p:cNvSpPr txBox="1">
                <a:spLocks noRot="1" noChangeAspect="1" noMove="1" noResize="1" noEditPoints="1" noAdjustHandles="1" noChangeArrowheads="1" noChangeShapeType="1" noTextEdit="1"/>
              </p:cNvSpPr>
              <p:nvPr/>
            </p:nvSpPr>
            <p:spPr>
              <a:xfrm>
                <a:off x="3980320" y="1569842"/>
                <a:ext cx="59901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5F2BDD7-ACA5-4138-9146-39D1ACFE635A}"/>
                  </a:ext>
                </a:extLst>
              </p:cNvPr>
              <p:cNvSpPr txBox="1"/>
              <p:nvPr/>
            </p:nvSpPr>
            <p:spPr>
              <a:xfrm>
                <a:off x="5404934" y="3153477"/>
                <a:ext cx="871201" cy="5579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𝑀</m:t>
                          </m:r>
                        </m:e>
                        <m:sub>
                          <m:r>
                            <a:rPr lang="en-US" sz="2800" b="0" i="1" smtClean="0">
                              <a:latin typeface="Cambria Math" panose="02040503050406030204" pitchFamily="18" charset="0"/>
                            </a:rPr>
                            <m:t>𝑖</m:t>
                          </m:r>
                          <m:r>
                            <a:rPr lang="en-US" sz="2800" b="0" i="1" smtClean="0">
                              <a:latin typeface="Cambria Math" panose="02040503050406030204" pitchFamily="18" charset="0"/>
                            </a:rPr>
                            <m:t>,</m:t>
                          </m:r>
                          <m:r>
                            <a:rPr lang="en-US" sz="2800" b="0" i="1" smtClean="0">
                              <a:latin typeface="Cambria Math" panose="02040503050406030204" pitchFamily="18" charset="0"/>
                            </a:rPr>
                            <m:t>𝑗</m:t>
                          </m:r>
                        </m:sub>
                      </m:sSub>
                    </m:oMath>
                  </m:oMathPara>
                </a14:m>
                <a:endParaRPr lang="en-US" sz="2800" dirty="0"/>
              </a:p>
            </p:txBody>
          </p:sp>
        </mc:Choice>
        <mc:Fallback xmlns="">
          <p:sp>
            <p:nvSpPr>
              <p:cNvPr id="17" name="TextBox 16">
                <a:extLst>
                  <a:ext uri="{FF2B5EF4-FFF2-40B4-BE49-F238E27FC236}">
                    <a16:creationId xmlns:a16="http://schemas.microsoft.com/office/drawing/2014/main" id="{85F2BDD7-ACA5-4138-9146-39D1ACFE635A}"/>
                  </a:ext>
                </a:extLst>
              </p:cNvPr>
              <p:cNvSpPr txBox="1">
                <a:spLocks noRot="1" noChangeAspect="1" noMove="1" noResize="1" noEditPoints="1" noAdjustHandles="1" noChangeArrowheads="1" noChangeShapeType="1" noTextEdit="1"/>
              </p:cNvSpPr>
              <p:nvPr/>
            </p:nvSpPr>
            <p:spPr>
              <a:xfrm>
                <a:off x="5404934" y="3153477"/>
                <a:ext cx="871201" cy="557910"/>
              </a:xfrm>
              <a:prstGeom prst="rect">
                <a:avLst/>
              </a:prstGeom>
              <a:blipFill>
                <a:blip r:embed="rId5"/>
                <a:stretch>
                  <a:fillRect b="-13333"/>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1394799B-62A4-247E-36C3-2DAD5DF7C4DC}"/>
              </a:ext>
            </a:extLst>
          </p:cNvPr>
          <p:cNvSpPr/>
          <p:nvPr/>
        </p:nvSpPr>
        <p:spPr bwMode="auto">
          <a:xfrm>
            <a:off x="7952638" y="2716709"/>
            <a:ext cx="1502793" cy="1424601"/>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dirty="0">
                <a:latin typeface="Arial" pitchFamily="34" charset="0"/>
                <a:cs typeface="Arial" pitchFamily="34" charset="0"/>
              </a:rPr>
              <a:t>Mod 2</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1"/>
                </a:solidFill>
                <a:effectLst/>
                <a:latin typeface="Arial" pitchFamily="34" charset="0"/>
                <a:cs typeface="Arial" pitchFamily="34" charset="0"/>
              </a:rPr>
              <a:t>Mult.</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C333D5C-8A9E-286A-3CBA-443A23265BE9}"/>
                  </a:ext>
                </a:extLst>
              </p:cNvPr>
              <p:cNvSpPr txBox="1"/>
              <p:nvPr/>
            </p:nvSpPr>
            <p:spPr>
              <a:xfrm>
                <a:off x="6922306" y="3120347"/>
                <a:ext cx="49013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𝑣</m:t>
                      </m:r>
                    </m:oMath>
                  </m:oMathPara>
                </a14:m>
                <a:endParaRPr lang="en-US" sz="2800" dirty="0"/>
              </a:p>
            </p:txBody>
          </p:sp>
        </mc:Choice>
        <mc:Fallback xmlns="">
          <p:sp>
            <p:nvSpPr>
              <p:cNvPr id="19" name="TextBox 18">
                <a:extLst>
                  <a:ext uri="{FF2B5EF4-FFF2-40B4-BE49-F238E27FC236}">
                    <a16:creationId xmlns:a16="http://schemas.microsoft.com/office/drawing/2014/main" id="{AC333D5C-8A9E-286A-3CBA-443A23265BE9}"/>
                  </a:ext>
                </a:extLst>
              </p:cNvPr>
              <p:cNvSpPr txBox="1">
                <a:spLocks noRot="1" noChangeAspect="1" noMove="1" noResize="1" noEditPoints="1" noAdjustHandles="1" noChangeArrowheads="1" noChangeShapeType="1" noTextEdit="1"/>
              </p:cNvSpPr>
              <p:nvPr/>
            </p:nvSpPr>
            <p:spPr>
              <a:xfrm>
                <a:off x="6922306" y="3120347"/>
                <a:ext cx="490134" cy="523220"/>
              </a:xfrm>
              <a:prstGeom prst="rect">
                <a:avLst/>
              </a:prstGeom>
              <a:blipFill>
                <a:blip r:embed="rId6"/>
                <a:stretch>
                  <a:fillRect/>
                </a:stretch>
              </a:blipFill>
            </p:spPr>
            <p:txBody>
              <a:bodyPr/>
              <a:lstStyle/>
              <a:p>
                <a:r>
                  <a:rPr lang="en-US">
                    <a:noFill/>
                  </a:rPr>
                  <a:t> </a:t>
                </a:r>
              </a:p>
            </p:txBody>
          </p:sp>
        </mc:Fallback>
      </mc:AlternateContent>
      <p:sp>
        <p:nvSpPr>
          <p:cNvPr id="20" name="Left Arrow 19">
            <a:extLst>
              <a:ext uri="{FF2B5EF4-FFF2-40B4-BE49-F238E27FC236}">
                <a16:creationId xmlns:a16="http://schemas.microsoft.com/office/drawing/2014/main" id="{24F7FF73-1C1E-97D1-15FC-14F6458B60BA}"/>
              </a:ext>
            </a:extLst>
          </p:cNvPr>
          <p:cNvSpPr/>
          <p:nvPr/>
        </p:nvSpPr>
        <p:spPr bwMode="auto">
          <a:xfrm flipH="1">
            <a:off x="7388094" y="3299813"/>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21" name="Left Arrow 20">
            <a:extLst>
              <a:ext uri="{FF2B5EF4-FFF2-40B4-BE49-F238E27FC236}">
                <a16:creationId xmlns:a16="http://schemas.microsoft.com/office/drawing/2014/main" id="{1E61B801-3CD2-6DDC-723A-7C2B84749EB2}"/>
              </a:ext>
            </a:extLst>
          </p:cNvPr>
          <p:cNvSpPr/>
          <p:nvPr/>
        </p:nvSpPr>
        <p:spPr bwMode="auto">
          <a:xfrm flipH="1">
            <a:off x="9528321" y="3313066"/>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22" name="Left Arrow 21">
            <a:extLst>
              <a:ext uri="{FF2B5EF4-FFF2-40B4-BE49-F238E27FC236}">
                <a16:creationId xmlns:a16="http://schemas.microsoft.com/office/drawing/2014/main" id="{60324B2B-B893-BDD7-C203-94F677764274}"/>
              </a:ext>
            </a:extLst>
          </p:cNvPr>
          <p:cNvSpPr/>
          <p:nvPr/>
        </p:nvSpPr>
        <p:spPr bwMode="auto">
          <a:xfrm rot="5400000" flipH="1">
            <a:off x="8547655" y="2312526"/>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2DCED6D-C4F5-11C9-1C99-99802D1BFCD4}"/>
                  </a:ext>
                </a:extLst>
              </p:cNvPr>
              <p:cNvSpPr txBox="1"/>
              <p:nvPr/>
            </p:nvSpPr>
            <p:spPr>
              <a:xfrm>
                <a:off x="8486066" y="1563215"/>
                <a:ext cx="5990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𝑀</m:t>
                      </m:r>
                    </m:oMath>
                  </m:oMathPara>
                </a14:m>
                <a:endParaRPr lang="en-US" sz="2800" dirty="0"/>
              </a:p>
            </p:txBody>
          </p:sp>
        </mc:Choice>
        <mc:Fallback xmlns="">
          <p:sp>
            <p:nvSpPr>
              <p:cNvPr id="23" name="TextBox 22">
                <a:extLst>
                  <a:ext uri="{FF2B5EF4-FFF2-40B4-BE49-F238E27FC236}">
                    <a16:creationId xmlns:a16="http://schemas.microsoft.com/office/drawing/2014/main" id="{D2DCED6D-C4F5-11C9-1C99-99802D1BFCD4}"/>
                  </a:ext>
                </a:extLst>
              </p:cNvPr>
              <p:cNvSpPr txBox="1">
                <a:spLocks noRot="1" noChangeAspect="1" noMove="1" noResize="1" noEditPoints="1" noAdjustHandles="1" noChangeArrowheads="1" noChangeShapeType="1" noTextEdit="1"/>
              </p:cNvSpPr>
              <p:nvPr/>
            </p:nvSpPr>
            <p:spPr>
              <a:xfrm>
                <a:off x="8486066" y="1563215"/>
                <a:ext cx="599010" cy="52322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0851B66-8EA3-358C-AD7D-4D98ABC354D4}"/>
                  </a:ext>
                </a:extLst>
              </p:cNvPr>
              <p:cNvSpPr txBox="1"/>
              <p:nvPr/>
            </p:nvSpPr>
            <p:spPr>
              <a:xfrm>
                <a:off x="9910680" y="3146850"/>
                <a:ext cx="79630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𝑀𝑣</m:t>
                      </m:r>
                    </m:oMath>
                  </m:oMathPara>
                </a14:m>
                <a:endParaRPr lang="en-US" sz="2800" dirty="0"/>
              </a:p>
            </p:txBody>
          </p:sp>
        </mc:Choice>
        <mc:Fallback xmlns="">
          <p:sp>
            <p:nvSpPr>
              <p:cNvPr id="24" name="TextBox 23">
                <a:extLst>
                  <a:ext uri="{FF2B5EF4-FFF2-40B4-BE49-F238E27FC236}">
                    <a16:creationId xmlns:a16="http://schemas.microsoft.com/office/drawing/2014/main" id="{F0851B66-8EA3-358C-AD7D-4D98ABC354D4}"/>
                  </a:ext>
                </a:extLst>
              </p:cNvPr>
              <p:cNvSpPr txBox="1">
                <a:spLocks noRot="1" noChangeAspect="1" noMove="1" noResize="1" noEditPoints="1" noAdjustHandles="1" noChangeArrowheads="1" noChangeShapeType="1" noTextEdit="1"/>
              </p:cNvSpPr>
              <p:nvPr/>
            </p:nvSpPr>
            <p:spPr>
              <a:xfrm>
                <a:off x="9910680" y="3146850"/>
                <a:ext cx="796308" cy="523220"/>
              </a:xfrm>
              <a:prstGeom prst="rect">
                <a:avLst/>
              </a:prstGeom>
              <a:blipFill>
                <a:blip r:embed="rId8"/>
                <a:stretch>
                  <a:fillRect/>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2322FDE0-2BCB-A4CF-BF0B-0D4E56C9411E}"/>
              </a:ext>
            </a:extLst>
          </p:cNvPr>
          <p:cNvGrpSpPr/>
          <p:nvPr/>
        </p:nvGrpSpPr>
        <p:grpSpPr>
          <a:xfrm>
            <a:off x="333348" y="5826534"/>
            <a:ext cx="9085420" cy="738810"/>
            <a:chOff x="333348" y="5826534"/>
            <a:chExt cx="9085420" cy="738810"/>
          </a:xfrm>
        </p:grpSpPr>
        <p:sp>
          <p:nvSpPr>
            <p:cNvPr id="4" name="TextBox 3">
              <a:extLst>
                <a:ext uri="{FF2B5EF4-FFF2-40B4-BE49-F238E27FC236}">
                  <a16:creationId xmlns:a16="http://schemas.microsoft.com/office/drawing/2014/main" id="{17C7CEC3-12FF-6A8B-ABBC-628732436206}"/>
                </a:ext>
              </a:extLst>
            </p:cNvPr>
            <p:cNvSpPr txBox="1"/>
            <p:nvPr/>
          </p:nvSpPr>
          <p:spPr>
            <a:xfrm>
              <a:off x="333348" y="5826534"/>
              <a:ext cx="2997616" cy="707886"/>
            </a:xfrm>
            <a:prstGeom prst="rect">
              <a:avLst/>
            </a:prstGeom>
            <a:noFill/>
            <a:ln>
              <a:noFill/>
            </a:ln>
          </p:spPr>
          <p:txBody>
            <a:bodyPr wrap="square" rtlCol="0">
              <a:spAutoFit/>
            </a:bodyPr>
            <a:lstStyle/>
            <a:p>
              <a:r>
                <a:rPr lang="en-US" sz="4000" dirty="0">
                  <a:solidFill>
                    <a:srgbClr val="0070C0"/>
                  </a:solidFill>
                </a:rPr>
                <a:t>Circuit size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BC8A59A-333E-05B3-B0DA-8C724234D8CD}"/>
                    </a:ext>
                  </a:extLst>
                </p:cNvPr>
                <p:cNvSpPr txBox="1"/>
                <p:nvPr/>
              </p:nvSpPr>
              <p:spPr>
                <a:xfrm>
                  <a:off x="3852480" y="5857458"/>
                  <a:ext cx="1080424"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dirty="0">
                            <a:latin typeface="Cambria Math" panose="02040503050406030204" pitchFamily="18" charset="0"/>
                          </a:rPr>
                          <m:t>~</m:t>
                        </m:r>
                        <m:r>
                          <a:rPr lang="en-US" sz="4000" i="1" dirty="0" smtClean="0">
                            <a:latin typeface="Cambria Math" panose="02040503050406030204" pitchFamily="18" charset="0"/>
                          </a:rPr>
                          <m:t>𝑁</m:t>
                        </m:r>
                      </m:oMath>
                    </m:oMathPara>
                  </a14:m>
                  <a:endParaRPr lang="en-US" sz="4000" dirty="0"/>
                </a:p>
              </p:txBody>
            </p:sp>
          </mc:Choice>
          <mc:Fallback xmlns="">
            <p:sp>
              <p:nvSpPr>
                <p:cNvPr id="26" name="TextBox 25">
                  <a:extLst>
                    <a:ext uri="{FF2B5EF4-FFF2-40B4-BE49-F238E27FC236}">
                      <a16:creationId xmlns:a16="http://schemas.microsoft.com/office/drawing/2014/main" id="{0BC8A59A-333E-05B3-B0DA-8C724234D8CD}"/>
                    </a:ext>
                  </a:extLst>
                </p:cNvPr>
                <p:cNvSpPr txBox="1">
                  <a:spLocks noRot="1" noChangeAspect="1" noMove="1" noResize="1" noEditPoints="1" noAdjustHandles="1" noChangeArrowheads="1" noChangeShapeType="1" noTextEdit="1"/>
                </p:cNvSpPr>
                <p:nvPr/>
              </p:nvSpPr>
              <p:spPr>
                <a:xfrm>
                  <a:off x="3852480" y="5857458"/>
                  <a:ext cx="1080424" cy="707886"/>
                </a:xfrm>
                <a:prstGeom prst="rect">
                  <a:avLst/>
                </a:prstGeom>
                <a:blipFill>
                  <a:blip r:embed="rId9"/>
                  <a:stretch>
                    <a:fillRect b="-178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02A1C30-0C6B-C80A-8670-252B6DA0E3D5}"/>
                    </a:ext>
                  </a:extLst>
                </p:cNvPr>
                <p:cNvSpPr txBox="1"/>
                <p:nvPr/>
              </p:nvSpPr>
              <p:spPr>
                <a:xfrm>
                  <a:off x="8338344" y="5830953"/>
                  <a:ext cx="1080424"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dirty="0" smtClean="0">
                            <a:latin typeface="Cambria Math" panose="02040503050406030204" pitchFamily="18" charset="0"/>
                          </a:rPr>
                          <m:t>~</m:t>
                        </m:r>
                        <m:r>
                          <a:rPr lang="en-US" sz="4000" i="1" dirty="0" smtClean="0">
                            <a:latin typeface="Cambria Math" panose="02040503050406030204" pitchFamily="18" charset="0"/>
                          </a:rPr>
                          <m:t>𝑁</m:t>
                        </m:r>
                      </m:oMath>
                    </m:oMathPara>
                  </a14:m>
                  <a:endParaRPr lang="en-US" sz="4000" dirty="0"/>
                </a:p>
              </p:txBody>
            </p:sp>
          </mc:Choice>
          <mc:Fallback xmlns="">
            <p:sp>
              <p:nvSpPr>
                <p:cNvPr id="28" name="TextBox 27">
                  <a:extLst>
                    <a:ext uri="{FF2B5EF4-FFF2-40B4-BE49-F238E27FC236}">
                      <a16:creationId xmlns:a16="http://schemas.microsoft.com/office/drawing/2014/main" id="{F02A1C30-0C6B-C80A-8670-252B6DA0E3D5}"/>
                    </a:ext>
                  </a:extLst>
                </p:cNvPr>
                <p:cNvSpPr txBox="1">
                  <a:spLocks noRot="1" noChangeAspect="1" noMove="1" noResize="1" noEditPoints="1" noAdjustHandles="1" noChangeArrowheads="1" noChangeShapeType="1" noTextEdit="1"/>
                </p:cNvSpPr>
                <p:nvPr/>
              </p:nvSpPr>
              <p:spPr>
                <a:xfrm>
                  <a:off x="8338344" y="5830953"/>
                  <a:ext cx="1080424" cy="707886"/>
                </a:xfrm>
                <a:prstGeom prst="rect">
                  <a:avLst/>
                </a:prstGeom>
                <a:blipFill>
                  <a:blip r:embed="rId9"/>
                  <a:stretch>
                    <a:fillRect/>
                  </a:stretch>
                </a:blipFill>
                <a:ln>
                  <a:noFill/>
                </a:ln>
              </p:spPr>
              <p:txBody>
                <a:bodyPr/>
                <a:lstStyle/>
                <a:p>
                  <a:r>
                    <a:rPr lang="en-US">
                      <a:noFill/>
                    </a:rPr>
                    <a:t> </a:t>
                  </a:r>
                </a:p>
              </p:txBody>
            </p:sp>
          </mc:Fallback>
        </mc:AlternateContent>
      </p:grpSp>
      <p:grpSp>
        <p:nvGrpSpPr>
          <p:cNvPr id="31" name="Group 30">
            <a:extLst>
              <a:ext uri="{FF2B5EF4-FFF2-40B4-BE49-F238E27FC236}">
                <a16:creationId xmlns:a16="http://schemas.microsoft.com/office/drawing/2014/main" id="{CA38A0D3-51AD-6FCC-7293-94F501B0358A}"/>
              </a:ext>
            </a:extLst>
          </p:cNvPr>
          <p:cNvGrpSpPr/>
          <p:nvPr/>
        </p:nvGrpSpPr>
        <p:grpSpPr>
          <a:xfrm>
            <a:off x="506303" y="4257816"/>
            <a:ext cx="11179394" cy="1187718"/>
            <a:chOff x="546059" y="4257816"/>
            <a:chExt cx="11179394" cy="1187718"/>
          </a:xfrm>
        </p:grpSpPr>
        <p:sp>
          <p:nvSpPr>
            <p:cNvPr id="3" name="TextBox 2">
              <a:extLst>
                <a:ext uri="{FF2B5EF4-FFF2-40B4-BE49-F238E27FC236}">
                  <a16:creationId xmlns:a16="http://schemas.microsoft.com/office/drawing/2014/main" id="{257BFB11-E2BF-6D58-A8DA-A1E2EF339B60}"/>
                </a:ext>
              </a:extLst>
            </p:cNvPr>
            <p:cNvSpPr txBox="1"/>
            <p:nvPr/>
          </p:nvSpPr>
          <p:spPr>
            <a:xfrm>
              <a:off x="546059" y="4737648"/>
              <a:ext cx="2436886" cy="707886"/>
            </a:xfrm>
            <a:prstGeom prst="rect">
              <a:avLst/>
            </a:prstGeom>
            <a:noFill/>
            <a:ln>
              <a:noFill/>
            </a:ln>
          </p:spPr>
          <p:txBody>
            <a:bodyPr wrap="none" rtlCol="0">
              <a:spAutoFit/>
            </a:bodyPr>
            <a:lstStyle/>
            <a:p>
              <a:r>
                <a:rPr lang="en-US" sz="4000" dirty="0">
                  <a:solidFill>
                    <a:srgbClr val="0070C0"/>
                  </a:solidFill>
                </a:rPr>
                <a:t>RAM time</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298776A-6299-5731-89A3-806BFE7E50A8}"/>
                    </a:ext>
                  </a:extLst>
                </p:cNvPr>
                <p:cNvSpPr txBox="1"/>
                <p:nvPr/>
              </p:nvSpPr>
              <p:spPr>
                <a:xfrm>
                  <a:off x="3541051" y="4651510"/>
                  <a:ext cx="1831142"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4000" b="0" i="1" smtClean="0">
                                <a:latin typeface="Cambria Math" panose="02040503050406030204" pitchFamily="18" charset="0"/>
                              </a:rPr>
                            </m:ctrlPr>
                          </m:funcPr>
                          <m:fName>
                            <m:r>
                              <a:rPr lang="en-US" sz="4000" b="0" i="0" smtClean="0">
                                <a:latin typeface="Cambria Math" panose="02040503050406030204" pitchFamily="18" charset="0"/>
                              </a:rPr>
                              <m:t>~</m:t>
                            </m:r>
                            <m:r>
                              <m:rPr>
                                <m:sty m:val="p"/>
                              </m:rPr>
                              <a:rPr lang="en-US" sz="4000" b="0" i="0" smtClean="0">
                                <a:latin typeface="Cambria Math" panose="02040503050406030204" pitchFamily="18" charset="0"/>
                              </a:rPr>
                              <m:t>log</m:t>
                            </m:r>
                          </m:fName>
                          <m:e>
                            <m:r>
                              <a:rPr lang="en-US" sz="4000" b="0" i="1" smtClean="0">
                                <a:latin typeface="Cambria Math" panose="02040503050406030204" pitchFamily="18" charset="0"/>
                              </a:rPr>
                              <m:t>𝑁</m:t>
                            </m:r>
                          </m:e>
                        </m:func>
                      </m:oMath>
                    </m:oMathPara>
                  </a14:m>
                  <a:endParaRPr lang="en-US" sz="4000" dirty="0"/>
                </a:p>
              </p:txBody>
            </p:sp>
          </mc:Choice>
          <mc:Fallback xmlns="">
            <p:sp>
              <p:nvSpPr>
                <p:cNvPr id="25" name="TextBox 24">
                  <a:extLst>
                    <a:ext uri="{FF2B5EF4-FFF2-40B4-BE49-F238E27FC236}">
                      <a16:creationId xmlns:a16="http://schemas.microsoft.com/office/drawing/2014/main" id="{8298776A-6299-5731-89A3-806BFE7E50A8}"/>
                    </a:ext>
                  </a:extLst>
                </p:cNvPr>
                <p:cNvSpPr txBox="1">
                  <a:spLocks noRot="1" noChangeAspect="1" noMove="1" noResize="1" noEditPoints="1" noAdjustHandles="1" noChangeArrowheads="1" noChangeShapeType="1" noTextEdit="1"/>
                </p:cNvSpPr>
                <p:nvPr/>
              </p:nvSpPr>
              <p:spPr>
                <a:xfrm>
                  <a:off x="3541051" y="4651510"/>
                  <a:ext cx="1831142" cy="707886"/>
                </a:xfrm>
                <a:prstGeom prst="rect">
                  <a:avLst/>
                </a:prstGeom>
                <a:blipFill>
                  <a:blip r:embed="rId10"/>
                  <a:stretch>
                    <a:fillRect b="-2678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6D8B5B62-A6CA-1F75-1E0D-83FFD3A106A4}"/>
                    </a:ext>
                  </a:extLst>
                </p:cNvPr>
                <p:cNvSpPr txBox="1"/>
                <p:nvPr/>
              </p:nvSpPr>
              <p:spPr>
                <a:xfrm>
                  <a:off x="8371473" y="4691265"/>
                  <a:ext cx="1080424"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dirty="0" smtClean="0">
                            <a:latin typeface="Cambria Math" panose="02040503050406030204" pitchFamily="18" charset="0"/>
                          </a:rPr>
                          <m:t>~</m:t>
                        </m:r>
                        <m:r>
                          <a:rPr lang="en-US" sz="4000" i="1" dirty="0" smtClean="0">
                            <a:latin typeface="Cambria Math" panose="02040503050406030204" pitchFamily="18" charset="0"/>
                          </a:rPr>
                          <m:t>𝑁</m:t>
                        </m:r>
                      </m:oMath>
                    </m:oMathPara>
                  </a14:m>
                  <a:endParaRPr lang="en-US" sz="4000" dirty="0"/>
                </a:p>
              </p:txBody>
            </p:sp>
          </mc:Choice>
          <mc:Fallback xmlns="">
            <p:sp>
              <p:nvSpPr>
                <p:cNvPr id="29" name="TextBox 28">
                  <a:extLst>
                    <a:ext uri="{FF2B5EF4-FFF2-40B4-BE49-F238E27FC236}">
                      <a16:creationId xmlns:a16="http://schemas.microsoft.com/office/drawing/2014/main" id="{6D8B5B62-A6CA-1F75-1E0D-83FFD3A106A4}"/>
                    </a:ext>
                  </a:extLst>
                </p:cNvPr>
                <p:cNvSpPr txBox="1">
                  <a:spLocks noRot="1" noChangeAspect="1" noMove="1" noResize="1" noEditPoints="1" noAdjustHandles="1" noChangeArrowheads="1" noChangeShapeType="1" noTextEdit="1"/>
                </p:cNvSpPr>
                <p:nvPr/>
              </p:nvSpPr>
              <p:spPr>
                <a:xfrm>
                  <a:off x="8371473" y="4691265"/>
                  <a:ext cx="1080424" cy="707886"/>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ounded Rectangular Callout 29">
                  <a:extLst>
                    <a:ext uri="{FF2B5EF4-FFF2-40B4-BE49-F238E27FC236}">
                      <a16:creationId xmlns:a16="http://schemas.microsoft.com/office/drawing/2014/main" id="{EF08E87D-3BA4-AE97-C4E2-327072BD9B21}"/>
                    </a:ext>
                  </a:extLst>
                </p:cNvPr>
                <p:cNvSpPr/>
                <p:nvPr/>
              </p:nvSpPr>
              <p:spPr bwMode="auto">
                <a:xfrm>
                  <a:off x="9764139" y="4257816"/>
                  <a:ext cx="1961314" cy="707886"/>
                </a:xfrm>
                <a:prstGeom prst="wedgeRoundRectCallout">
                  <a:avLst>
                    <a:gd name="adj1" fmla="val -68588"/>
                    <a:gd name="adj2" fmla="val 50054"/>
                    <a:gd name="adj3" fmla="val 16667"/>
                  </a:avLst>
                </a:prstGeom>
                <a:ln>
                  <a:headEnd type="none" w="med" len="med"/>
                  <a:tailEnd type="none" w="med" len="med"/>
                </a:ln>
                <a:extLst>
                  <a:ext uri="{AF507438-7753-43e0-B8FC-AC1667EBCBE1}">
                    <a14:hiddenEffects xmlns="">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cs typeface="Arial" pitchFamily="34" charset="0"/>
                    </a:rPr>
                    <a:t>#entries in </a:t>
                  </a:r>
                  <a14:m>
                    <m:oMath xmlns:m="http://schemas.openxmlformats.org/officeDocument/2006/math">
                      <m:r>
                        <a:rPr kumimoji="0" lang="en-US" sz="2000" b="0" i="1" u="none" strike="noStrike" cap="none" normalizeH="0" baseline="0" dirty="0" smtClean="0">
                          <a:ln>
                            <a:noFill/>
                          </a:ln>
                          <a:solidFill>
                            <a:schemeClr val="bg1"/>
                          </a:solidFill>
                          <a:effectLst/>
                          <a:latin typeface="Cambria Math" panose="02040503050406030204" pitchFamily="18" charset="0"/>
                          <a:cs typeface="Arial" pitchFamily="34" charset="0"/>
                        </a:rPr>
                        <m:t>𝑀</m:t>
                      </m:r>
                    </m:oMath>
                  </a14:m>
                  <a:endParaRPr kumimoji="0" lang="en-US" sz="2000" b="0" i="0" u="none" strike="noStrike" cap="none" normalizeH="0" baseline="0" dirty="0">
                    <a:ln>
                      <a:noFill/>
                    </a:ln>
                    <a:solidFill>
                      <a:schemeClr val="bg1"/>
                    </a:solidFill>
                    <a:effectLst/>
                    <a:latin typeface="Arial" pitchFamily="34" charset="0"/>
                    <a:cs typeface="Arial" pitchFamily="34" charset="0"/>
                  </a:endParaRPr>
                </a:p>
              </p:txBody>
            </p:sp>
          </mc:Choice>
          <mc:Fallback xmlns="">
            <p:sp>
              <p:nvSpPr>
                <p:cNvPr id="30" name="Rounded Rectangular Callout 29">
                  <a:extLst>
                    <a:ext uri="{FF2B5EF4-FFF2-40B4-BE49-F238E27FC236}">
                      <a16:creationId xmlns:a16="http://schemas.microsoft.com/office/drawing/2014/main" id="{EF08E87D-3BA4-AE97-C4E2-327072BD9B21}"/>
                    </a:ext>
                  </a:extLst>
                </p:cNvPr>
                <p:cNvSpPr>
                  <a:spLocks noRot="1" noChangeAspect="1" noMove="1" noResize="1" noEditPoints="1" noAdjustHandles="1" noChangeArrowheads="1" noChangeShapeType="1" noTextEdit="1"/>
                </p:cNvSpPr>
                <p:nvPr/>
              </p:nvSpPr>
              <p:spPr bwMode="auto">
                <a:xfrm>
                  <a:off x="9764139" y="4257816"/>
                  <a:ext cx="1961314" cy="707886"/>
                </a:xfrm>
                <a:prstGeom prst="wedgeRoundRectCallout">
                  <a:avLst>
                    <a:gd name="adj1" fmla="val -68588"/>
                    <a:gd name="adj2" fmla="val 50054"/>
                    <a:gd name="adj3" fmla="val 16667"/>
                  </a:avLst>
                </a:prstGeom>
                <a:blipFill>
                  <a:blip r:embed="rId12"/>
                  <a:stretch>
                    <a:fillRect/>
                  </a:stretch>
                </a:blipFill>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noFill/>
                    </a:rPr>
                    <a:t> </a:t>
                  </a:r>
                </a:p>
              </p:txBody>
            </p:sp>
          </mc:Fallback>
        </mc:AlternateContent>
      </p:grpSp>
    </p:spTree>
    <p:extLst>
      <p:ext uri="{BB962C8B-B14F-4D97-AF65-F5344CB8AC3E}">
        <p14:creationId xmlns:p14="http://schemas.microsoft.com/office/powerpoint/2010/main" val="429001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8190F-68B5-47FE-9839-FCA14B4FA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8F1B69-BD25-7EE3-ABDC-D907EFFA3DF6}"/>
              </a:ext>
            </a:extLst>
          </p:cNvPr>
          <p:cNvSpPr>
            <a:spLocks noGrp="1"/>
          </p:cNvSpPr>
          <p:nvPr>
            <p:ph type="title"/>
          </p:nvPr>
        </p:nvSpPr>
        <p:spPr>
          <a:xfrm>
            <a:off x="890208" y="121500"/>
            <a:ext cx="10905023" cy="1143000"/>
          </a:xfrm>
        </p:spPr>
        <p:txBody>
          <a:bodyPr/>
          <a:lstStyle/>
          <a:p>
            <a:r>
              <a:rPr lang="en-US" sz="5400" dirty="0"/>
              <a:t>Which Metric?</a:t>
            </a:r>
            <a:endParaRPr lang="he-IL" sz="4000" baseline="30000" dirty="0">
              <a:solidFill>
                <a:srgbClr val="0070C0"/>
              </a:solidFill>
            </a:endParaRPr>
          </a:p>
        </p:txBody>
      </p:sp>
      <p:sp>
        <p:nvSpPr>
          <p:cNvPr id="5" name="Rectangle 4">
            <a:extLst>
              <a:ext uri="{FF2B5EF4-FFF2-40B4-BE49-F238E27FC236}">
                <a16:creationId xmlns:a16="http://schemas.microsoft.com/office/drawing/2014/main" id="{49D8FB5A-DF42-0573-4FF1-42466884FE8A}"/>
              </a:ext>
            </a:extLst>
          </p:cNvPr>
          <p:cNvSpPr/>
          <p:nvPr/>
        </p:nvSpPr>
        <p:spPr bwMode="auto">
          <a:xfrm>
            <a:off x="3446892" y="2723336"/>
            <a:ext cx="1502793" cy="1424601"/>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a:ln>
                  <a:noFill/>
                </a:ln>
                <a:solidFill>
                  <a:schemeClr val="tx1"/>
                </a:solidFill>
                <a:effectLst/>
                <a:latin typeface="Arial" pitchFamily="34" charset="0"/>
                <a:cs typeface="Arial" pitchFamily="34" charset="0"/>
              </a:rPr>
              <a:t>MUX</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C3421A3-5A44-0682-203E-F11CDF3F9755}"/>
                  </a:ext>
                </a:extLst>
              </p:cNvPr>
              <p:cNvSpPr txBox="1"/>
              <p:nvPr/>
            </p:nvSpPr>
            <p:spPr>
              <a:xfrm>
                <a:off x="1999119" y="3126974"/>
                <a:ext cx="97699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m:t>
                      </m:r>
                      <m:r>
                        <a:rPr lang="en-US" sz="2800" i="1" dirty="0" err="1" smtClean="0">
                          <a:latin typeface="Cambria Math" panose="02040503050406030204" pitchFamily="18" charset="0"/>
                        </a:rPr>
                        <m:t>𝑖</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𝑗</m:t>
                      </m:r>
                      <m:r>
                        <a:rPr lang="en-US" sz="2800" i="1" dirty="0" smtClean="0">
                          <a:latin typeface="Cambria Math" panose="02040503050406030204" pitchFamily="18" charset="0"/>
                        </a:rPr>
                        <m:t>)</m:t>
                      </m:r>
                    </m:oMath>
                  </m:oMathPara>
                </a14:m>
                <a:endParaRPr lang="en-US" sz="2800" dirty="0"/>
              </a:p>
            </p:txBody>
          </p:sp>
        </mc:Choice>
        <mc:Fallback xmlns="">
          <p:sp>
            <p:nvSpPr>
              <p:cNvPr id="10" name="TextBox 9">
                <a:extLst>
                  <a:ext uri="{FF2B5EF4-FFF2-40B4-BE49-F238E27FC236}">
                    <a16:creationId xmlns:a16="http://schemas.microsoft.com/office/drawing/2014/main" id="{FC3421A3-5A44-0682-203E-F11CDF3F9755}"/>
                  </a:ext>
                </a:extLst>
              </p:cNvPr>
              <p:cNvSpPr txBox="1">
                <a:spLocks noRot="1" noChangeAspect="1" noMove="1" noResize="1" noEditPoints="1" noAdjustHandles="1" noChangeArrowheads="1" noChangeShapeType="1" noTextEdit="1"/>
              </p:cNvSpPr>
              <p:nvPr/>
            </p:nvSpPr>
            <p:spPr>
              <a:xfrm>
                <a:off x="1999119" y="3126974"/>
                <a:ext cx="976999" cy="523220"/>
              </a:xfrm>
              <a:prstGeom prst="rect">
                <a:avLst/>
              </a:prstGeom>
              <a:blipFill>
                <a:blip r:embed="rId3"/>
                <a:stretch>
                  <a:fillRect l="-2564" r="-2564" b="-21429"/>
                </a:stretch>
              </a:blipFill>
            </p:spPr>
            <p:txBody>
              <a:bodyPr/>
              <a:lstStyle/>
              <a:p>
                <a:r>
                  <a:rPr lang="en-US">
                    <a:noFill/>
                  </a:rPr>
                  <a:t> </a:t>
                </a:r>
              </a:p>
            </p:txBody>
          </p:sp>
        </mc:Fallback>
      </mc:AlternateContent>
      <p:sp>
        <p:nvSpPr>
          <p:cNvPr id="13" name="Left Arrow 12">
            <a:extLst>
              <a:ext uri="{FF2B5EF4-FFF2-40B4-BE49-F238E27FC236}">
                <a16:creationId xmlns:a16="http://schemas.microsoft.com/office/drawing/2014/main" id="{4E08C27B-0AB1-9C82-AAAE-C9C2C31B1580}"/>
              </a:ext>
            </a:extLst>
          </p:cNvPr>
          <p:cNvSpPr/>
          <p:nvPr/>
        </p:nvSpPr>
        <p:spPr bwMode="auto">
          <a:xfrm flipH="1">
            <a:off x="2882348" y="3306440"/>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14" name="Left Arrow 13">
            <a:extLst>
              <a:ext uri="{FF2B5EF4-FFF2-40B4-BE49-F238E27FC236}">
                <a16:creationId xmlns:a16="http://schemas.microsoft.com/office/drawing/2014/main" id="{AEBF9A59-CD40-3BFD-1CA3-6F3B22A712A2}"/>
              </a:ext>
            </a:extLst>
          </p:cNvPr>
          <p:cNvSpPr/>
          <p:nvPr/>
        </p:nvSpPr>
        <p:spPr bwMode="auto">
          <a:xfrm flipH="1">
            <a:off x="5022575" y="3319693"/>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15" name="Left Arrow 14">
            <a:extLst>
              <a:ext uri="{FF2B5EF4-FFF2-40B4-BE49-F238E27FC236}">
                <a16:creationId xmlns:a16="http://schemas.microsoft.com/office/drawing/2014/main" id="{A3903198-B112-F804-3339-92640C79DD3D}"/>
              </a:ext>
            </a:extLst>
          </p:cNvPr>
          <p:cNvSpPr/>
          <p:nvPr/>
        </p:nvSpPr>
        <p:spPr bwMode="auto">
          <a:xfrm rot="5400000" flipH="1">
            <a:off x="4041909" y="2319153"/>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05E6D9B-CBD0-3C9A-BF3D-2F9BE35753C9}"/>
                  </a:ext>
                </a:extLst>
              </p:cNvPr>
              <p:cNvSpPr txBox="1"/>
              <p:nvPr/>
            </p:nvSpPr>
            <p:spPr>
              <a:xfrm>
                <a:off x="3980320" y="1569842"/>
                <a:ext cx="5990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𝑀</m:t>
                      </m:r>
                    </m:oMath>
                  </m:oMathPara>
                </a14:m>
                <a:endParaRPr lang="en-US" sz="2800" dirty="0"/>
              </a:p>
            </p:txBody>
          </p:sp>
        </mc:Choice>
        <mc:Fallback xmlns="">
          <p:sp>
            <p:nvSpPr>
              <p:cNvPr id="16" name="TextBox 15">
                <a:extLst>
                  <a:ext uri="{FF2B5EF4-FFF2-40B4-BE49-F238E27FC236}">
                    <a16:creationId xmlns:a16="http://schemas.microsoft.com/office/drawing/2014/main" id="{005E6D9B-CBD0-3C9A-BF3D-2F9BE35753C9}"/>
                  </a:ext>
                </a:extLst>
              </p:cNvPr>
              <p:cNvSpPr txBox="1">
                <a:spLocks noRot="1" noChangeAspect="1" noMove="1" noResize="1" noEditPoints="1" noAdjustHandles="1" noChangeArrowheads="1" noChangeShapeType="1" noTextEdit="1"/>
              </p:cNvSpPr>
              <p:nvPr/>
            </p:nvSpPr>
            <p:spPr>
              <a:xfrm>
                <a:off x="3980320" y="1569842"/>
                <a:ext cx="59901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7285B14-6B41-66EF-0537-D6E7532F0CCC}"/>
                  </a:ext>
                </a:extLst>
              </p:cNvPr>
              <p:cNvSpPr txBox="1"/>
              <p:nvPr/>
            </p:nvSpPr>
            <p:spPr>
              <a:xfrm>
                <a:off x="5404934" y="3153477"/>
                <a:ext cx="871201" cy="5579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𝑀</m:t>
                          </m:r>
                        </m:e>
                        <m:sub>
                          <m:r>
                            <a:rPr lang="en-US" sz="2800" b="0" i="1" smtClean="0">
                              <a:latin typeface="Cambria Math" panose="02040503050406030204" pitchFamily="18" charset="0"/>
                            </a:rPr>
                            <m:t>𝑖</m:t>
                          </m:r>
                          <m:r>
                            <a:rPr lang="en-US" sz="2800" b="0" i="1" smtClean="0">
                              <a:latin typeface="Cambria Math" panose="02040503050406030204" pitchFamily="18" charset="0"/>
                            </a:rPr>
                            <m:t>,</m:t>
                          </m:r>
                          <m:r>
                            <a:rPr lang="en-US" sz="2800" b="0" i="1" smtClean="0">
                              <a:latin typeface="Cambria Math" panose="02040503050406030204" pitchFamily="18" charset="0"/>
                            </a:rPr>
                            <m:t>𝑗</m:t>
                          </m:r>
                        </m:sub>
                      </m:sSub>
                    </m:oMath>
                  </m:oMathPara>
                </a14:m>
                <a:endParaRPr lang="en-US" sz="2800" dirty="0"/>
              </a:p>
            </p:txBody>
          </p:sp>
        </mc:Choice>
        <mc:Fallback xmlns="">
          <p:sp>
            <p:nvSpPr>
              <p:cNvPr id="17" name="TextBox 16">
                <a:extLst>
                  <a:ext uri="{FF2B5EF4-FFF2-40B4-BE49-F238E27FC236}">
                    <a16:creationId xmlns:a16="http://schemas.microsoft.com/office/drawing/2014/main" id="{67285B14-6B41-66EF-0537-D6E7532F0CCC}"/>
                  </a:ext>
                </a:extLst>
              </p:cNvPr>
              <p:cNvSpPr txBox="1">
                <a:spLocks noRot="1" noChangeAspect="1" noMove="1" noResize="1" noEditPoints="1" noAdjustHandles="1" noChangeArrowheads="1" noChangeShapeType="1" noTextEdit="1"/>
              </p:cNvSpPr>
              <p:nvPr/>
            </p:nvSpPr>
            <p:spPr>
              <a:xfrm>
                <a:off x="5404934" y="3153477"/>
                <a:ext cx="871201" cy="557910"/>
              </a:xfrm>
              <a:prstGeom prst="rect">
                <a:avLst/>
              </a:prstGeom>
              <a:blipFill>
                <a:blip r:embed="rId5"/>
                <a:stretch>
                  <a:fillRect b="-13333"/>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0F3E9571-380C-713C-1A9C-23D434A0BCBF}"/>
              </a:ext>
            </a:extLst>
          </p:cNvPr>
          <p:cNvSpPr/>
          <p:nvPr/>
        </p:nvSpPr>
        <p:spPr bwMode="auto">
          <a:xfrm>
            <a:off x="7952638" y="2716709"/>
            <a:ext cx="1502793" cy="1424601"/>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dirty="0">
                <a:latin typeface="Arial" pitchFamily="34" charset="0"/>
                <a:cs typeface="Arial" pitchFamily="34" charset="0"/>
              </a:rPr>
              <a:t>Mod 2</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solidFill>
                  <a:schemeClr val="tx1"/>
                </a:solidFill>
                <a:effectLst/>
                <a:latin typeface="Arial" pitchFamily="34" charset="0"/>
                <a:cs typeface="Arial" pitchFamily="34" charset="0"/>
              </a:rPr>
              <a:t>Mult.</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D742A9E-DCAF-7CBD-E316-F104B50D0B91}"/>
                  </a:ext>
                </a:extLst>
              </p:cNvPr>
              <p:cNvSpPr txBox="1"/>
              <p:nvPr/>
            </p:nvSpPr>
            <p:spPr>
              <a:xfrm>
                <a:off x="6922306" y="3120347"/>
                <a:ext cx="49013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𝑣</m:t>
                      </m:r>
                    </m:oMath>
                  </m:oMathPara>
                </a14:m>
                <a:endParaRPr lang="en-US" sz="2800" dirty="0"/>
              </a:p>
            </p:txBody>
          </p:sp>
        </mc:Choice>
        <mc:Fallback xmlns="">
          <p:sp>
            <p:nvSpPr>
              <p:cNvPr id="19" name="TextBox 18">
                <a:extLst>
                  <a:ext uri="{FF2B5EF4-FFF2-40B4-BE49-F238E27FC236}">
                    <a16:creationId xmlns:a16="http://schemas.microsoft.com/office/drawing/2014/main" id="{1D742A9E-DCAF-7CBD-E316-F104B50D0B91}"/>
                  </a:ext>
                </a:extLst>
              </p:cNvPr>
              <p:cNvSpPr txBox="1">
                <a:spLocks noRot="1" noChangeAspect="1" noMove="1" noResize="1" noEditPoints="1" noAdjustHandles="1" noChangeArrowheads="1" noChangeShapeType="1" noTextEdit="1"/>
              </p:cNvSpPr>
              <p:nvPr/>
            </p:nvSpPr>
            <p:spPr>
              <a:xfrm>
                <a:off x="6922306" y="3120347"/>
                <a:ext cx="490134" cy="523220"/>
              </a:xfrm>
              <a:prstGeom prst="rect">
                <a:avLst/>
              </a:prstGeom>
              <a:blipFill>
                <a:blip r:embed="rId6"/>
                <a:stretch>
                  <a:fillRect/>
                </a:stretch>
              </a:blipFill>
            </p:spPr>
            <p:txBody>
              <a:bodyPr/>
              <a:lstStyle/>
              <a:p>
                <a:r>
                  <a:rPr lang="en-US">
                    <a:noFill/>
                  </a:rPr>
                  <a:t> </a:t>
                </a:r>
              </a:p>
            </p:txBody>
          </p:sp>
        </mc:Fallback>
      </mc:AlternateContent>
      <p:sp>
        <p:nvSpPr>
          <p:cNvPr id="20" name="Left Arrow 19">
            <a:extLst>
              <a:ext uri="{FF2B5EF4-FFF2-40B4-BE49-F238E27FC236}">
                <a16:creationId xmlns:a16="http://schemas.microsoft.com/office/drawing/2014/main" id="{98637E13-7A94-9924-A36B-14DB4503468B}"/>
              </a:ext>
            </a:extLst>
          </p:cNvPr>
          <p:cNvSpPr/>
          <p:nvPr/>
        </p:nvSpPr>
        <p:spPr bwMode="auto">
          <a:xfrm flipH="1">
            <a:off x="7388094" y="3299813"/>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21" name="Left Arrow 20">
            <a:extLst>
              <a:ext uri="{FF2B5EF4-FFF2-40B4-BE49-F238E27FC236}">
                <a16:creationId xmlns:a16="http://schemas.microsoft.com/office/drawing/2014/main" id="{9513BF7C-1B97-9852-73F4-769484675038}"/>
              </a:ext>
            </a:extLst>
          </p:cNvPr>
          <p:cNvSpPr/>
          <p:nvPr/>
        </p:nvSpPr>
        <p:spPr bwMode="auto">
          <a:xfrm flipH="1">
            <a:off x="9528321" y="3313066"/>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22" name="Left Arrow 21">
            <a:extLst>
              <a:ext uri="{FF2B5EF4-FFF2-40B4-BE49-F238E27FC236}">
                <a16:creationId xmlns:a16="http://schemas.microsoft.com/office/drawing/2014/main" id="{A2A8EB55-1638-C698-74EF-BA27CF67771C}"/>
              </a:ext>
            </a:extLst>
          </p:cNvPr>
          <p:cNvSpPr/>
          <p:nvPr/>
        </p:nvSpPr>
        <p:spPr bwMode="auto">
          <a:xfrm rot="5400000" flipH="1">
            <a:off x="8547655" y="2312526"/>
            <a:ext cx="448616" cy="231896"/>
          </a:xfrm>
          <a:prstGeom prst="leftArrow">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0C56319-1554-BB2A-D563-C1A8D74A0449}"/>
                  </a:ext>
                </a:extLst>
              </p:cNvPr>
              <p:cNvSpPr txBox="1"/>
              <p:nvPr/>
            </p:nvSpPr>
            <p:spPr>
              <a:xfrm>
                <a:off x="8486066" y="1563215"/>
                <a:ext cx="5990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𝑀</m:t>
                      </m:r>
                    </m:oMath>
                  </m:oMathPara>
                </a14:m>
                <a:endParaRPr lang="en-US" sz="2800" dirty="0"/>
              </a:p>
            </p:txBody>
          </p:sp>
        </mc:Choice>
        <mc:Fallback xmlns="">
          <p:sp>
            <p:nvSpPr>
              <p:cNvPr id="23" name="TextBox 22">
                <a:extLst>
                  <a:ext uri="{FF2B5EF4-FFF2-40B4-BE49-F238E27FC236}">
                    <a16:creationId xmlns:a16="http://schemas.microsoft.com/office/drawing/2014/main" id="{B0C56319-1554-BB2A-D563-C1A8D74A0449}"/>
                  </a:ext>
                </a:extLst>
              </p:cNvPr>
              <p:cNvSpPr txBox="1">
                <a:spLocks noRot="1" noChangeAspect="1" noMove="1" noResize="1" noEditPoints="1" noAdjustHandles="1" noChangeArrowheads="1" noChangeShapeType="1" noTextEdit="1"/>
              </p:cNvSpPr>
              <p:nvPr/>
            </p:nvSpPr>
            <p:spPr>
              <a:xfrm>
                <a:off x="8486066" y="1563215"/>
                <a:ext cx="599010" cy="52322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C6C2765-C76A-2B67-BA93-88C41A30A66C}"/>
                  </a:ext>
                </a:extLst>
              </p:cNvPr>
              <p:cNvSpPr txBox="1"/>
              <p:nvPr/>
            </p:nvSpPr>
            <p:spPr>
              <a:xfrm>
                <a:off x="9910680" y="3146850"/>
                <a:ext cx="79630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𝑀𝑣</m:t>
                      </m:r>
                    </m:oMath>
                  </m:oMathPara>
                </a14:m>
                <a:endParaRPr lang="en-US" sz="2800" dirty="0"/>
              </a:p>
            </p:txBody>
          </p:sp>
        </mc:Choice>
        <mc:Fallback xmlns="">
          <p:sp>
            <p:nvSpPr>
              <p:cNvPr id="24" name="TextBox 23">
                <a:extLst>
                  <a:ext uri="{FF2B5EF4-FFF2-40B4-BE49-F238E27FC236}">
                    <a16:creationId xmlns:a16="http://schemas.microsoft.com/office/drawing/2014/main" id="{0C6C2765-C76A-2B67-BA93-88C41A30A66C}"/>
                  </a:ext>
                </a:extLst>
              </p:cNvPr>
              <p:cNvSpPr txBox="1">
                <a:spLocks noRot="1" noChangeAspect="1" noMove="1" noResize="1" noEditPoints="1" noAdjustHandles="1" noChangeArrowheads="1" noChangeShapeType="1" noTextEdit="1"/>
              </p:cNvSpPr>
              <p:nvPr/>
            </p:nvSpPr>
            <p:spPr>
              <a:xfrm>
                <a:off x="9910680" y="3146850"/>
                <a:ext cx="796308" cy="523220"/>
              </a:xfrm>
              <a:prstGeom prst="rect">
                <a:avLst/>
              </a:prstGeom>
              <a:blipFill>
                <a:blip r:embed="rId8"/>
                <a:stretch>
                  <a:fillRect/>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E1F74AF3-81C8-F2CA-67DD-DDFCC33737B4}"/>
              </a:ext>
            </a:extLst>
          </p:cNvPr>
          <p:cNvGrpSpPr/>
          <p:nvPr/>
        </p:nvGrpSpPr>
        <p:grpSpPr>
          <a:xfrm>
            <a:off x="512252" y="5826534"/>
            <a:ext cx="9341487" cy="738810"/>
            <a:chOff x="512252" y="5826534"/>
            <a:chExt cx="9341487" cy="738810"/>
          </a:xfrm>
        </p:grpSpPr>
        <p:sp>
          <p:nvSpPr>
            <p:cNvPr id="4" name="TextBox 3">
              <a:extLst>
                <a:ext uri="{FF2B5EF4-FFF2-40B4-BE49-F238E27FC236}">
                  <a16:creationId xmlns:a16="http://schemas.microsoft.com/office/drawing/2014/main" id="{FEACAEF0-9F6A-38A7-F598-ED2FAB3027E4}"/>
                </a:ext>
              </a:extLst>
            </p:cNvPr>
            <p:cNvSpPr txBox="1"/>
            <p:nvPr/>
          </p:nvSpPr>
          <p:spPr>
            <a:xfrm>
              <a:off x="512252" y="5826534"/>
              <a:ext cx="2549000" cy="707886"/>
            </a:xfrm>
            <a:prstGeom prst="rect">
              <a:avLst/>
            </a:prstGeom>
            <a:noFill/>
            <a:ln>
              <a:noFill/>
            </a:ln>
          </p:spPr>
          <p:txBody>
            <a:bodyPr wrap="square" rtlCol="0">
              <a:spAutoFit/>
            </a:bodyPr>
            <a:lstStyle/>
            <a:p>
              <a:r>
                <a:rPr lang="en-US" sz="4000" dirty="0">
                  <a:solidFill>
                    <a:srgbClr val="0070C0"/>
                  </a:solidFill>
                </a:rPr>
                <a:t>GPU time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8578842-96CA-F991-3955-6AAC2F3D03C9}"/>
                    </a:ext>
                  </a:extLst>
                </p:cNvPr>
                <p:cNvSpPr txBox="1"/>
                <p:nvPr/>
              </p:nvSpPr>
              <p:spPr>
                <a:xfrm>
                  <a:off x="3176619" y="5857458"/>
                  <a:ext cx="1833451"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dirty="0" smtClean="0">
                            <a:latin typeface="Cambria Math" panose="02040503050406030204" pitchFamily="18" charset="0"/>
                          </a:rPr>
                          <m:t>100 </m:t>
                        </m:r>
                        <m:r>
                          <a:rPr lang="en-US" sz="4000" b="0" i="1" dirty="0" smtClean="0">
                            <a:latin typeface="Cambria Math" panose="02040503050406030204" pitchFamily="18" charset="0"/>
                          </a:rPr>
                          <m:t>𝑛𝑠</m:t>
                        </m:r>
                      </m:oMath>
                    </m:oMathPara>
                  </a14:m>
                  <a:endParaRPr lang="en-US" sz="4000" dirty="0"/>
                </a:p>
              </p:txBody>
            </p:sp>
          </mc:Choice>
          <mc:Fallback xmlns="">
            <p:sp>
              <p:nvSpPr>
                <p:cNvPr id="26" name="TextBox 25">
                  <a:extLst>
                    <a:ext uri="{FF2B5EF4-FFF2-40B4-BE49-F238E27FC236}">
                      <a16:creationId xmlns:a16="http://schemas.microsoft.com/office/drawing/2014/main" id="{38578842-96CA-F991-3955-6AAC2F3D03C9}"/>
                    </a:ext>
                  </a:extLst>
                </p:cNvPr>
                <p:cNvSpPr txBox="1">
                  <a:spLocks noRot="1" noChangeAspect="1" noMove="1" noResize="1" noEditPoints="1" noAdjustHandles="1" noChangeArrowheads="1" noChangeShapeType="1" noTextEdit="1"/>
                </p:cNvSpPr>
                <p:nvPr/>
              </p:nvSpPr>
              <p:spPr>
                <a:xfrm>
                  <a:off x="3176619" y="5857458"/>
                  <a:ext cx="1833451" cy="707886"/>
                </a:xfrm>
                <a:prstGeom prst="rect">
                  <a:avLst/>
                </a:prstGeom>
                <a:blipFill>
                  <a:blip r:embed="rId9"/>
                  <a:stretch>
                    <a:fillRect l="-690" b="-2857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04D328E-C621-8C0E-4951-37030CFFA4D0}"/>
                    </a:ext>
                  </a:extLst>
                </p:cNvPr>
                <p:cNvSpPr txBox="1"/>
                <p:nvPr/>
              </p:nvSpPr>
              <p:spPr>
                <a:xfrm>
                  <a:off x="8020288" y="5830953"/>
                  <a:ext cx="1833451"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dirty="0" smtClean="0">
                            <a:latin typeface="Cambria Math" panose="02040503050406030204" pitchFamily="18" charset="0"/>
                          </a:rPr>
                          <m:t>100 </m:t>
                        </m:r>
                        <m:r>
                          <a:rPr lang="en-US" sz="4000" b="0" i="1" dirty="0" smtClean="0">
                            <a:latin typeface="Cambria Math" panose="02040503050406030204" pitchFamily="18" charset="0"/>
                          </a:rPr>
                          <m:t>𝑛𝑠</m:t>
                        </m:r>
                      </m:oMath>
                    </m:oMathPara>
                  </a14:m>
                  <a:endParaRPr lang="en-US" sz="4000" dirty="0"/>
                </a:p>
              </p:txBody>
            </p:sp>
          </mc:Choice>
          <mc:Fallback xmlns="">
            <p:sp>
              <p:nvSpPr>
                <p:cNvPr id="28" name="TextBox 27">
                  <a:extLst>
                    <a:ext uri="{FF2B5EF4-FFF2-40B4-BE49-F238E27FC236}">
                      <a16:creationId xmlns:a16="http://schemas.microsoft.com/office/drawing/2014/main" id="{204D328E-C621-8C0E-4951-37030CFFA4D0}"/>
                    </a:ext>
                  </a:extLst>
                </p:cNvPr>
                <p:cNvSpPr txBox="1">
                  <a:spLocks noRot="1" noChangeAspect="1" noMove="1" noResize="1" noEditPoints="1" noAdjustHandles="1" noChangeArrowheads="1" noChangeShapeType="1" noTextEdit="1"/>
                </p:cNvSpPr>
                <p:nvPr/>
              </p:nvSpPr>
              <p:spPr>
                <a:xfrm>
                  <a:off x="8020288" y="5830953"/>
                  <a:ext cx="1833451" cy="707886"/>
                </a:xfrm>
                <a:prstGeom prst="rect">
                  <a:avLst/>
                </a:prstGeom>
                <a:blipFill>
                  <a:blip r:embed="rId10"/>
                  <a:stretch>
                    <a:fillRect b="-26316"/>
                  </a:stretch>
                </a:blipFill>
                <a:ln>
                  <a:noFill/>
                </a:ln>
              </p:spPr>
              <p:txBody>
                <a:bodyPr/>
                <a:lstStyle/>
                <a:p>
                  <a:r>
                    <a:rPr lang="en-US">
                      <a:noFill/>
                    </a:rPr>
                    <a:t> </a:t>
                  </a:r>
                </a:p>
              </p:txBody>
            </p:sp>
          </mc:Fallback>
        </mc:AlternateContent>
      </p:grpSp>
      <p:sp>
        <p:nvSpPr>
          <p:cNvPr id="3" name="TextBox 2">
            <a:extLst>
              <a:ext uri="{FF2B5EF4-FFF2-40B4-BE49-F238E27FC236}">
                <a16:creationId xmlns:a16="http://schemas.microsoft.com/office/drawing/2014/main" id="{59E115B2-8B9C-455A-8048-6DFDDB18E1AD}"/>
              </a:ext>
            </a:extLst>
          </p:cNvPr>
          <p:cNvSpPr txBox="1"/>
          <p:nvPr/>
        </p:nvSpPr>
        <p:spPr>
          <a:xfrm>
            <a:off x="546059" y="4737648"/>
            <a:ext cx="2379177" cy="707886"/>
          </a:xfrm>
          <a:prstGeom prst="rect">
            <a:avLst/>
          </a:prstGeom>
          <a:noFill/>
          <a:ln>
            <a:noFill/>
          </a:ln>
        </p:spPr>
        <p:txBody>
          <a:bodyPr wrap="none" rtlCol="0">
            <a:spAutoFit/>
          </a:bodyPr>
          <a:lstStyle/>
          <a:p>
            <a:r>
              <a:rPr lang="en-US" sz="4000" dirty="0">
                <a:solidFill>
                  <a:srgbClr val="0070C0"/>
                </a:solidFill>
              </a:rPr>
              <a:t>CPU time</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3935CE9-BFC6-0F8D-21EA-A2F4CDFFD6B1}"/>
                  </a:ext>
                </a:extLst>
              </p:cNvPr>
              <p:cNvSpPr txBox="1"/>
              <p:nvPr/>
            </p:nvSpPr>
            <p:spPr>
              <a:xfrm>
                <a:off x="3680197" y="4711144"/>
                <a:ext cx="1265988"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5 </m:t>
                      </m:r>
                      <m:r>
                        <a:rPr lang="en-US" sz="4000" b="0" i="1" smtClean="0">
                          <a:latin typeface="Cambria Math" panose="02040503050406030204" pitchFamily="18" charset="0"/>
                        </a:rPr>
                        <m:t>𝑛𝑠</m:t>
                      </m:r>
                    </m:oMath>
                  </m:oMathPara>
                </a14:m>
                <a:endParaRPr lang="en-US" sz="4000" dirty="0"/>
              </a:p>
            </p:txBody>
          </p:sp>
        </mc:Choice>
        <mc:Fallback xmlns="">
          <p:sp>
            <p:nvSpPr>
              <p:cNvPr id="25" name="TextBox 24">
                <a:extLst>
                  <a:ext uri="{FF2B5EF4-FFF2-40B4-BE49-F238E27FC236}">
                    <a16:creationId xmlns:a16="http://schemas.microsoft.com/office/drawing/2014/main" id="{A3935CE9-BFC6-0F8D-21EA-A2F4CDFFD6B1}"/>
                  </a:ext>
                </a:extLst>
              </p:cNvPr>
              <p:cNvSpPr txBox="1">
                <a:spLocks noRot="1" noChangeAspect="1" noMove="1" noResize="1" noEditPoints="1" noAdjustHandles="1" noChangeArrowheads="1" noChangeShapeType="1" noTextEdit="1"/>
              </p:cNvSpPr>
              <p:nvPr/>
            </p:nvSpPr>
            <p:spPr>
              <a:xfrm>
                <a:off x="3680197" y="4711144"/>
                <a:ext cx="1265988" cy="707886"/>
              </a:xfrm>
              <a:prstGeom prst="rect">
                <a:avLst/>
              </a:prstGeom>
              <a:blipFill>
                <a:blip r:embed="rId11"/>
                <a:stretch>
                  <a:fillRect l="-990" b="-2857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36BD183-B98E-329D-260A-A665A998E596}"/>
                  </a:ext>
                </a:extLst>
              </p:cNvPr>
              <p:cNvSpPr txBox="1"/>
              <p:nvPr/>
            </p:nvSpPr>
            <p:spPr>
              <a:xfrm>
                <a:off x="7914273" y="4691265"/>
                <a:ext cx="2117183" cy="707886"/>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b="0" i="1" dirty="0" smtClean="0">
                          <a:latin typeface="Cambria Math" panose="02040503050406030204" pitchFamily="18" charset="0"/>
                        </a:rPr>
                        <m:t>1000 </m:t>
                      </m:r>
                      <m:r>
                        <a:rPr lang="en-US" sz="4000" b="0" i="1" dirty="0" smtClean="0">
                          <a:latin typeface="Cambria Math" panose="02040503050406030204" pitchFamily="18" charset="0"/>
                        </a:rPr>
                        <m:t>𝑛𝑠</m:t>
                      </m:r>
                    </m:oMath>
                  </m:oMathPara>
                </a14:m>
                <a:endParaRPr lang="en-US" sz="4000" dirty="0"/>
              </a:p>
            </p:txBody>
          </p:sp>
        </mc:Choice>
        <mc:Fallback xmlns="">
          <p:sp>
            <p:nvSpPr>
              <p:cNvPr id="29" name="TextBox 28">
                <a:extLst>
                  <a:ext uri="{FF2B5EF4-FFF2-40B4-BE49-F238E27FC236}">
                    <a16:creationId xmlns:a16="http://schemas.microsoft.com/office/drawing/2014/main" id="{736BD183-B98E-329D-260A-A665A998E596}"/>
                  </a:ext>
                </a:extLst>
              </p:cNvPr>
              <p:cNvSpPr txBox="1">
                <a:spLocks noRot="1" noChangeAspect="1" noMove="1" noResize="1" noEditPoints="1" noAdjustHandles="1" noChangeArrowheads="1" noChangeShapeType="1" noTextEdit="1"/>
              </p:cNvSpPr>
              <p:nvPr/>
            </p:nvSpPr>
            <p:spPr>
              <a:xfrm>
                <a:off x="7914273" y="4691265"/>
                <a:ext cx="2117183" cy="707886"/>
              </a:xfrm>
              <a:prstGeom prst="rect">
                <a:avLst/>
              </a:prstGeom>
              <a:blipFill>
                <a:blip r:embed="rId12"/>
                <a:stretch>
                  <a:fillRect b="-2807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loud Callout 5">
                <a:extLst>
                  <a:ext uri="{FF2B5EF4-FFF2-40B4-BE49-F238E27FC236}">
                    <a16:creationId xmlns:a16="http://schemas.microsoft.com/office/drawing/2014/main" id="{FCF5DA7F-FD47-1837-8A0B-DA1357B4CEC8}"/>
                  </a:ext>
                </a:extLst>
              </p:cNvPr>
              <p:cNvSpPr/>
              <p:nvPr/>
            </p:nvSpPr>
            <p:spPr bwMode="auto">
              <a:xfrm>
                <a:off x="5125437" y="4552812"/>
                <a:ext cx="2630560" cy="1424600"/>
              </a:xfrm>
              <a:prstGeom prst="cloudCallout">
                <a:avLst>
                  <a:gd name="adj1" fmla="val -2744"/>
                  <a:gd name="adj2" fmla="val -91343"/>
                </a:avLst>
              </a:prstGeom>
              <a:ln>
                <a:headEnd type="none" w="med" len="med"/>
                <a:tailEnd type="none" w="med" len="med"/>
              </a:ln>
              <a:extLst>
                <a:ext uri="{AF507438-7753-43e0-B8FC-AC1667EBCBE1}">
                  <a14:hiddenEffects xmlns="">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kumimoji="0" lang="en-US" sz="2000" b="0" i="1" u="none" strike="noStrike" cap="none" normalizeH="0" baseline="0" dirty="0" smtClean="0">
                          <a:ln>
                            <a:noFill/>
                          </a:ln>
                          <a:solidFill>
                            <a:schemeClr val="bg1"/>
                          </a:solidFill>
                          <a:effectLst/>
                          <a:latin typeface="Cambria Math" panose="02040503050406030204" pitchFamily="18" charset="0"/>
                          <a:cs typeface="Arial" pitchFamily="34" charset="0"/>
                        </a:rPr>
                        <m:t>𝑁</m:t>
                      </m:r>
                      <m:r>
                        <a:rPr kumimoji="0" lang="en-US" sz="2000" b="0" i="1" u="none" strike="noStrike" cap="none" normalizeH="0" baseline="0" dirty="0" smtClean="0">
                          <a:ln>
                            <a:noFill/>
                          </a:ln>
                          <a:solidFill>
                            <a:schemeClr val="bg1"/>
                          </a:solidFill>
                          <a:effectLst/>
                          <a:latin typeface="Cambria Math" panose="02040503050406030204" pitchFamily="18" charset="0"/>
                          <a:cs typeface="Arial" pitchFamily="34" charset="0"/>
                        </a:rPr>
                        <m:t>=</m:t>
                      </m:r>
                      <m:sSup>
                        <m:sSupPr>
                          <m:ctrlPr>
                            <a:rPr kumimoji="0" lang="en-US" sz="2000" b="0" i="1" u="none" strike="noStrike" cap="none" normalizeH="0" baseline="0" dirty="0" smtClean="0">
                              <a:ln>
                                <a:noFill/>
                              </a:ln>
                              <a:solidFill>
                                <a:schemeClr val="bg1"/>
                              </a:solidFill>
                              <a:effectLst/>
                              <a:latin typeface="Cambria Math" panose="02040503050406030204" pitchFamily="18" charset="0"/>
                              <a:cs typeface="Arial" pitchFamily="34" charset="0"/>
                            </a:rPr>
                          </m:ctrlPr>
                        </m:sSupPr>
                        <m:e>
                          <m:r>
                            <a:rPr kumimoji="0" lang="en-US" sz="2000" b="0" i="1" u="none" strike="noStrike" cap="none" normalizeH="0" baseline="0" dirty="0" smtClean="0">
                              <a:ln>
                                <a:noFill/>
                              </a:ln>
                              <a:solidFill>
                                <a:schemeClr val="bg1"/>
                              </a:solidFill>
                              <a:effectLst/>
                              <a:latin typeface="Cambria Math" panose="02040503050406030204" pitchFamily="18" charset="0"/>
                              <a:cs typeface="Arial" pitchFamily="34" charset="0"/>
                            </a:rPr>
                            <m:t>10</m:t>
                          </m:r>
                        </m:e>
                        <m:sup>
                          <m:r>
                            <a:rPr kumimoji="0" lang="en-US" sz="2000" b="0" i="1" u="none" strike="noStrike" cap="none" normalizeH="0" baseline="0" dirty="0" smtClean="0">
                              <a:ln>
                                <a:noFill/>
                              </a:ln>
                              <a:solidFill>
                                <a:schemeClr val="bg1"/>
                              </a:solidFill>
                              <a:effectLst/>
                              <a:latin typeface="Cambria Math" panose="02040503050406030204" pitchFamily="18" charset="0"/>
                              <a:cs typeface="Arial" pitchFamily="34" charset="0"/>
                            </a:rPr>
                            <m:t>8</m:t>
                          </m:r>
                        </m:sup>
                      </m:sSup>
                    </m:oMath>
                  </m:oMathPara>
                </a14:m>
                <a:endParaRPr kumimoji="0" lang="en-US" sz="2000" b="0" i="0" u="none" strike="noStrike" cap="none" normalizeH="0" baseline="0" dirty="0">
                  <a:ln>
                    <a:noFill/>
                  </a:ln>
                  <a:solidFill>
                    <a:schemeClr val="bg1"/>
                  </a:solidFill>
                  <a:effectLst/>
                  <a:latin typeface="Arial" pitchFamily="34" charset="0"/>
                  <a:cs typeface="Arial" pitchFamily="34" charset="0"/>
                </a:endParaRPr>
              </a:p>
            </p:txBody>
          </p:sp>
        </mc:Choice>
        <mc:Fallback xmlns="">
          <p:sp>
            <p:nvSpPr>
              <p:cNvPr id="6" name="Cloud Callout 5">
                <a:extLst>
                  <a:ext uri="{FF2B5EF4-FFF2-40B4-BE49-F238E27FC236}">
                    <a16:creationId xmlns:a16="http://schemas.microsoft.com/office/drawing/2014/main" id="{FCF5DA7F-FD47-1837-8A0B-DA1357B4CEC8}"/>
                  </a:ext>
                </a:extLst>
              </p:cNvPr>
              <p:cNvSpPr>
                <a:spLocks noRot="1" noChangeAspect="1" noMove="1" noResize="1" noEditPoints="1" noAdjustHandles="1" noChangeArrowheads="1" noChangeShapeType="1" noTextEdit="1"/>
              </p:cNvSpPr>
              <p:nvPr/>
            </p:nvSpPr>
            <p:spPr bwMode="auto">
              <a:xfrm>
                <a:off x="5125437" y="4552812"/>
                <a:ext cx="2630560" cy="1424600"/>
              </a:xfrm>
              <a:prstGeom prst="cloudCallout">
                <a:avLst>
                  <a:gd name="adj1" fmla="val -2744"/>
                  <a:gd name="adj2" fmla="val -91343"/>
                </a:avLst>
              </a:prstGeom>
              <a:blipFill>
                <a:blip r:embed="rId13"/>
                <a:stretch>
                  <a:fillRect/>
                </a:stretch>
              </a:blipFill>
              <a:ln>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3203521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9D29A-1DB5-DDAF-F70F-AC2959A778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82321-1EF5-F0D7-FEA1-CD5BED7C8BBC}"/>
              </a:ext>
            </a:extLst>
          </p:cNvPr>
          <p:cNvSpPr>
            <a:spLocks noGrp="1"/>
          </p:cNvSpPr>
          <p:nvPr>
            <p:ph type="title"/>
          </p:nvPr>
        </p:nvSpPr>
        <p:spPr>
          <a:xfrm>
            <a:off x="355119" y="1274439"/>
            <a:ext cx="11481761" cy="1143000"/>
          </a:xfrm>
        </p:spPr>
        <p:txBody>
          <a:bodyPr/>
          <a:lstStyle/>
          <a:p>
            <a:r>
              <a:rPr lang="en-US" sz="5400" dirty="0"/>
              <a:t>This Talk: Cost = Circuit Size</a:t>
            </a:r>
            <a:endParaRPr lang="he-IL" sz="4000" baseline="30000" dirty="0">
              <a:solidFill>
                <a:srgbClr val="0070C0"/>
              </a:solidFill>
            </a:endParaRPr>
          </a:p>
        </p:txBody>
      </p:sp>
      <p:sp>
        <p:nvSpPr>
          <p:cNvPr id="6" name="TextBox 5">
            <a:extLst>
              <a:ext uri="{FF2B5EF4-FFF2-40B4-BE49-F238E27FC236}">
                <a16:creationId xmlns:a16="http://schemas.microsoft.com/office/drawing/2014/main" id="{6AAD8EED-4E54-4CF9-4C67-D39CC2C13E43}"/>
              </a:ext>
            </a:extLst>
          </p:cNvPr>
          <p:cNvSpPr txBox="1"/>
          <p:nvPr/>
        </p:nvSpPr>
        <p:spPr>
          <a:xfrm>
            <a:off x="3299791" y="2385392"/>
            <a:ext cx="5581977" cy="584775"/>
          </a:xfrm>
          <a:prstGeom prst="rect">
            <a:avLst/>
          </a:prstGeom>
          <a:noFill/>
        </p:spPr>
        <p:txBody>
          <a:bodyPr wrap="none" rtlCol="0">
            <a:spAutoFit/>
          </a:bodyPr>
          <a:lstStyle/>
          <a:p>
            <a:r>
              <a:rPr lang="en-US" sz="3200" dirty="0"/>
              <a:t>Boolean circuit, fan-in 2 gates</a:t>
            </a:r>
          </a:p>
        </p:txBody>
      </p:sp>
      <p:grpSp>
        <p:nvGrpSpPr>
          <p:cNvPr id="9" name="Group 8">
            <a:extLst>
              <a:ext uri="{FF2B5EF4-FFF2-40B4-BE49-F238E27FC236}">
                <a16:creationId xmlns:a16="http://schemas.microsoft.com/office/drawing/2014/main" id="{68CDC8AA-9652-9641-CF5C-AE1521FB8217}"/>
              </a:ext>
            </a:extLst>
          </p:cNvPr>
          <p:cNvGrpSpPr/>
          <p:nvPr/>
        </p:nvGrpSpPr>
        <p:grpSpPr>
          <a:xfrm>
            <a:off x="288858" y="4090527"/>
            <a:ext cx="11481761" cy="1974026"/>
            <a:chOff x="288858" y="4090527"/>
            <a:chExt cx="11481761" cy="1974026"/>
          </a:xfrm>
        </p:grpSpPr>
        <p:sp>
          <p:nvSpPr>
            <p:cNvPr id="7" name="Title 1">
              <a:extLst>
                <a:ext uri="{FF2B5EF4-FFF2-40B4-BE49-F238E27FC236}">
                  <a16:creationId xmlns:a16="http://schemas.microsoft.com/office/drawing/2014/main" id="{F41692BE-BE18-E282-928B-13F8BEC547D7}"/>
                </a:ext>
              </a:extLst>
            </p:cNvPr>
            <p:cNvSpPr txBox="1">
              <a:spLocks/>
            </p:cNvSpPr>
            <p:nvPr/>
          </p:nvSpPr>
          <p:spPr bwMode="auto">
            <a:xfrm>
              <a:off x="288858" y="4090527"/>
              <a:ext cx="11481761"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accent2"/>
                  </a:solidFill>
                  <a:latin typeface="+mj-lt"/>
                  <a:ea typeface="+mj-ea"/>
                  <a:cs typeface="+mj-cs"/>
                </a:defRPr>
              </a:lvl1pPr>
              <a:lvl2pPr algn="ctr" rtl="0" fontAlgn="base">
                <a:spcBef>
                  <a:spcPct val="0"/>
                </a:spcBef>
                <a:spcAft>
                  <a:spcPct val="0"/>
                </a:spcAft>
                <a:defRPr sz="4400">
                  <a:solidFill>
                    <a:schemeClr val="accent2"/>
                  </a:solidFill>
                  <a:latin typeface="Arial" pitchFamily="34" charset="0"/>
                  <a:cs typeface="Arial" pitchFamily="34" charset="0"/>
                </a:defRPr>
              </a:lvl2pPr>
              <a:lvl3pPr algn="ctr" rtl="0" fontAlgn="base">
                <a:spcBef>
                  <a:spcPct val="0"/>
                </a:spcBef>
                <a:spcAft>
                  <a:spcPct val="0"/>
                </a:spcAft>
                <a:defRPr sz="4400">
                  <a:solidFill>
                    <a:schemeClr val="accent2"/>
                  </a:solidFill>
                  <a:latin typeface="Arial" pitchFamily="34" charset="0"/>
                  <a:cs typeface="Arial" pitchFamily="34" charset="0"/>
                </a:defRPr>
              </a:lvl3pPr>
              <a:lvl4pPr algn="ctr" rtl="0" fontAlgn="base">
                <a:spcBef>
                  <a:spcPct val="0"/>
                </a:spcBef>
                <a:spcAft>
                  <a:spcPct val="0"/>
                </a:spcAft>
                <a:defRPr sz="4400">
                  <a:solidFill>
                    <a:schemeClr val="accent2"/>
                  </a:solidFill>
                  <a:latin typeface="Arial" pitchFamily="34" charset="0"/>
                  <a:cs typeface="Arial" pitchFamily="34" charset="0"/>
                </a:defRPr>
              </a:lvl4pPr>
              <a:lvl5pPr algn="ctr" rtl="0" fontAlgn="base">
                <a:spcBef>
                  <a:spcPct val="0"/>
                </a:spcBef>
                <a:spcAft>
                  <a:spcPct val="0"/>
                </a:spcAft>
                <a:defRPr sz="4400">
                  <a:solidFill>
                    <a:schemeClr val="accent2"/>
                  </a:solidFill>
                  <a:latin typeface="Arial" pitchFamily="34"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a:lstStyle>
            <a:p>
              <a:r>
                <a:rPr lang="en-US" sz="5400" kern="0" dirty="0"/>
                <a:t>Computational Overhead =</a:t>
              </a:r>
              <a:br>
                <a:rPr lang="en-US" sz="5400" kern="0" dirty="0"/>
              </a:br>
              <a:r>
                <a:rPr lang="en-US" sz="5400" kern="0" dirty="0"/>
                <a:t>Secure cost / Insecure cost</a:t>
              </a:r>
              <a:endParaRPr lang="he-IL" sz="4000" kern="0" baseline="30000" dirty="0">
                <a:solidFill>
                  <a:srgbClr val="0070C0"/>
                </a:solidFill>
              </a:endParaRPr>
            </a:p>
          </p:txBody>
        </p:sp>
        <p:sp>
          <p:nvSpPr>
            <p:cNvPr id="8" name="TextBox 7">
              <a:extLst>
                <a:ext uri="{FF2B5EF4-FFF2-40B4-BE49-F238E27FC236}">
                  <a16:creationId xmlns:a16="http://schemas.microsoft.com/office/drawing/2014/main" id="{CC4DAAB4-96CA-C6F0-BCC7-0CD868BBBC2A}"/>
                </a:ext>
              </a:extLst>
            </p:cNvPr>
            <p:cNvSpPr txBox="1"/>
            <p:nvPr/>
          </p:nvSpPr>
          <p:spPr>
            <a:xfrm>
              <a:off x="2915476" y="5479778"/>
              <a:ext cx="6076279" cy="584775"/>
            </a:xfrm>
            <a:prstGeom prst="rect">
              <a:avLst/>
            </a:prstGeom>
            <a:noFill/>
          </p:spPr>
          <p:txBody>
            <a:bodyPr wrap="none" rtlCol="0">
              <a:spAutoFit/>
            </a:bodyPr>
            <a:lstStyle/>
            <a:p>
              <a:r>
                <a:rPr lang="en-US" sz="3200" dirty="0"/>
                <a:t>… for sufficiently large instances</a:t>
              </a:r>
            </a:p>
          </p:txBody>
        </p:sp>
      </p:grpSp>
    </p:spTree>
    <p:extLst>
      <p:ext uri="{BB962C8B-B14F-4D97-AF65-F5344CB8AC3E}">
        <p14:creationId xmlns:p14="http://schemas.microsoft.com/office/powerpoint/2010/main" val="341844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93CCA-0F92-86F3-4333-A96D1F6428A6}"/>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7E8E340E-7E32-6B4B-C314-54AEC2FB38C0}"/>
              </a:ext>
            </a:extLst>
          </p:cNvPr>
          <p:cNvSpPr>
            <a:spLocks noGrp="1" noChangeArrowheads="1"/>
          </p:cNvSpPr>
          <p:nvPr>
            <p:ph type="title"/>
          </p:nvPr>
        </p:nvSpPr>
        <p:spPr>
          <a:xfrm>
            <a:off x="1324045" y="382562"/>
            <a:ext cx="9681886" cy="1143000"/>
          </a:xfrm>
        </p:spPr>
        <p:txBody>
          <a:bodyPr/>
          <a:lstStyle/>
          <a:p>
            <a:pPr rtl="0" eaLnBrk="1" hangingPunct="1"/>
            <a:r>
              <a:rPr lang="en-US" sz="5400" dirty="0"/>
              <a:t>Current Asymptotic Landscape</a:t>
            </a:r>
            <a:br>
              <a:rPr lang="en-US" sz="5400" dirty="0"/>
            </a:br>
            <a:endParaRPr lang="en-US" dirty="0">
              <a:solidFill>
                <a:schemeClr val="tx1"/>
              </a:solidFill>
            </a:endParaRPr>
          </a:p>
        </p:txBody>
      </p:sp>
      <p:sp>
        <p:nvSpPr>
          <p:cNvPr id="2" name="Left Arrow 1">
            <a:extLst>
              <a:ext uri="{FF2B5EF4-FFF2-40B4-BE49-F238E27FC236}">
                <a16:creationId xmlns:a16="http://schemas.microsoft.com/office/drawing/2014/main" id="{61BF4951-7D7E-AAEE-6F98-2A8CFD764513}"/>
              </a:ext>
            </a:extLst>
          </p:cNvPr>
          <p:cNvSpPr/>
          <p:nvPr/>
        </p:nvSpPr>
        <p:spPr bwMode="auto">
          <a:xfrm flipH="1">
            <a:off x="986114" y="2450483"/>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7" name="TextBox 6">
            <a:extLst>
              <a:ext uri="{FF2B5EF4-FFF2-40B4-BE49-F238E27FC236}">
                <a16:creationId xmlns:a16="http://schemas.microsoft.com/office/drawing/2014/main" id="{9239DA01-9A2D-259F-F073-A3FFC28364D9}"/>
              </a:ext>
            </a:extLst>
          </p:cNvPr>
          <p:cNvSpPr txBox="1"/>
          <p:nvPr/>
        </p:nvSpPr>
        <p:spPr>
          <a:xfrm>
            <a:off x="8317068" y="3578746"/>
            <a:ext cx="3866764" cy="584775"/>
          </a:xfrm>
          <a:prstGeom prst="rect">
            <a:avLst/>
          </a:prstGeom>
          <a:noFill/>
        </p:spPr>
        <p:txBody>
          <a:bodyPr wrap="none" rtlCol="0">
            <a:spAutoFit/>
          </a:bodyPr>
          <a:lstStyle/>
          <a:p>
            <a:r>
              <a:rPr lang="en-US" sz="3200" dirty="0">
                <a:solidFill>
                  <a:srgbClr val="7030A0"/>
                </a:solidFill>
                <a:highlight>
                  <a:srgbClr val="FFFF00"/>
                </a:highlight>
              </a:rPr>
              <a:t>FHE, PIR </a:t>
            </a:r>
            <a:r>
              <a:rPr lang="en-US" sz="2800" dirty="0">
                <a:highlight>
                  <a:srgbClr val="FFFF00"/>
                </a:highlight>
              </a:rPr>
              <a:t>[GHS12,…]</a:t>
            </a:r>
          </a:p>
        </p:txBody>
      </p:sp>
      <p:sp>
        <p:nvSpPr>
          <p:cNvPr id="5" name="TextBox 4">
            <a:extLst>
              <a:ext uri="{FF2B5EF4-FFF2-40B4-BE49-F238E27FC236}">
                <a16:creationId xmlns:a16="http://schemas.microsoft.com/office/drawing/2014/main" id="{96D101A2-51F5-0E64-D403-82B6CD17ABBD}"/>
              </a:ext>
            </a:extLst>
          </p:cNvPr>
          <p:cNvSpPr txBox="1"/>
          <p:nvPr/>
        </p:nvSpPr>
        <p:spPr>
          <a:xfrm>
            <a:off x="906602" y="3031435"/>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91746B1E-34FF-226E-8735-28E66FB3CCD0}"/>
              </a:ext>
            </a:extLst>
          </p:cNvPr>
          <p:cNvSpPr txBox="1"/>
          <p:nvPr/>
        </p:nvSpPr>
        <p:spPr>
          <a:xfrm>
            <a:off x="5372588" y="2965177"/>
            <a:ext cx="646331" cy="369332"/>
          </a:xfrm>
          <a:prstGeom prst="rect">
            <a:avLst/>
          </a:prstGeom>
          <a:noFill/>
        </p:spPr>
        <p:txBody>
          <a:bodyPr wrap="none" rtlCol="0">
            <a:spAutoFit/>
          </a:bodyPr>
          <a:lstStyle/>
          <a:p>
            <a:r>
              <a:rPr lang="en-US" dirty="0"/>
              <a:t>O(1)</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0F9C0D0-E3E3-7CBF-6C36-8502CD851CC8}"/>
                  </a:ext>
                </a:extLst>
              </p:cNvPr>
              <p:cNvSpPr txBox="1"/>
              <p:nvPr/>
            </p:nvSpPr>
            <p:spPr>
              <a:xfrm>
                <a:off x="8449264" y="2964029"/>
                <a:ext cx="1257845" cy="369332"/>
              </a:xfrm>
              <a:prstGeom prst="rect">
                <a:avLst/>
              </a:prstGeom>
              <a:noFill/>
            </p:spPr>
            <p:txBody>
              <a:bodyPr wrap="none" rtlCol="0">
                <a:spAutoFit/>
              </a:bodyPr>
              <a:lstStyle/>
              <a:p>
                <a:r>
                  <a:rPr lang="en-US" dirty="0"/>
                  <a:t>polylog(</a:t>
                </a:r>
                <a14:m>
                  <m:oMath xmlns:m="http://schemas.openxmlformats.org/officeDocument/2006/math">
                    <m:r>
                      <a:rPr lang="en-US" i="1">
                        <a:latin typeface="Cambria Math" panose="02040503050406030204" pitchFamily="18" charset="0"/>
                        <a:ea typeface="Cambria Math" panose="02040503050406030204" pitchFamily="18" charset="0"/>
                      </a:rPr>
                      <m:t>𝜆</m:t>
                    </m:r>
                  </m:oMath>
                </a14:m>
                <a:r>
                  <a:rPr lang="en-US" dirty="0"/>
                  <a:t>) </a:t>
                </a:r>
              </a:p>
            </p:txBody>
          </p:sp>
        </mc:Choice>
        <mc:Fallback xmlns="">
          <p:sp>
            <p:nvSpPr>
              <p:cNvPr id="20" name="TextBox 19">
                <a:extLst>
                  <a:ext uri="{FF2B5EF4-FFF2-40B4-BE49-F238E27FC236}">
                    <a16:creationId xmlns:a16="http://schemas.microsoft.com/office/drawing/2014/main" id="{B0F9C0D0-E3E3-7CBF-6C36-8502CD851CC8}"/>
                  </a:ext>
                </a:extLst>
              </p:cNvPr>
              <p:cNvSpPr txBox="1">
                <a:spLocks noRot="1" noChangeAspect="1" noMove="1" noResize="1" noEditPoints="1" noAdjustHandles="1" noChangeArrowheads="1" noChangeShapeType="1" noTextEdit="1"/>
              </p:cNvSpPr>
              <p:nvPr/>
            </p:nvSpPr>
            <p:spPr>
              <a:xfrm>
                <a:off x="8449264" y="2964029"/>
                <a:ext cx="1257845" cy="369332"/>
              </a:xfrm>
              <a:prstGeom prst="rect">
                <a:avLst/>
              </a:prstGeom>
              <a:blipFill>
                <a:blip r:embed="rId3"/>
                <a:stretch>
                  <a:fillRect l="-4000" t="-6667" r="-3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E8166B8-C752-3C73-71DF-1F9531F19936}"/>
                  </a:ext>
                </a:extLst>
              </p:cNvPr>
              <p:cNvSpPr txBox="1"/>
              <p:nvPr/>
            </p:nvSpPr>
            <p:spPr>
              <a:xfrm>
                <a:off x="1937467" y="1064931"/>
                <a:ext cx="8641083" cy="584775"/>
              </a:xfrm>
              <a:prstGeom prst="rect">
                <a:avLst/>
              </a:prstGeom>
              <a:noFill/>
            </p:spPr>
            <p:txBody>
              <a:bodyPr wrap="none" rtlCol="0">
                <a:spAutoFit/>
              </a:bodyPr>
              <a:lstStyle/>
              <a:p>
                <a14:m>
                  <m:oMath xmlns:m="http://schemas.openxmlformats.org/officeDocument/2006/math">
                    <m:r>
                      <a:rPr lang="en-US" sz="3200" i="1" smtClean="0">
                        <a:latin typeface="Cambria Math" panose="02040503050406030204" pitchFamily="18" charset="0"/>
                        <a:ea typeface="Cambria Math" panose="02040503050406030204" pitchFamily="18" charset="0"/>
                      </a:rPr>
                      <m:t>𝜆</m:t>
                    </m:r>
                  </m:oMath>
                </a14:m>
                <a:r>
                  <a:rPr lang="en-US" sz="3200" dirty="0"/>
                  <a:t> bits of security, under plausible assumptions </a:t>
                </a:r>
              </a:p>
            </p:txBody>
          </p:sp>
        </mc:Choice>
        <mc:Fallback xmlns="">
          <p:sp>
            <p:nvSpPr>
              <p:cNvPr id="24" name="TextBox 23">
                <a:extLst>
                  <a:ext uri="{FF2B5EF4-FFF2-40B4-BE49-F238E27FC236}">
                    <a16:creationId xmlns:a16="http://schemas.microsoft.com/office/drawing/2014/main" id="{1E8166B8-C752-3C73-71DF-1F9531F19936}"/>
                  </a:ext>
                </a:extLst>
              </p:cNvPr>
              <p:cNvSpPr txBox="1">
                <a:spLocks noRot="1" noChangeAspect="1" noMove="1" noResize="1" noEditPoints="1" noAdjustHandles="1" noChangeArrowheads="1" noChangeShapeType="1" noTextEdit="1"/>
              </p:cNvSpPr>
              <p:nvPr/>
            </p:nvSpPr>
            <p:spPr>
              <a:xfrm>
                <a:off x="1937467" y="1064931"/>
                <a:ext cx="8641083" cy="584775"/>
              </a:xfrm>
              <a:prstGeom prst="rect">
                <a:avLst/>
              </a:prstGeom>
              <a:blipFill>
                <a:blip r:embed="rId4"/>
                <a:stretch>
                  <a:fillRect l="-587" t="-14894" r="-881" b="-29787"/>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6D68E87F-69F8-C302-6C06-577346B106DB}"/>
              </a:ext>
            </a:extLst>
          </p:cNvPr>
          <p:cNvSpPr txBox="1"/>
          <p:nvPr/>
        </p:nvSpPr>
        <p:spPr>
          <a:xfrm>
            <a:off x="8350199" y="4526273"/>
            <a:ext cx="3842719" cy="584775"/>
          </a:xfrm>
          <a:prstGeom prst="rect">
            <a:avLst/>
          </a:prstGeom>
          <a:noFill/>
        </p:spPr>
        <p:txBody>
          <a:bodyPr wrap="none" rtlCol="0">
            <a:spAutoFit/>
          </a:bodyPr>
          <a:lstStyle/>
          <a:p>
            <a:r>
              <a:rPr lang="en-US" sz="3200" dirty="0">
                <a:solidFill>
                  <a:srgbClr val="7030A0"/>
                </a:solidFill>
                <a:highlight>
                  <a:srgbClr val="FFFF00"/>
                </a:highlight>
              </a:rPr>
              <a:t>ZK, mal-2PC </a:t>
            </a:r>
            <a:r>
              <a:rPr lang="en-US" sz="2800" dirty="0">
                <a:highlight>
                  <a:srgbClr val="FFFF00"/>
                </a:highlight>
              </a:rPr>
              <a:t>[DIK10]</a:t>
            </a:r>
          </a:p>
        </p:txBody>
      </p:sp>
      <p:sp>
        <p:nvSpPr>
          <p:cNvPr id="26" name="TextBox 25">
            <a:extLst>
              <a:ext uri="{FF2B5EF4-FFF2-40B4-BE49-F238E27FC236}">
                <a16:creationId xmlns:a16="http://schemas.microsoft.com/office/drawing/2014/main" id="{10533CA8-5B50-2A13-4253-B8BE59752AF5}"/>
              </a:ext>
            </a:extLst>
          </p:cNvPr>
          <p:cNvSpPr txBox="1"/>
          <p:nvPr/>
        </p:nvSpPr>
        <p:spPr>
          <a:xfrm>
            <a:off x="8323696" y="4042569"/>
            <a:ext cx="3082895" cy="584775"/>
          </a:xfrm>
          <a:prstGeom prst="rect">
            <a:avLst/>
          </a:prstGeom>
          <a:noFill/>
        </p:spPr>
        <p:txBody>
          <a:bodyPr wrap="none" rtlCol="0">
            <a:spAutoFit/>
          </a:bodyPr>
          <a:lstStyle/>
          <a:p>
            <a:r>
              <a:rPr lang="en-US" sz="3200" dirty="0">
                <a:solidFill>
                  <a:srgbClr val="7030A0"/>
                </a:solidFill>
                <a:highlight>
                  <a:srgbClr val="FFFF00"/>
                </a:highlight>
              </a:rPr>
              <a:t>SNARGs </a:t>
            </a:r>
            <a:r>
              <a:rPr lang="en-US" sz="2800" dirty="0">
                <a:highlight>
                  <a:srgbClr val="FFFF00"/>
                </a:highlight>
              </a:rPr>
              <a:t>[HR22]</a:t>
            </a:r>
          </a:p>
        </p:txBody>
      </p:sp>
      <p:sp>
        <p:nvSpPr>
          <p:cNvPr id="28" name="TextBox 27">
            <a:extLst>
              <a:ext uri="{FF2B5EF4-FFF2-40B4-BE49-F238E27FC236}">
                <a16:creationId xmlns:a16="http://schemas.microsoft.com/office/drawing/2014/main" id="{4D749DFA-EF98-816F-AE95-671679C8785A}"/>
              </a:ext>
            </a:extLst>
          </p:cNvPr>
          <p:cNvSpPr txBox="1"/>
          <p:nvPr/>
        </p:nvSpPr>
        <p:spPr>
          <a:xfrm>
            <a:off x="4195635" y="4069073"/>
            <a:ext cx="3698448" cy="584775"/>
          </a:xfrm>
          <a:prstGeom prst="rect">
            <a:avLst/>
          </a:prstGeom>
          <a:noFill/>
        </p:spPr>
        <p:txBody>
          <a:bodyPr wrap="none" rtlCol="0">
            <a:spAutoFit/>
          </a:bodyPr>
          <a:lstStyle/>
          <a:p>
            <a:r>
              <a:rPr lang="en-US" sz="3200" dirty="0">
                <a:solidFill>
                  <a:srgbClr val="7030A0"/>
                </a:solidFill>
              </a:rPr>
              <a:t>ENC </a:t>
            </a:r>
            <a:r>
              <a:rPr lang="en-US" sz="2800" dirty="0"/>
              <a:t>[AIK06,IKOS08]</a:t>
            </a:r>
          </a:p>
        </p:txBody>
      </p:sp>
      <p:sp>
        <p:nvSpPr>
          <p:cNvPr id="29" name="TextBox 28">
            <a:extLst>
              <a:ext uri="{FF2B5EF4-FFF2-40B4-BE49-F238E27FC236}">
                <a16:creationId xmlns:a16="http://schemas.microsoft.com/office/drawing/2014/main" id="{92B8ED64-0EC6-4C11-52E4-19F289C5E972}"/>
              </a:ext>
            </a:extLst>
          </p:cNvPr>
          <p:cNvSpPr txBox="1"/>
          <p:nvPr/>
        </p:nvSpPr>
        <p:spPr>
          <a:xfrm>
            <a:off x="4169133" y="3565492"/>
            <a:ext cx="2414444" cy="584775"/>
          </a:xfrm>
          <a:prstGeom prst="rect">
            <a:avLst/>
          </a:prstGeom>
          <a:noFill/>
        </p:spPr>
        <p:txBody>
          <a:bodyPr wrap="none" rtlCol="0">
            <a:spAutoFit/>
          </a:bodyPr>
          <a:lstStyle/>
          <a:p>
            <a:r>
              <a:rPr lang="en-US" sz="3200" dirty="0">
                <a:solidFill>
                  <a:srgbClr val="7030A0"/>
                </a:solidFill>
              </a:rPr>
              <a:t>OWF </a:t>
            </a:r>
            <a:r>
              <a:rPr lang="en-US" sz="2800" dirty="0"/>
              <a:t>[Gol00]</a:t>
            </a:r>
          </a:p>
        </p:txBody>
      </p:sp>
      <p:sp>
        <p:nvSpPr>
          <p:cNvPr id="30" name="TextBox 29">
            <a:extLst>
              <a:ext uri="{FF2B5EF4-FFF2-40B4-BE49-F238E27FC236}">
                <a16:creationId xmlns:a16="http://schemas.microsoft.com/office/drawing/2014/main" id="{8DF8863E-88F6-8FAD-8AB9-610C6987EC92}"/>
              </a:ext>
            </a:extLst>
          </p:cNvPr>
          <p:cNvSpPr txBox="1"/>
          <p:nvPr/>
        </p:nvSpPr>
        <p:spPr>
          <a:xfrm>
            <a:off x="4189010" y="5036485"/>
            <a:ext cx="2863284" cy="584775"/>
          </a:xfrm>
          <a:prstGeom prst="rect">
            <a:avLst/>
          </a:prstGeom>
          <a:noFill/>
        </p:spPr>
        <p:txBody>
          <a:bodyPr wrap="none" rtlCol="0">
            <a:spAutoFit/>
          </a:bodyPr>
          <a:lstStyle/>
          <a:p>
            <a:r>
              <a:rPr lang="en-US" sz="3200" dirty="0">
                <a:solidFill>
                  <a:srgbClr val="7030A0"/>
                </a:solidFill>
              </a:rPr>
              <a:t>CRH </a:t>
            </a:r>
            <a:r>
              <a:rPr lang="en-US" sz="2800" dirty="0"/>
              <a:t>[AHIKV17]</a:t>
            </a:r>
          </a:p>
        </p:txBody>
      </p:sp>
      <p:sp>
        <p:nvSpPr>
          <p:cNvPr id="31" name="TextBox 30">
            <a:extLst>
              <a:ext uri="{FF2B5EF4-FFF2-40B4-BE49-F238E27FC236}">
                <a16:creationId xmlns:a16="http://schemas.microsoft.com/office/drawing/2014/main" id="{C15DC263-1F03-CBFB-ED61-AACB95163701}"/>
              </a:ext>
            </a:extLst>
          </p:cNvPr>
          <p:cNvSpPr txBox="1"/>
          <p:nvPr/>
        </p:nvSpPr>
        <p:spPr>
          <a:xfrm>
            <a:off x="4189008" y="5573198"/>
            <a:ext cx="4919937" cy="584775"/>
          </a:xfrm>
          <a:prstGeom prst="rect">
            <a:avLst/>
          </a:prstGeom>
          <a:noFill/>
        </p:spPr>
        <p:txBody>
          <a:bodyPr wrap="none" rtlCol="0">
            <a:spAutoFit/>
          </a:bodyPr>
          <a:lstStyle/>
          <a:p>
            <a:r>
              <a:rPr lang="en-US" sz="3200" dirty="0">
                <a:solidFill>
                  <a:srgbClr val="7030A0"/>
                </a:solidFill>
                <a:highlight>
                  <a:srgbClr val="FFFF00"/>
                </a:highlight>
              </a:rPr>
              <a:t>semi-honest-2PC </a:t>
            </a:r>
            <a:r>
              <a:rPr lang="en-US" sz="2800" dirty="0">
                <a:highlight>
                  <a:srgbClr val="FFFF00"/>
                </a:highlight>
              </a:rPr>
              <a:t>[IKOS08]</a:t>
            </a:r>
          </a:p>
        </p:txBody>
      </p:sp>
      <p:sp>
        <p:nvSpPr>
          <p:cNvPr id="33" name="TextBox 32">
            <a:extLst>
              <a:ext uri="{FF2B5EF4-FFF2-40B4-BE49-F238E27FC236}">
                <a16:creationId xmlns:a16="http://schemas.microsoft.com/office/drawing/2014/main" id="{AA94C4E1-D62C-7CAB-A359-8FE48186A379}"/>
              </a:ext>
            </a:extLst>
          </p:cNvPr>
          <p:cNvSpPr txBox="1"/>
          <p:nvPr/>
        </p:nvSpPr>
        <p:spPr>
          <a:xfrm>
            <a:off x="133515" y="3552899"/>
            <a:ext cx="3969933" cy="584775"/>
          </a:xfrm>
          <a:prstGeom prst="rect">
            <a:avLst/>
          </a:prstGeom>
          <a:noFill/>
        </p:spPr>
        <p:txBody>
          <a:bodyPr wrap="none" rtlCol="0">
            <a:spAutoFit/>
          </a:bodyPr>
          <a:lstStyle/>
          <a:p>
            <a:r>
              <a:rPr lang="en-US" sz="3200" dirty="0">
                <a:solidFill>
                  <a:srgbClr val="7030A0"/>
                </a:solidFill>
                <a:highlight>
                  <a:srgbClr val="FFFF00"/>
                </a:highlight>
              </a:rPr>
              <a:t>EMVP </a:t>
            </a:r>
            <a:r>
              <a:rPr lang="en-US" sz="2800" dirty="0">
                <a:highlight>
                  <a:srgbClr val="FFFF00"/>
                </a:highlight>
              </a:rPr>
              <a:t>[BCHIKMRR25]</a:t>
            </a:r>
          </a:p>
        </p:txBody>
      </p:sp>
      <p:sp>
        <p:nvSpPr>
          <p:cNvPr id="3" name="TextBox 2">
            <a:extLst>
              <a:ext uri="{FF2B5EF4-FFF2-40B4-BE49-F238E27FC236}">
                <a16:creationId xmlns:a16="http://schemas.microsoft.com/office/drawing/2014/main" id="{BD731EA8-01CF-1183-EC20-471ED83F400F}"/>
              </a:ext>
            </a:extLst>
          </p:cNvPr>
          <p:cNvSpPr txBox="1"/>
          <p:nvPr/>
        </p:nvSpPr>
        <p:spPr>
          <a:xfrm>
            <a:off x="4195635" y="4559406"/>
            <a:ext cx="3707040" cy="584775"/>
          </a:xfrm>
          <a:prstGeom prst="rect">
            <a:avLst/>
          </a:prstGeom>
          <a:noFill/>
        </p:spPr>
        <p:txBody>
          <a:bodyPr wrap="none" rtlCol="0">
            <a:spAutoFit/>
          </a:bodyPr>
          <a:lstStyle/>
          <a:p>
            <a:r>
              <a:rPr lang="en-US" sz="3200" dirty="0">
                <a:solidFill>
                  <a:srgbClr val="7030A0"/>
                </a:solidFill>
              </a:rPr>
              <a:t>PRF </a:t>
            </a:r>
            <a:r>
              <a:rPr lang="en-US" sz="2800" dirty="0"/>
              <a:t>[IKOS08,FLY22]</a:t>
            </a:r>
          </a:p>
        </p:txBody>
      </p:sp>
      <p:sp>
        <p:nvSpPr>
          <p:cNvPr id="4" name="TextBox 3">
            <a:extLst>
              <a:ext uri="{FF2B5EF4-FFF2-40B4-BE49-F238E27FC236}">
                <a16:creationId xmlns:a16="http://schemas.microsoft.com/office/drawing/2014/main" id="{FF6B35CF-BA85-FCD4-5BC0-6D8CCD4E42FD}"/>
              </a:ext>
            </a:extLst>
          </p:cNvPr>
          <p:cNvSpPr txBox="1"/>
          <p:nvPr/>
        </p:nvSpPr>
        <p:spPr>
          <a:xfrm>
            <a:off x="4182383" y="6182799"/>
            <a:ext cx="3870547" cy="584775"/>
          </a:xfrm>
          <a:prstGeom prst="rect">
            <a:avLst/>
          </a:prstGeom>
          <a:noFill/>
        </p:spPr>
        <p:txBody>
          <a:bodyPr wrap="none" rtlCol="0">
            <a:spAutoFit/>
          </a:bodyPr>
          <a:lstStyle/>
          <a:p>
            <a:r>
              <a:rPr lang="en-US" sz="3200" dirty="0">
                <a:solidFill>
                  <a:srgbClr val="7030A0"/>
                </a:solidFill>
                <a:highlight>
                  <a:srgbClr val="FFFF00"/>
                </a:highlight>
              </a:rPr>
              <a:t>mal-OT </a:t>
            </a:r>
            <a:r>
              <a:rPr lang="en-US" sz="2800" dirty="0">
                <a:highlight>
                  <a:srgbClr val="FFFF00"/>
                </a:highlight>
              </a:rPr>
              <a:t>[BCGIKRS23]</a:t>
            </a:r>
          </a:p>
        </p:txBody>
      </p:sp>
    </p:spTree>
    <p:extLst>
      <p:ext uri="{BB962C8B-B14F-4D97-AF65-F5344CB8AC3E}">
        <p14:creationId xmlns:p14="http://schemas.microsoft.com/office/powerpoint/2010/main" val="2106115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DF81F-C066-CD24-223C-DD4036FAB2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170" name="Rectangle 6">
                <a:extLst>
                  <a:ext uri="{FF2B5EF4-FFF2-40B4-BE49-F238E27FC236}">
                    <a16:creationId xmlns:a16="http://schemas.microsoft.com/office/drawing/2014/main" id="{4CC9DF3D-5597-7F55-A5F2-CA35E7C67910}"/>
                  </a:ext>
                </a:extLst>
              </p:cNvPr>
              <p:cNvSpPr>
                <a:spLocks noGrp="1" noChangeArrowheads="1"/>
              </p:cNvSpPr>
              <p:nvPr>
                <p:ph type="title"/>
              </p:nvPr>
            </p:nvSpPr>
            <p:spPr>
              <a:xfrm>
                <a:off x="1324045" y="322928"/>
                <a:ext cx="9681886" cy="1143000"/>
              </a:xfrm>
            </p:spPr>
            <p:txBody>
              <a:bodyPr/>
              <a:lstStyle/>
              <a:p>
                <a:pPr rtl="0" eaLnBrk="1" hangingPunct="1"/>
                <a:r>
                  <a:rPr lang="en-US" sz="5400" dirty="0"/>
                  <a:t>Current Concrete Landscape</a:t>
                </a:r>
                <a:br>
                  <a:rPr lang="en-US" sz="5400" dirty="0"/>
                </a:br>
                <a:r>
                  <a:rPr lang="en-US" dirty="0">
                    <a:solidFill>
                      <a:schemeClr val="tx1"/>
                    </a:solidFill>
                  </a:rPr>
                  <a:t>(</a:t>
                </a:r>
                <a14:m>
                  <m:oMath xmlns:m="http://schemas.openxmlformats.org/officeDocument/2006/math">
                    <m:r>
                      <a:rPr lang="en-US" sz="4400" i="1" smtClean="0">
                        <a:latin typeface="Cambria Math" panose="02040503050406030204" pitchFamily="18" charset="0"/>
                        <a:ea typeface="Cambria Math" panose="02040503050406030204" pitchFamily="18" charset="0"/>
                      </a:rPr>
                      <m:t>𝜆</m:t>
                    </m:r>
                    <m:r>
                      <a:rPr lang="en-US" sz="4400" b="0" i="0" smtClean="0">
                        <a:latin typeface="Cambria Math" panose="02040503050406030204" pitchFamily="18" charset="0"/>
                        <a:ea typeface="Cambria Math" panose="02040503050406030204" pitchFamily="18" charset="0"/>
                      </a:rPr>
                      <m:t>=128</m:t>
                    </m:r>
                  </m:oMath>
                </a14:m>
                <a:r>
                  <a:rPr lang="en-US" dirty="0">
                    <a:solidFill>
                      <a:schemeClr val="tx1"/>
                    </a:solidFill>
                  </a:rPr>
                  <a:t>, don’t quote me)</a:t>
                </a:r>
              </a:p>
            </p:txBody>
          </p:sp>
        </mc:Choice>
        <mc:Fallback xmlns="">
          <p:sp>
            <p:nvSpPr>
              <p:cNvPr id="7170" name="Rectangle 6">
                <a:extLst>
                  <a:ext uri="{FF2B5EF4-FFF2-40B4-BE49-F238E27FC236}">
                    <a16:creationId xmlns:a16="http://schemas.microsoft.com/office/drawing/2014/main" id="{4CC9DF3D-5597-7F55-A5F2-CA35E7C67910}"/>
                  </a:ext>
                </a:extLst>
              </p:cNvPr>
              <p:cNvSpPr>
                <a:spLocks noGrp="1" noRot="1" noChangeAspect="1" noMove="1" noResize="1" noEditPoints="1" noAdjustHandles="1" noChangeArrowheads="1" noChangeShapeType="1" noTextEdit="1"/>
              </p:cNvSpPr>
              <p:nvPr>
                <p:ph type="title"/>
              </p:nvPr>
            </p:nvSpPr>
            <p:spPr>
              <a:xfrm>
                <a:off x="1324045" y="322928"/>
                <a:ext cx="9681886" cy="1143000"/>
              </a:xfrm>
              <a:blipFill>
                <a:blip r:embed="rId3"/>
                <a:stretch>
                  <a:fillRect t="-32967" b="-45055"/>
                </a:stretch>
              </a:blipFill>
            </p:spPr>
            <p:txBody>
              <a:bodyPr/>
              <a:lstStyle/>
              <a:p>
                <a:r>
                  <a:rPr lang="en-US">
                    <a:noFill/>
                  </a:rPr>
                  <a:t> </a:t>
                </a:r>
              </a:p>
            </p:txBody>
          </p:sp>
        </mc:Fallback>
      </mc:AlternateContent>
      <p:sp>
        <p:nvSpPr>
          <p:cNvPr id="2" name="Left Arrow 1">
            <a:extLst>
              <a:ext uri="{FF2B5EF4-FFF2-40B4-BE49-F238E27FC236}">
                <a16:creationId xmlns:a16="http://schemas.microsoft.com/office/drawing/2014/main" id="{D3AB770A-6EB7-71FD-1EED-A00190CA19E6}"/>
              </a:ext>
            </a:extLst>
          </p:cNvPr>
          <p:cNvSpPr/>
          <p:nvPr/>
        </p:nvSpPr>
        <p:spPr bwMode="auto">
          <a:xfrm flipH="1">
            <a:off x="986114" y="284804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7" name="TextBox 6">
            <a:extLst>
              <a:ext uri="{FF2B5EF4-FFF2-40B4-BE49-F238E27FC236}">
                <a16:creationId xmlns:a16="http://schemas.microsoft.com/office/drawing/2014/main" id="{D7A97FB4-5DF1-206D-E8CF-8169B72FAF00}"/>
              </a:ext>
            </a:extLst>
          </p:cNvPr>
          <p:cNvSpPr txBox="1"/>
          <p:nvPr/>
        </p:nvSpPr>
        <p:spPr>
          <a:xfrm>
            <a:off x="8990438" y="3857041"/>
            <a:ext cx="1005403" cy="584775"/>
          </a:xfrm>
          <a:prstGeom prst="rect">
            <a:avLst/>
          </a:prstGeom>
          <a:noFill/>
        </p:spPr>
        <p:txBody>
          <a:bodyPr wrap="none" rtlCol="0">
            <a:spAutoFit/>
          </a:bodyPr>
          <a:lstStyle/>
          <a:p>
            <a:r>
              <a:rPr lang="en-US" sz="3200" dirty="0">
                <a:solidFill>
                  <a:srgbClr val="7030A0"/>
                </a:solidFill>
              </a:rPr>
              <a:t>FHE</a:t>
            </a:r>
          </a:p>
        </p:txBody>
      </p:sp>
      <p:sp>
        <p:nvSpPr>
          <p:cNvPr id="5" name="TextBox 4">
            <a:extLst>
              <a:ext uri="{FF2B5EF4-FFF2-40B4-BE49-F238E27FC236}">
                <a16:creationId xmlns:a16="http://schemas.microsoft.com/office/drawing/2014/main" id="{D9FB8821-16BA-4D7F-D305-D432CB2290E4}"/>
              </a:ext>
            </a:extLst>
          </p:cNvPr>
          <p:cNvSpPr txBox="1"/>
          <p:nvPr/>
        </p:nvSpPr>
        <p:spPr>
          <a:xfrm>
            <a:off x="906602" y="3429000"/>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F34D0FBD-06F6-BA0D-EEF0-1203C7C6E46A}"/>
              </a:ext>
            </a:extLst>
          </p:cNvPr>
          <p:cNvSpPr txBox="1"/>
          <p:nvPr/>
        </p:nvSpPr>
        <p:spPr>
          <a:xfrm>
            <a:off x="2927561" y="3402498"/>
            <a:ext cx="441146" cy="369332"/>
          </a:xfrm>
          <a:prstGeom prst="rect">
            <a:avLst/>
          </a:prstGeom>
          <a:noFill/>
        </p:spPr>
        <p:txBody>
          <a:bodyPr wrap="none" rtlCol="0">
            <a:spAutoFit/>
          </a:bodyPr>
          <a:lstStyle/>
          <a:p>
            <a:r>
              <a:rPr lang="en-US" dirty="0"/>
              <a:t>10</a:t>
            </a:r>
          </a:p>
        </p:txBody>
      </p:sp>
      <p:sp>
        <p:nvSpPr>
          <p:cNvPr id="14" name="TextBox 13">
            <a:extLst>
              <a:ext uri="{FF2B5EF4-FFF2-40B4-BE49-F238E27FC236}">
                <a16:creationId xmlns:a16="http://schemas.microsoft.com/office/drawing/2014/main" id="{34F7C6B3-7669-F27A-00FE-F91E5F5C18A4}"/>
              </a:ext>
            </a:extLst>
          </p:cNvPr>
          <p:cNvSpPr txBox="1"/>
          <p:nvPr/>
        </p:nvSpPr>
        <p:spPr>
          <a:xfrm>
            <a:off x="4948520" y="3375996"/>
            <a:ext cx="569387" cy="369332"/>
          </a:xfrm>
          <a:prstGeom prst="rect">
            <a:avLst/>
          </a:prstGeom>
          <a:noFill/>
        </p:spPr>
        <p:txBody>
          <a:bodyPr wrap="none" rtlCol="0">
            <a:spAutoFit/>
          </a:bodyPr>
          <a:lstStyle/>
          <a:p>
            <a:r>
              <a:rPr lang="en-US" dirty="0"/>
              <a:t>100</a:t>
            </a:r>
          </a:p>
        </p:txBody>
      </p:sp>
      <p:sp>
        <p:nvSpPr>
          <p:cNvPr id="19" name="TextBox 18">
            <a:extLst>
              <a:ext uri="{FF2B5EF4-FFF2-40B4-BE49-F238E27FC236}">
                <a16:creationId xmlns:a16="http://schemas.microsoft.com/office/drawing/2014/main" id="{63EF9B00-1E48-8952-E9CD-750227E73377}"/>
              </a:ext>
            </a:extLst>
          </p:cNvPr>
          <p:cNvSpPr txBox="1"/>
          <p:nvPr/>
        </p:nvSpPr>
        <p:spPr>
          <a:xfrm>
            <a:off x="6969479" y="3349494"/>
            <a:ext cx="761747" cy="369332"/>
          </a:xfrm>
          <a:prstGeom prst="rect">
            <a:avLst/>
          </a:prstGeom>
          <a:noFill/>
        </p:spPr>
        <p:txBody>
          <a:bodyPr wrap="none" rtlCol="0">
            <a:spAutoFit/>
          </a:bodyPr>
          <a:lstStyle/>
          <a:p>
            <a:r>
              <a:rPr lang="en-US" dirty="0"/>
              <a:t>1,000</a:t>
            </a:r>
          </a:p>
        </p:txBody>
      </p:sp>
      <p:sp>
        <p:nvSpPr>
          <p:cNvPr id="20" name="TextBox 19">
            <a:extLst>
              <a:ext uri="{FF2B5EF4-FFF2-40B4-BE49-F238E27FC236}">
                <a16:creationId xmlns:a16="http://schemas.microsoft.com/office/drawing/2014/main" id="{EB5A3FD5-2E2C-0337-B981-70C8B4E85547}"/>
              </a:ext>
            </a:extLst>
          </p:cNvPr>
          <p:cNvSpPr txBox="1"/>
          <p:nvPr/>
        </p:nvSpPr>
        <p:spPr>
          <a:xfrm>
            <a:off x="8990438" y="3322992"/>
            <a:ext cx="889987" cy="369332"/>
          </a:xfrm>
          <a:prstGeom prst="rect">
            <a:avLst/>
          </a:prstGeom>
          <a:noFill/>
        </p:spPr>
        <p:txBody>
          <a:bodyPr wrap="none" rtlCol="0">
            <a:spAutoFit/>
          </a:bodyPr>
          <a:lstStyle/>
          <a:p>
            <a:r>
              <a:rPr lang="en-US" dirty="0"/>
              <a:t>10,000</a:t>
            </a:r>
          </a:p>
        </p:txBody>
      </p:sp>
      <p:pic>
        <p:nvPicPr>
          <p:cNvPr id="10242" name="Picture 2" descr="Shai Halevi, 2016 IACR Fellow">
            <a:extLst>
              <a:ext uri="{FF2B5EF4-FFF2-40B4-BE49-F238E27FC236}">
                <a16:creationId xmlns:a16="http://schemas.microsoft.com/office/drawing/2014/main" id="{6E1935BD-BE52-7206-7AE0-9F1B7576FD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0438" y="4975517"/>
            <a:ext cx="1156931" cy="1156931"/>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470252ED-5A70-B78F-E7A8-88C049697ED5}"/>
              </a:ext>
            </a:extLst>
          </p:cNvPr>
          <p:cNvGrpSpPr/>
          <p:nvPr/>
        </p:nvGrpSpPr>
        <p:grpSpPr>
          <a:xfrm>
            <a:off x="397565" y="4007020"/>
            <a:ext cx="8249478" cy="1764814"/>
            <a:chOff x="397565" y="4007020"/>
            <a:chExt cx="8249478" cy="1764814"/>
          </a:xfrm>
        </p:grpSpPr>
        <p:sp>
          <p:nvSpPr>
            <p:cNvPr id="21" name="Rounded Rectangular Callout 20">
              <a:extLst>
                <a:ext uri="{FF2B5EF4-FFF2-40B4-BE49-F238E27FC236}">
                  <a16:creationId xmlns:a16="http://schemas.microsoft.com/office/drawing/2014/main" id="{B0715AC0-246A-0DA4-DBEA-D649A00D8E93}"/>
                </a:ext>
              </a:extLst>
            </p:cNvPr>
            <p:cNvSpPr/>
            <p:nvPr/>
          </p:nvSpPr>
          <p:spPr bwMode="auto">
            <a:xfrm>
              <a:off x="397565" y="4007020"/>
              <a:ext cx="8249478" cy="1764814"/>
            </a:xfrm>
            <a:prstGeom prst="wedgeRoundRectCallout">
              <a:avLst>
                <a:gd name="adj1" fmla="val 54020"/>
                <a:gd name="adj2" fmla="val 43204"/>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pic>
          <p:nvPicPr>
            <p:cNvPr id="22" name="Picture 21">
              <a:extLst>
                <a:ext uri="{FF2B5EF4-FFF2-40B4-BE49-F238E27FC236}">
                  <a16:creationId xmlns:a16="http://schemas.microsoft.com/office/drawing/2014/main" id="{11175085-E17A-7230-67B9-205D6A7C1708}"/>
                </a:ext>
              </a:extLst>
            </p:cNvPr>
            <p:cNvPicPr>
              <a:picLocks noChangeAspect="1"/>
            </p:cNvPicPr>
            <p:nvPr/>
          </p:nvPicPr>
          <p:blipFill>
            <a:blip r:embed="rId5"/>
            <a:stretch>
              <a:fillRect/>
            </a:stretch>
          </p:blipFill>
          <p:spPr>
            <a:xfrm>
              <a:off x="626165" y="4197133"/>
              <a:ext cx="7772400" cy="1348181"/>
            </a:xfrm>
            <a:prstGeom prst="rect">
              <a:avLst/>
            </a:prstGeom>
          </p:spPr>
        </p:pic>
      </p:grpSp>
    </p:spTree>
    <p:extLst>
      <p:ext uri="{BB962C8B-B14F-4D97-AF65-F5344CB8AC3E}">
        <p14:creationId xmlns:p14="http://schemas.microsoft.com/office/powerpoint/2010/main" val="378918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par>
                                <p:cTn id="8" presetID="9"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94F86-0F41-0348-7CB8-F442D5DCBD54}"/>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D8B971F0-C0B3-A460-4D33-88362A562650}"/>
              </a:ext>
            </a:extLst>
          </p:cNvPr>
          <p:cNvSpPr>
            <a:spLocks noGrp="1" noChangeArrowheads="1"/>
          </p:cNvSpPr>
          <p:nvPr>
            <p:ph type="title"/>
          </p:nvPr>
        </p:nvSpPr>
        <p:spPr>
          <a:xfrm>
            <a:off x="1324045" y="322928"/>
            <a:ext cx="9681886" cy="1143000"/>
          </a:xfrm>
        </p:spPr>
        <p:txBody>
          <a:bodyPr/>
          <a:lstStyle/>
          <a:p>
            <a:pPr rtl="0" eaLnBrk="1" hangingPunct="1"/>
            <a:r>
              <a:rPr lang="en-US" sz="5400" dirty="0"/>
              <a:t>Current Concrete Landscape</a:t>
            </a:r>
            <a:br>
              <a:rPr lang="en-US" sz="5400" dirty="0"/>
            </a:br>
            <a:r>
              <a:rPr lang="en-US" dirty="0">
                <a:solidFill>
                  <a:schemeClr val="tx1"/>
                </a:solidFill>
              </a:rPr>
              <a:t> </a:t>
            </a:r>
          </a:p>
        </p:txBody>
      </p:sp>
      <p:sp>
        <p:nvSpPr>
          <p:cNvPr id="2" name="Left Arrow 1">
            <a:extLst>
              <a:ext uri="{FF2B5EF4-FFF2-40B4-BE49-F238E27FC236}">
                <a16:creationId xmlns:a16="http://schemas.microsoft.com/office/drawing/2014/main" id="{A480D5AB-0310-6373-2F70-32E7FB79F951}"/>
              </a:ext>
            </a:extLst>
          </p:cNvPr>
          <p:cNvSpPr/>
          <p:nvPr/>
        </p:nvSpPr>
        <p:spPr bwMode="auto">
          <a:xfrm flipH="1">
            <a:off x="986114" y="284804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7" name="TextBox 6">
            <a:extLst>
              <a:ext uri="{FF2B5EF4-FFF2-40B4-BE49-F238E27FC236}">
                <a16:creationId xmlns:a16="http://schemas.microsoft.com/office/drawing/2014/main" id="{108D8053-38D4-FEF9-EB81-71B998BF61F8}"/>
              </a:ext>
            </a:extLst>
          </p:cNvPr>
          <p:cNvSpPr txBox="1"/>
          <p:nvPr/>
        </p:nvSpPr>
        <p:spPr>
          <a:xfrm>
            <a:off x="8990438" y="3857041"/>
            <a:ext cx="1005403" cy="584775"/>
          </a:xfrm>
          <a:prstGeom prst="rect">
            <a:avLst/>
          </a:prstGeom>
          <a:noFill/>
        </p:spPr>
        <p:txBody>
          <a:bodyPr wrap="none" rtlCol="0">
            <a:spAutoFit/>
          </a:bodyPr>
          <a:lstStyle/>
          <a:p>
            <a:r>
              <a:rPr lang="en-US" sz="3200" dirty="0">
                <a:solidFill>
                  <a:srgbClr val="7030A0"/>
                </a:solidFill>
              </a:rPr>
              <a:t>FHE</a:t>
            </a:r>
          </a:p>
        </p:txBody>
      </p:sp>
      <p:sp>
        <p:nvSpPr>
          <p:cNvPr id="5" name="TextBox 4">
            <a:extLst>
              <a:ext uri="{FF2B5EF4-FFF2-40B4-BE49-F238E27FC236}">
                <a16:creationId xmlns:a16="http://schemas.microsoft.com/office/drawing/2014/main" id="{57004839-4EAD-CAD9-B8FB-2F793777CD2F}"/>
              </a:ext>
            </a:extLst>
          </p:cNvPr>
          <p:cNvSpPr txBox="1"/>
          <p:nvPr/>
        </p:nvSpPr>
        <p:spPr>
          <a:xfrm>
            <a:off x="906602" y="3429000"/>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35181983-3DDD-7522-D391-4342AC38A234}"/>
              </a:ext>
            </a:extLst>
          </p:cNvPr>
          <p:cNvSpPr txBox="1"/>
          <p:nvPr/>
        </p:nvSpPr>
        <p:spPr>
          <a:xfrm>
            <a:off x="2927561" y="3402498"/>
            <a:ext cx="441146" cy="369332"/>
          </a:xfrm>
          <a:prstGeom prst="rect">
            <a:avLst/>
          </a:prstGeom>
          <a:noFill/>
        </p:spPr>
        <p:txBody>
          <a:bodyPr wrap="none" rtlCol="0">
            <a:spAutoFit/>
          </a:bodyPr>
          <a:lstStyle/>
          <a:p>
            <a:r>
              <a:rPr lang="en-US" dirty="0"/>
              <a:t>10</a:t>
            </a:r>
          </a:p>
        </p:txBody>
      </p:sp>
      <p:sp>
        <p:nvSpPr>
          <p:cNvPr id="14" name="TextBox 13">
            <a:extLst>
              <a:ext uri="{FF2B5EF4-FFF2-40B4-BE49-F238E27FC236}">
                <a16:creationId xmlns:a16="http://schemas.microsoft.com/office/drawing/2014/main" id="{3F90CB7A-4821-E684-6892-16901A9D101A}"/>
              </a:ext>
            </a:extLst>
          </p:cNvPr>
          <p:cNvSpPr txBox="1"/>
          <p:nvPr/>
        </p:nvSpPr>
        <p:spPr>
          <a:xfrm>
            <a:off x="4948520" y="3375996"/>
            <a:ext cx="569387" cy="369332"/>
          </a:xfrm>
          <a:prstGeom prst="rect">
            <a:avLst/>
          </a:prstGeom>
          <a:noFill/>
        </p:spPr>
        <p:txBody>
          <a:bodyPr wrap="none" rtlCol="0">
            <a:spAutoFit/>
          </a:bodyPr>
          <a:lstStyle/>
          <a:p>
            <a:r>
              <a:rPr lang="en-US" dirty="0"/>
              <a:t>100</a:t>
            </a:r>
          </a:p>
        </p:txBody>
      </p:sp>
      <p:sp>
        <p:nvSpPr>
          <p:cNvPr id="19" name="TextBox 18">
            <a:extLst>
              <a:ext uri="{FF2B5EF4-FFF2-40B4-BE49-F238E27FC236}">
                <a16:creationId xmlns:a16="http://schemas.microsoft.com/office/drawing/2014/main" id="{33FCBE73-6016-3A42-73A5-6E752514B51C}"/>
              </a:ext>
            </a:extLst>
          </p:cNvPr>
          <p:cNvSpPr txBox="1"/>
          <p:nvPr/>
        </p:nvSpPr>
        <p:spPr>
          <a:xfrm>
            <a:off x="6969479" y="3349494"/>
            <a:ext cx="761747" cy="369332"/>
          </a:xfrm>
          <a:prstGeom prst="rect">
            <a:avLst/>
          </a:prstGeom>
          <a:noFill/>
        </p:spPr>
        <p:txBody>
          <a:bodyPr wrap="none" rtlCol="0">
            <a:spAutoFit/>
          </a:bodyPr>
          <a:lstStyle/>
          <a:p>
            <a:r>
              <a:rPr lang="en-US" dirty="0"/>
              <a:t>1,000</a:t>
            </a:r>
          </a:p>
        </p:txBody>
      </p:sp>
      <p:sp>
        <p:nvSpPr>
          <p:cNvPr id="20" name="TextBox 19">
            <a:extLst>
              <a:ext uri="{FF2B5EF4-FFF2-40B4-BE49-F238E27FC236}">
                <a16:creationId xmlns:a16="http://schemas.microsoft.com/office/drawing/2014/main" id="{73C97518-8927-A2E5-8571-9C241C0B8AA3}"/>
              </a:ext>
            </a:extLst>
          </p:cNvPr>
          <p:cNvSpPr txBox="1"/>
          <p:nvPr/>
        </p:nvSpPr>
        <p:spPr>
          <a:xfrm>
            <a:off x="8990438" y="3322992"/>
            <a:ext cx="889987" cy="369332"/>
          </a:xfrm>
          <a:prstGeom prst="rect">
            <a:avLst/>
          </a:prstGeom>
          <a:noFill/>
        </p:spPr>
        <p:txBody>
          <a:bodyPr wrap="none" rtlCol="0">
            <a:spAutoFit/>
          </a:bodyPr>
          <a:lstStyle/>
          <a:p>
            <a:r>
              <a:rPr lang="en-US" dirty="0"/>
              <a:t>10,000</a:t>
            </a:r>
          </a:p>
        </p:txBody>
      </p:sp>
      <p:sp>
        <p:nvSpPr>
          <p:cNvPr id="4" name="TextBox 3">
            <a:extLst>
              <a:ext uri="{FF2B5EF4-FFF2-40B4-BE49-F238E27FC236}">
                <a16:creationId xmlns:a16="http://schemas.microsoft.com/office/drawing/2014/main" id="{6DF3635B-7BCE-DF89-6145-52391629A5EE}"/>
              </a:ext>
            </a:extLst>
          </p:cNvPr>
          <p:cNvSpPr txBox="1"/>
          <p:nvPr/>
        </p:nvSpPr>
        <p:spPr>
          <a:xfrm>
            <a:off x="-85497" y="3322992"/>
            <a:ext cx="3122971" cy="2000548"/>
          </a:xfrm>
          <a:prstGeom prst="rect">
            <a:avLst/>
          </a:prstGeom>
          <a:noFill/>
        </p:spPr>
        <p:txBody>
          <a:bodyPr wrap="none" rtlCol="0">
            <a:spAutoFit/>
          </a:bodyPr>
          <a:lstStyle/>
          <a:p>
            <a:pPr algn="ctr"/>
            <a:r>
              <a:rPr lang="en-US" sz="3200" dirty="0">
                <a:solidFill>
                  <a:srgbClr val="C00000"/>
                </a:solidFill>
              </a:rPr>
              <a:t>2</a:t>
            </a:r>
          </a:p>
          <a:p>
            <a:pPr algn="ctr"/>
            <a:r>
              <a:rPr lang="en-US" sz="3200" dirty="0">
                <a:solidFill>
                  <a:srgbClr val="7030A0"/>
                </a:solidFill>
              </a:rPr>
              <a:t>Shrinking PRF</a:t>
            </a:r>
          </a:p>
          <a:p>
            <a:pPr algn="ctr"/>
            <a:r>
              <a:rPr lang="en-US" sz="3200" dirty="0">
                <a:solidFill>
                  <a:schemeClr val="bg2"/>
                </a:solidFill>
              </a:rPr>
              <a:t>(fixed-key)</a:t>
            </a:r>
            <a:r>
              <a:rPr lang="en-US" sz="3200" dirty="0">
                <a:solidFill>
                  <a:srgbClr val="7030A0"/>
                </a:solidFill>
              </a:rPr>
              <a:t> MAC</a:t>
            </a:r>
          </a:p>
          <a:p>
            <a:pPr algn="ctr"/>
            <a:r>
              <a:rPr lang="en-US" sz="2800" dirty="0"/>
              <a:t>[FLY22]</a:t>
            </a:r>
          </a:p>
        </p:txBody>
      </p:sp>
      <p:sp>
        <p:nvSpPr>
          <p:cNvPr id="6" name="TextBox 5">
            <a:extLst>
              <a:ext uri="{FF2B5EF4-FFF2-40B4-BE49-F238E27FC236}">
                <a16:creationId xmlns:a16="http://schemas.microsoft.com/office/drawing/2014/main" id="{4E13C663-C697-0FF5-C8B4-22E995966463}"/>
              </a:ext>
            </a:extLst>
          </p:cNvPr>
          <p:cNvSpPr txBox="1"/>
          <p:nvPr/>
        </p:nvSpPr>
        <p:spPr>
          <a:xfrm>
            <a:off x="1363650" y="1312524"/>
            <a:ext cx="1051890" cy="1569660"/>
          </a:xfrm>
          <a:prstGeom prst="rect">
            <a:avLst/>
          </a:prstGeom>
          <a:noFill/>
        </p:spPr>
        <p:txBody>
          <a:bodyPr wrap="none" rtlCol="0">
            <a:spAutoFit/>
          </a:bodyPr>
          <a:lstStyle/>
          <a:p>
            <a:pPr algn="ctr"/>
            <a:r>
              <a:rPr lang="en-US" sz="3200" dirty="0">
                <a:solidFill>
                  <a:srgbClr val="7030A0"/>
                </a:solidFill>
              </a:rPr>
              <a:t>PRF</a:t>
            </a:r>
          </a:p>
          <a:p>
            <a:pPr algn="ctr"/>
            <a:r>
              <a:rPr lang="en-US" sz="3200" dirty="0">
                <a:solidFill>
                  <a:srgbClr val="7030A0"/>
                </a:solidFill>
              </a:rPr>
              <a:t>ENC</a:t>
            </a:r>
          </a:p>
          <a:p>
            <a:pPr algn="ctr"/>
            <a:r>
              <a:rPr lang="en-US" sz="3200" dirty="0">
                <a:solidFill>
                  <a:srgbClr val="C00000"/>
                </a:solidFill>
              </a:rPr>
              <a:t>4</a:t>
            </a:r>
          </a:p>
        </p:txBody>
      </p:sp>
      <p:sp>
        <p:nvSpPr>
          <p:cNvPr id="11" name="TextBox 10">
            <a:extLst>
              <a:ext uri="{FF2B5EF4-FFF2-40B4-BE49-F238E27FC236}">
                <a16:creationId xmlns:a16="http://schemas.microsoft.com/office/drawing/2014/main" id="{A3A68409-7CB1-79CA-6A34-16C52C7AEA24}"/>
              </a:ext>
            </a:extLst>
          </p:cNvPr>
          <p:cNvSpPr txBox="1"/>
          <p:nvPr/>
        </p:nvSpPr>
        <p:spPr>
          <a:xfrm>
            <a:off x="4621271" y="2049126"/>
            <a:ext cx="1007007" cy="584775"/>
          </a:xfrm>
          <a:prstGeom prst="rect">
            <a:avLst/>
          </a:prstGeom>
          <a:noFill/>
        </p:spPr>
        <p:txBody>
          <a:bodyPr wrap="none" rtlCol="0">
            <a:spAutoFit/>
          </a:bodyPr>
          <a:lstStyle/>
          <a:p>
            <a:pPr algn="ctr"/>
            <a:r>
              <a:rPr lang="en-US" sz="3200" dirty="0">
                <a:solidFill>
                  <a:srgbClr val="7030A0"/>
                </a:solidFill>
              </a:rPr>
              <a:t>AES</a:t>
            </a:r>
          </a:p>
        </p:txBody>
      </p:sp>
      <p:sp>
        <p:nvSpPr>
          <p:cNvPr id="12" name="Rounded Rectangular Callout 11">
            <a:extLst>
              <a:ext uri="{FF2B5EF4-FFF2-40B4-BE49-F238E27FC236}">
                <a16:creationId xmlns:a16="http://schemas.microsoft.com/office/drawing/2014/main" id="{33D2A0C0-80D9-80CC-EF07-7EE1FEDC4746}"/>
              </a:ext>
            </a:extLst>
          </p:cNvPr>
          <p:cNvSpPr/>
          <p:nvPr/>
        </p:nvSpPr>
        <p:spPr bwMode="auto">
          <a:xfrm>
            <a:off x="2266122" y="3429001"/>
            <a:ext cx="5705061" cy="1728788"/>
          </a:xfrm>
          <a:prstGeom prst="wedgeRoundRectCallout">
            <a:avLst>
              <a:gd name="adj1" fmla="val -46551"/>
              <a:gd name="adj2" fmla="val -86403"/>
              <a:gd name="adj3" fmla="val 16667"/>
            </a:avLst>
          </a:prstGeom>
          <a:solidFill>
            <a:srgbClr val="FFFD78"/>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Can make a difference for MPC applications </a:t>
            </a:r>
          </a:p>
          <a:p>
            <a:pPr fontAlgn="base">
              <a:spcBef>
                <a:spcPct val="0"/>
              </a:spcBef>
              <a:spcAft>
                <a:spcPct val="0"/>
              </a:spcAft>
            </a:pPr>
            <a:r>
              <a:rPr lang="en-US" sz="2000" dirty="0">
                <a:latin typeface="Arial" pitchFamily="34" charset="0"/>
                <a:cs typeface="Arial" pitchFamily="34" charset="0"/>
              </a:rPr>
              <a:t>* Garbled Circuits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 Pseudorandom Secret Sharing</a:t>
            </a:r>
            <a:br>
              <a:rPr kumimoji="0" lang="en-US" sz="2000" b="0" i="0" u="none" strike="noStrike" cap="none" normalizeH="0" baseline="0" dirty="0">
                <a:ln>
                  <a:noFill/>
                </a:ln>
                <a:solidFill>
                  <a:schemeClr val="tx1"/>
                </a:solidFill>
                <a:effectLst/>
                <a:latin typeface="Arial" pitchFamily="34" charset="0"/>
                <a:cs typeface="Arial" pitchFamily="34" charset="0"/>
              </a:rPr>
            </a:br>
            <a:r>
              <a:rPr kumimoji="0" lang="en-US" sz="2000" b="0" i="0" u="none" strike="noStrike" cap="none" normalizeH="0" baseline="0" dirty="0">
                <a:ln>
                  <a:noFill/>
                </a:ln>
                <a:solidFill>
                  <a:schemeClr val="tx1"/>
                </a:solidFill>
                <a:effectLst/>
                <a:latin typeface="Arial" pitchFamily="34" charset="0"/>
                <a:cs typeface="Arial" pitchFamily="34" charset="0"/>
              </a:rPr>
              <a:t>*</a:t>
            </a:r>
            <a:r>
              <a:rPr kumimoji="0" lang="en-US" sz="2000" b="0" i="0" u="none" strike="noStrike" cap="none" normalizeH="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tx1"/>
                </a:solidFill>
                <a:effectLst/>
                <a:latin typeface="Arial" pitchFamily="34" charset="0"/>
                <a:cs typeface="Arial" pitchFamily="34" charset="0"/>
              </a:rPr>
              <a:t>Function Secret Sharing</a:t>
            </a:r>
            <a:br>
              <a:rPr lang="en-US" sz="2000" dirty="0">
                <a:latin typeface="Arial" pitchFamily="34" charset="0"/>
                <a:cs typeface="Arial" pitchFamily="34" charset="0"/>
              </a:rPr>
            </a:br>
            <a:r>
              <a:rPr lang="en-US" sz="2000" dirty="0">
                <a:latin typeface="Arial" pitchFamily="34" charset="0"/>
                <a:cs typeface="Arial" pitchFamily="34" charset="0"/>
              </a:rPr>
              <a:t>* Pseudorandom Correlation Generators</a:t>
            </a: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6621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755DC-8E20-8BEA-2D04-6CE1D46BAE49}"/>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C05BF516-E868-7F85-B6B8-9C7BA67617AF}"/>
              </a:ext>
            </a:extLst>
          </p:cNvPr>
          <p:cNvSpPr>
            <a:spLocks noGrp="1" noChangeArrowheads="1"/>
          </p:cNvSpPr>
          <p:nvPr>
            <p:ph type="title"/>
          </p:nvPr>
        </p:nvSpPr>
        <p:spPr>
          <a:xfrm>
            <a:off x="1324045" y="322928"/>
            <a:ext cx="9681886" cy="1143000"/>
          </a:xfrm>
        </p:spPr>
        <p:txBody>
          <a:bodyPr/>
          <a:lstStyle/>
          <a:p>
            <a:pPr rtl="0" eaLnBrk="1" hangingPunct="1"/>
            <a:r>
              <a:rPr lang="en-US" sz="5400" dirty="0"/>
              <a:t>Current Concrete Landscape</a:t>
            </a:r>
            <a:br>
              <a:rPr lang="en-US" sz="5400" dirty="0"/>
            </a:br>
            <a:r>
              <a:rPr lang="en-US" dirty="0">
                <a:solidFill>
                  <a:schemeClr val="tx1"/>
                </a:solidFill>
              </a:rPr>
              <a:t> </a:t>
            </a:r>
          </a:p>
        </p:txBody>
      </p:sp>
      <p:sp>
        <p:nvSpPr>
          <p:cNvPr id="2" name="Left Arrow 1">
            <a:extLst>
              <a:ext uri="{FF2B5EF4-FFF2-40B4-BE49-F238E27FC236}">
                <a16:creationId xmlns:a16="http://schemas.microsoft.com/office/drawing/2014/main" id="{33FA489C-56AD-CECC-311A-7AD235CCFFCD}"/>
              </a:ext>
            </a:extLst>
          </p:cNvPr>
          <p:cNvSpPr/>
          <p:nvPr/>
        </p:nvSpPr>
        <p:spPr bwMode="auto">
          <a:xfrm flipH="1">
            <a:off x="986114" y="284804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5" name="TextBox 4">
            <a:extLst>
              <a:ext uri="{FF2B5EF4-FFF2-40B4-BE49-F238E27FC236}">
                <a16:creationId xmlns:a16="http://schemas.microsoft.com/office/drawing/2014/main" id="{A0A20C81-5989-2D01-401F-C44164856712}"/>
              </a:ext>
            </a:extLst>
          </p:cNvPr>
          <p:cNvSpPr txBox="1"/>
          <p:nvPr/>
        </p:nvSpPr>
        <p:spPr>
          <a:xfrm>
            <a:off x="906602" y="3429000"/>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4A2C0A15-E089-5C11-3EEA-9D9CA3C5F3DB}"/>
              </a:ext>
            </a:extLst>
          </p:cNvPr>
          <p:cNvSpPr txBox="1"/>
          <p:nvPr/>
        </p:nvSpPr>
        <p:spPr>
          <a:xfrm>
            <a:off x="2927561" y="3402498"/>
            <a:ext cx="441146" cy="369332"/>
          </a:xfrm>
          <a:prstGeom prst="rect">
            <a:avLst/>
          </a:prstGeom>
          <a:noFill/>
        </p:spPr>
        <p:txBody>
          <a:bodyPr wrap="none" rtlCol="0">
            <a:spAutoFit/>
          </a:bodyPr>
          <a:lstStyle/>
          <a:p>
            <a:r>
              <a:rPr lang="en-US" dirty="0"/>
              <a:t>10</a:t>
            </a:r>
          </a:p>
        </p:txBody>
      </p:sp>
      <p:sp>
        <p:nvSpPr>
          <p:cNvPr id="14" name="TextBox 13">
            <a:extLst>
              <a:ext uri="{FF2B5EF4-FFF2-40B4-BE49-F238E27FC236}">
                <a16:creationId xmlns:a16="http://schemas.microsoft.com/office/drawing/2014/main" id="{29FAA253-BB67-817F-2FFE-A3E7B1E76EEE}"/>
              </a:ext>
            </a:extLst>
          </p:cNvPr>
          <p:cNvSpPr txBox="1"/>
          <p:nvPr/>
        </p:nvSpPr>
        <p:spPr>
          <a:xfrm>
            <a:off x="4948520" y="3375996"/>
            <a:ext cx="569387" cy="369332"/>
          </a:xfrm>
          <a:prstGeom prst="rect">
            <a:avLst/>
          </a:prstGeom>
          <a:noFill/>
        </p:spPr>
        <p:txBody>
          <a:bodyPr wrap="none" rtlCol="0">
            <a:spAutoFit/>
          </a:bodyPr>
          <a:lstStyle/>
          <a:p>
            <a:r>
              <a:rPr lang="en-US" dirty="0"/>
              <a:t>100</a:t>
            </a:r>
          </a:p>
        </p:txBody>
      </p:sp>
      <p:sp>
        <p:nvSpPr>
          <p:cNvPr id="19" name="TextBox 18">
            <a:extLst>
              <a:ext uri="{FF2B5EF4-FFF2-40B4-BE49-F238E27FC236}">
                <a16:creationId xmlns:a16="http://schemas.microsoft.com/office/drawing/2014/main" id="{EA41D081-F4EB-282B-3C47-2930AC435836}"/>
              </a:ext>
            </a:extLst>
          </p:cNvPr>
          <p:cNvSpPr txBox="1"/>
          <p:nvPr/>
        </p:nvSpPr>
        <p:spPr>
          <a:xfrm>
            <a:off x="6969479" y="3349494"/>
            <a:ext cx="761747" cy="369332"/>
          </a:xfrm>
          <a:prstGeom prst="rect">
            <a:avLst/>
          </a:prstGeom>
          <a:noFill/>
        </p:spPr>
        <p:txBody>
          <a:bodyPr wrap="none" rtlCol="0">
            <a:spAutoFit/>
          </a:bodyPr>
          <a:lstStyle/>
          <a:p>
            <a:r>
              <a:rPr lang="en-US" dirty="0"/>
              <a:t>1,000</a:t>
            </a:r>
          </a:p>
        </p:txBody>
      </p:sp>
      <p:sp>
        <p:nvSpPr>
          <p:cNvPr id="20" name="TextBox 19">
            <a:extLst>
              <a:ext uri="{FF2B5EF4-FFF2-40B4-BE49-F238E27FC236}">
                <a16:creationId xmlns:a16="http://schemas.microsoft.com/office/drawing/2014/main" id="{E2B95BD7-5053-4379-488C-1787322CA517}"/>
              </a:ext>
            </a:extLst>
          </p:cNvPr>
          <p:cNvSpPr txBox="1"/>
          <p:nvPr/>
        </p:nvSpPr>
        <p:spPr>
          <a:xfrm>
            <a:off x="8990438" y="3322992"/>
            <a:ext cx="889987" cy="369332"/>
          </a:xfrm>
          <a:prstGeom prst="rect">
            <a:avLst/>
          </a:prstGeom>
          <a:noFill/>
        </p:spPr>
        <p:txBody>
          <a:bodyPr wrap="none" rtlCol="0">
            <a:spAutoFit/>
          </a:bodyPr>
          <a:lstStyle/>
          <a:p>
            <a:r>
              <a:rPr lang="en-US" dirty="0"/>
              <a:t>10,000</a:t>
            </a:r>
          </a:p>
        </p:txBody>
      </p:sp>
      <p:sp>
        <p:nvSpPr>
          <p:cNvPr id="4" name="TextBox 3">
            <a:extLst>
              <a:ext uri="{FF2B5EF4-FFF2-40B4-BE49-F238E27FC236}">
                <a16:creationId xmlns:a16="http://schemas.microsoft.com/office/drawing/2014/main" id="{A5F5F299-A8C0-8AC6-5779-935CB9DC7F62}"/>
              </a:ext>
            </a:extLst>
          </p:cNvPr>
          <p:cNvSpPr txBox="1"/>
          <p:nvPr/>
        </p:nvSpPr>
        <p:spPr>
          <a:xfrm>
            <a:off x="4377050" y="3837163"/>
            <a:ext cx="1712328" cy="584775"/>
          </a:xfrm>
          <a:prstGeom prst="rect">
            <a:avLst/>
          </a:prstGeom>
          <a:noFill/>
        </p:spPr>
        <p:txBody>
          <a:bodyPr wrap="none" rtlCol="0">
            <a:spAutoFit/>
          </a:bodyPr>
          <a:lstStyle/>
          <a:p>
            <a:pPr algn="ctr"/>
            <a:r>
              <a:rPr lang="en-US" sz="3200" dirty="0">
                <a:solidFill>
                  <a:srgbClr val="7030A0"/>
                </a:solidFill>
              </a:rPr>
              <a:t>SHA256</a:t>
            </a:r>
            <a:endParaRPr lang="en-US" sz="2800" dirty="0">
              <a:solidFill>
                <a:srgbClr val="7030A0"/>
              </a:solidFill>
            </a:endParaRPr>
          </a:p>
        </p:txBody>
      </p:sp>
      <p:sp>
        <p:nvSpPr>
          <p:cNvPr id="3" name="TextBox 2">
            <a:extLst>
              <a:ext uri="{FF2B5EF4-FFF2-40B4-BE49-F238E27FC236}">
                <a16:creationId xmlns:a16="http://schemas.microsoft.com/office/drawing/2014/main" id="{81D1D9B9-4FC3-4252-2492-2DDAAD040B81}"/>
              </a:ext>
            </a:extLst>
          </p:cNvPr>
          <p:cNvSpPr txBox="1"/>
          <p:nvPr/>
        </p:nvSpPr>
        <p:spPr>
          <a:xfrm>
            <a:off x="2497154" y="3837162"/>
            <a:ext cx="1301959" cy="584775"/>
          </a:xfrm>
          <a:prstGeom prst="rect">
            <a:avLst/>
          </a:prstGeom>
          <a:noFill/>
        </p:spPr>
        <p:txBody>
          <a:bodyPr wrap="none" rtlCol="0">
            <a:spAutoFit/>
          </a:bodyPr>
          <a:lstStyle/>
          <a:p>
            <a:pPr algn="ctr"/>
            <a:r>
              <a:rPr lang="en-US" sz="3200" dirty="0">
                <a:solidFill>
                  <a:srgbClr val="7030A0"/>
                </a:solidFill>
              </a:rPr>
              <a:t>CRH?</a:t>
            </a:r>
            <a:endParaRPr lang="en-US" sz="2800" dirty="0">
              <a:solidFill>
                <a:srgbClr val="7030A0"/>
              </a:solidFill>
            </a:endParaRPr>
          </a:p>
        </p:txBody>
      </p:sp>
      <p:sp>
        <p:nvSpPr>
          <p:cNvPr id="9" name="TextBox 8">
            <a:extLst>
              <a:ext uri="{FF2B5EF4-FFF2-40B4-BE49-F238E27FC236}">
                <a16:creationId xmlns:a16="http://schemas.microsoft.com/office/drawing/2014/main" id="{AAA84677-C1F5-F909-5187-D0271C2B9B87}"/>
              </a:ext>
            </a:extLst>
          </p:cNvPr>
          <p:cNvSpPr txBox="1"/>
          <p:nvPr/>
        </p:nvSpPr>
        <p:spPr>
          <a:xfrm>
            <a:off x="7055493" y="3850414"/>
            <a:ext cx="1872629" cy="584775"/>
          </a:xfrm>
          <a:prstGeom prst="rect">
            <a:avLst/>
          </a:prstGeom>
          <a:noFill/>
        </p:spPr>
        <p:txBody>
          <a:bodyPr wrap="none" rtlCol="0">
            <a:spAutoFit/>
          </a:bodyPr>
          <a:lstStyle/>
          <a:p>
            <a:pPr algn="ctr"/>
            <a:r>
              <a:rPr lang="en-US" sz="3200" dirty="0">
                <a:solidFill>
                  <a:srgbClr val="7030A0"/>
                </a:solidFill>
              </a:rPr>
              <a:t>SNARG?</a:t>
            </a:r>
            <a:endParaRPr lang="en-US" sz="2800" dirty="0">
              <a:solidFill>
                <a:srgbClr val="7030A0"/>
              </a:solidFill>
            </a:endParaRPr>
          </a:p>
        </p:txBody>
      </p:sp>
      <p:pic>
        <p:nvPicPr>
          <p:cNvPr id="17410" name="Picture 2" descr="News | The Taub Faculty of Computer Science, Technion">
            <a:extLst>
              <a:ext uri="{FF2B5EF4-FFF2-40B4-BE49-F238E27FC236}">
                <a16:creationId xmlns:a16="http://schemas.microsoft.com/office/drawing/2014/main" id="{ACF74F41-240A-CA3D-5EBA-28AF51300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352" y="4566777"/>
            <a:ext cx="1127886" cy="2103829"/>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ular Callout 11">
            <a:extLst>
              <a:ext uri="{FF2B5EF4-FFF2-40B4-BE49-F238E27FC236}">
                <a16:creationId xmlns:a16="http://schemas.microsoft.com/office/drawing/2014/main" id="{78692188-C940-CA36-FC01-6EBE70E29719}"/>
              </a:ext>
            </a:extLst>
          </p:cNvPr>
          <p:cNvSpPr/>
          <p:nvPr/>
        </p:nvSpPr>
        <p:spPr bwMode="auto">
          <a:xfrm>
            <a:off x="417443" y="4728113"/>
            <a:ext cx="6638050" cy="584775"/>
          </a:xfrm>
          <a:prstGeom prst="wedgeRoundRectCallout">
            <a:avLst>
              <a:gd name="adj1" fmla="val 56518"/>
              <a:gd name="adj2" fmla="val 46600"/>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000" dirty="0">
                <a:solidFill>
                  <a:srgbClr val="222222"/>
                </a:solidFill>
                <a:latin typeface="Arial" panose="020B0604020202020204" pitchFamily="34" charset="0"/>
              </a:rPr>
              <a:t>O</a:t>
            </a:r>
            <a:r>
              <a:rPr lang="en-US" sz="2000" b="0" i="0" dirty="0">
                <a:solidFill>
                  <a:srgbClr val="222222"/>
                </a:solidFill>
                <a:effectLst/>
                <a:latin typeface="Arial" panose="020B0604020202020204" pitchFamily="34" charset="0"/>
              </a:rPr>
              <a:t>verhead (seems to be) in the low thousands.</a:t>
            </a: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
        <p:nvSpPr>
          <p:cNvPr id="13" name="Rounded Rectangular Callout 12">
            <a:extLst>
              <a:ext uri="{FF2B5EF4-FFF2-40B4-BE49-F238E27FC236}">
                <a16:creationId xmlns:a16="http://schemas.microsoft.com/office/drawing/2014/main" id="{8B8898E8-C75C-2CD6-057E-BD3A52401A13}"/>
              </a:ext>
            </a:extLst>
          </p:cNvPr>
          <p:cNvSpPr/>
          <p:nvPr/>
        </p:nvSpPr>
        <p:spPr bwMode="auto">
          <a:xfrm>
            <a:off x="906601" y="5455560"/>
            <a:ext cx="6148891" cy="584775"/>
          </a:xfrm>
          <a:prstGeom prst="wedgeRoundRectCallout">
            <a:avLst>
              <a:gd name="adj1" fmla="val -59023"/>
              <a:gd name="adj2" fmla="val -42832"/>
              <a:gd name="adj3" fmla="val 16667"/>
            </a:avLst>
          </a:prstGeom>
          <a:solidFill>
            <a:srgbClr val="FFFD78"/>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rtl="0"/>
            <a:r>
              <a:rPr lang="en-US" sz="2000" b="0" i="0" dirty="0">
                <a:solidFill>
                  <a:srgbClr val="222222"/>
                </a:solidFill>
                <a:effectLst/>
                <a:latin typeface="Arial" panose="020B0604020202020204" pitchFamily="34" charset="0"/>
              </a:rPr>
              <a:t>May I quote you?</a:t>
            </a:r>
          </a:p>
        </p:txBody>
      </p:sp>
      <p:sp>
        <p:nvSpPr>
          <p:cNvPr id="15" name="Rounded Rectangular Callout 14">
            <a:extLst>
              <a:ext uri="{FF2B5EF4-FFF2-40B4-BE49-F238E27FC236}">
                <a16:creationId xmlns:a16="http://schemas.microsoft.com/office/drawing/2014/main" id="{954EC2BC-8A87-E7E5-2F94-F372B4569E98}"/>
              </a:ext>
            </a:extLst>
          </p:cNvPr>
          <p:cNvSpPr/>
          <p:nvPr/>
        </p:nvSpPr>
        <p:spPr bwMode="auto">
          <a:xfrm>
            <a:off x="410817" y="6172603"/>
            <a:ext cx="6638050" cy="584775"/>
          </a:xfrm>
          <a:prstGeom prst="wedgeRoundRectCallout">
            <a:avLst>
              <a:gd name="adj1" fmla="val 53823"/>
              <a:gd name="adj2" fmla="val -45181"/>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rtl="0"/>
            <a:r>
              <a:rPr lang="en-US" sz="2000" b="0" i="0" dirty="0">
                <a:solidFill>
                  <a:srgbClr val="222222"/>
                </a:solidFill>
                <a:effectLst/>
                <a:latin typeface="Arial" panose="020B0604020202020204" pitchFamily="34" charset="0"/>
              </a:rPr>
              <a:t>Sure, but with a major disclaimer :)</a:t>
            </a:r>
          </a:p>
        </p:txBody>
      </p:sp>
      <p:sp>
        <p:nvSpPr>
          <p:cNvPr id="16" name="Rounded Rectangular Callout 15">
            <a:extLst>
              <a:ext uri="{FF2B5EF4-FFF2-40B4-BE49-F238E27FC236}">
                <a16:creationId xmlns:a16="http://schemas.microsoft.com/office/drawing/2014/main" id="{AA11F974-4777-5C01-0551-DB90D08C3693}"/>
              </a:ext>
            </a:extLst>
          </p:cNvPr>
          <p:cNvSpPr/>
          <p:nvPr/>
        </p:nvSpPr>
        <p:spPr bwMode="auto">
          <a:xfrm>
            <a:off x="3103373" y="1509210"/>
            <a:ext cx="8392887" cy="986218"/>
          </a:xfrm>
          <a:prstGeom prst="wedgeRoundRectCallout">
            <a:avLst>
              <a:gd name="adj1" fmla="val -45273"/>
              <a:gd name="adj2" fmla="val 78280"/>
              <a:gd name="adj3" fmla="val 16667"/>
            </a:avLst>
          </a:prstGeom>
          <a:solidFill>
            <a:srgbClr val="FFFD78"/>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rtl="0"/>
            <a:r>
              <a:rPr lang="en-US" sz="2800" b="0" i="0" dirty="0">
                <a:solidFill>
                  <a:srgbClr val="222222"/>
                </a:solidFill>
                <a:effectLst/>
                <a:latin typeface="Arial" panose="020B0604020202020204" pitchFamily="34" charset="0"/>
              </a:rPr>
              <a:t>Important challenge for proof systems community!</a:t>
            </a:r>
          </a:p>
        </p:txBody>
      </p:sp>
      <p:sp>
        <p:nvSpPr>
          <p:cNvPr id="6" name="TextBox 5">
            <a:extLst>
              <a:ext uri="{FF2B5EF4-FFF2-40B4-BE49-F238E27FC236}">
                <a16:creationId xmlns:a16="http://schemas.microsoft.com/office/drawing/2014/main" id="{A6D09FFF-AFF1-D017-15DC-59C7C1340DE3}"/>
              </a:ext>
            </a:extLst>
          </p:cNvPr>
          <p:cNvSpPr txBox="1"/>
          <p:nvPr/>
        </p:nvSpPr>
        <p:spPr>
          <a:xfrm>
            <a:off x="8478238" y="5434025"/>
            <a:ext cx="1172116" cy="369332"/>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a:t>July 2025</a:t>
            </a:r>
          </a:p>
        </p:txBody>
      </p:sp>
    </p:spTree>
    <p:extLst>
      <p:ext uri="{BB962C8B-B14F-4D97-AF65-F5344CB8AC3E}">
        <p14:creationId xmlns:p14="http://schemas.microsoft.com/office/powerpoint/2010/main" val="43663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nodeType="withEffect">
                                  <p:stCondLst>
                                    <p:cond delay="0"/>
                                  </p:stCondLst>
                                  <p:childTnLst>
                                    <p:set>
                                      <p:cBhvr>
                                        <p:cTn id="29" dur="1" fill="hold">
                                          <p:stCondLst>
                                            <p:cond delay="0"/>
                                          </p:stCondLst>
                                        </p:cTn>
                                        <p:tgtEl>
                                          <p:spTgt spid="17410"/>
                                        </p:tgtEl>
                                        <p:attrNameLst>
                                          <p:attrName>style.visibility</p:attrName>
                                        </p:attrNameLst>
                                      </p:cBhvr>
                                      <p:to>
                                        <p:strVal val="visible"/>
                                      </p:to>
                                    </p:set>
                                    <p:animEffect transition="in" filter="dissolve">
                                      <p:cBhvr>
                                        <p:cTn id="30" dur="500"/>
                                        <p:tgtEl>
                                          <p:spTgt spid="1741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dissolv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ssolve">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9" grpId="0"/>
      <p:bldP spid="9" grpId="1"/>
      <p:bldP spid="12" grpId="0" animBg="1"/>
      <p:bldP spid="13" grpId="0" animBg="1"/>
      <p:bldP spid="15" grpId="0" animBg="1"/>
      <p:bldP spid="16"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CF6C8-654B-F7DF-D6DC-0F6A6708E1A9}"/>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F182C7B6-0F39-B904-29CB-5A8C52E93C4B}"/>
              </a:ext>
            </a:extLst>
          </p:cNvPr>
          <p:cNvSpPr>
            <a:spLocks noGrp="1" noChangeArrowheads="1"/>
          </p:cNvSpPr>
          <p:nvPr>
            <p:ph type="title"/>
          </p:nvPr>
        </p:nvSpPr>
        <p:spPr>
          <a:xfrm>
            <a:off x="1324045" y="322928"/>
            <a:ext cx="9681886" cy="1143000"/>
          </a:xfrm>
        </p:spPr>
        <p:txBody>
          <a:bodyPr/>
          <a:lstStyle/>
          <a:p>
            <a:pPr rtl="0" eaLnBrk="1" hangingPunct="1"/>
            <a:r>
              <a:rPr lang="en-US" sz="5400" dirty="0"/>
              <a:t>Current Concrete Landscape</a:t>
            </a:r>
            <a:br>
              <a:rPr lang="en-US" sz="5400" dirty="0"/>
            </a:br>
            <a:r>
              <a:rPr lang="en-US" dirty="0">
                <a:solidFill>
                  <a:schemeClr val="tx1"/>
                </a:solidFill>
              </a:rPr>
              <a:t> </a:t>
            </a:r>
          </a:p>
        </p:txBody>
      </p:sp>
      <p:sp>
        <p:nvSpPr>
          <p:cNvPr id="2" name="Left Arrow 1">
            <a:extLst>
              <a:ext uri="{FF2B5EF4-FFF2-40B4-BE49-F238E27FC236}">
                <a16:creationId xmlns:a16="http://schemas.microsoft.com/office/drawing/2014/main" id="{51D9E028-B6AC-45E4-7A8F-A02F450879F5}"/>
              </a:ext>
            </a:extLst>
          </p:cNvPr>
          <p:cNvSpPr/>
          <p:nvPr/>
        </p:nvSpPr>
        <p:spPr bwMode="auto">
          <a:xfrm flipH="1">
            <a:off x="986114" y="284804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5" name="TextBox 4">
            <a:extLst>
              <a:ext uri="{FF2B5EF4-FFF2-40B4-BE49-F238E27FC236}">
                <a16:creationId xmlns:a16="http://schemas.microsoft.com/office/drawing/2014/main" id="{AC8815F4-F7DE-B75D-B233-BE956BCAD6B0}"/>
              </a:ext>
            </a:extLst>
          </p:cNvPr>
          <p:cNvSpPr txBox="1"/>
          <p:nvPr/>
        </p:nvSpPr>
        <p:spPr>
          <a:xfrm>
            <a:off x="906602" y="3429000"/>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FE5AACF5-0322-7157-8F3B-665201978205}"/>
              </a:ext>
            </a:extLst>
          </p:cNvPr>
          <p:cNvSpPr txBox="1"/>
          <p:nvPr/>
        </p:nvSpPr>
        <p:spPr>
          <a:xfrm>
            <a:off x="2927561" y="3402498"/>
            <a:ext cx="441146" cy="369332"/>
          </a:xfrm>
          <a:prstGeom prst="rect">
            <a:avLst/>
          </a:prstGeom>
          <a:noFill/>
        </p:spPr>
        <p:txBody>
          <a:bodyPr wrap="none" rtlCol="0">
            <a:spAutoFit/>
          </a:bodyPr>
          <a:lstStyle/>
          <a:p>
            <a:r>
              <a:rPr lang="en-US" dirty="0"/>
              <a:t>10</a:t>
            </a:r>
          </a:p>
        </p:txBody>
      </p:sp>
      <p:sp>
        <p:nvSpPr>
          <p:cNvPr id="14" name="TextBox 13">
            <a:extLst>
              <a:ext uri="{FF2B5EF4-FFF2-40B4-BE49-F238E27FC236}">
                <a16:creationId xmlns:a16="http://schemas.microsoft.com/office/drawing/2014/main" id="{42430574-FA90-9032-7110-0968FDD54D4D}"/>
              </a:ext>
            </a:extLst>
          </p:cNvPr>
          <p:cNvSpPr txBox="1"/>
          <p:nvPr/>
        </p:nvSpPr>
        <p:spPr>
          <a:xfrm>
            <a:off x="4948520" y="3375996"/>
            <a:ext cx="569387" cy="369332"/>
          </a:xfrm>
          <a:prstGeom prst="rect">
            <a:avLst/>
          </a:prstGeom>
          <a:noFill/>
        </p:spPr>
        <p:txBody>
          <a:bodyPr wrap="none" rtlCol="0">
            <a:spAutoFit/>
          </a:bodyPr>
          <a:lstStyle/>
          <a:p>
            <a:r>
              <a:rPr lang="en-US" dirty="0"/>
              <a:t>100</a:t>
            </a:r>
          </a:p>
        </p:txBody>
      </p:sp>
      <p:sp>
        <p:nvSpPr>
          <p:cNvPr id="19" name="TextBox 18">
            <a:extLst>
              <a:ext uri="{FF2B5EF4-FFF2-40B4-BE49-F238E27FC236}">
                <a16:creationId xmlns:a16="http://schemas.microsoft.com/office/drawing/2014/main" id="{07271ACC-3E24-0AB0-A0E5-87B99024D4CE}"/>
              </a:ext>
            </a:extLst>
          </p:cNvPr>
          <p:cNvSpPr txBox="1"/>
          <p:nvPr/>
        </p:nvSpPr>
        <p:spPr>
          <a:xfrm>
            <a:off x="6969479" y="3349494"/>
            <a:ext cx="761747" cy="369332"/>
          </a:xfrm>
          <a:prstGeom prst="rect">
            <a:avLst/>
          </a:prstGeom>
          <a:noFill/>
        </p:spPr>
        <p:txBody>
          <a:bodyPr wrap="none" rtlCol="0">
            <a:spAutoFit/>
          </a:bodyPr>
          <a:lstStyle/>
          <a:p>
            <a:r>
              <a:rPr lang="en-US" dirty="0"/>
              <a:t>1,000</a:t>
            </a:r>
          </a:p>
        </p:txBody>
      </p:sp>
      <p:sp>
        <p:nvSpPr>
          <p:cNvPr id="20" name="TextBox 19">
            <a:extLst>
              <a:ext uri="{FF2B5EF4-FFF2-40B4-BE49-F238E27FC236}">
                <a16:creationId xmlns:a16="http://schemas.microsoft.com/office/drawing/2014/main" id="{2E336C9C-C53D-4FE2-1423-C1E689DAA5A8}"/>
              </a:ext>
            </a:extLst>
          </p:cNvPr>
          <p:cNvSpPr txBox="1"/>
          <p:nvPr/>
        </p:nvSpPr>
        <p:spPr>
          <a:xfrm>
            <a:off x="8990438" y="3322992"/>
            <a:ext cx="889987" cy="369332"/>
          </a:xfrm>
          <a:prstGeom prst="rect">
            <a:avLst/>
          </a:prstGeom>
          <a:noFill/>
        </p:spPr>
        <p:txBody>
          <a:bodyPr wrap="none" rtlCol="0">
            <a:spAutoFit/>
          </a:bodyPr>
          <a:lstStyle/>
          <a:p>
            <a:r>
              <a:rPr lang="en-US" dirty="0"/>
              <a:t>10,000</a:t>
            </a:r>
          </a:p>
        </p:txBody>
      </p:sp>
      <p:sp>
        <p:nvSpPr>
          <p:cNvPr id="4" name="TextBox 3">
            <a:extLst>
              <a:ext uri="{FF2B5EF4-FFF2-40B4-BE49-F238E27FC236}">
                <a16:creationId xmlns:a16="http://schemas.microsoft.com/office/drawing/2014/main" id="{B9096269-27E2-F2FB-B29B-AFD4FE98ECDB}"/>
              </a:ext>
            </a:extLst>
          </p:cNvPr>
          <p:cNvSpPr txBox="1"/>
          <p:nvPr/>
        </p:nvSpPr>
        <p:spPr>
          <a:xfrm>
            <a:off x="4377050" y="3837163"/>
            <a:ext cx="1712328" cy="584775"/>
          </a:xfrm>
          <a:prstGeom prst="rect">
            <a:avLst/>
          </a:prstGeom>
          <a:noFill/>
        </p:spPr>
        <p:txBody>
          <a:bodyPr wrap="none" rtlCol="0">
            <a:spAutoFit/>
          </a:bodyPr>
          <a:lstStyle/>
          <a:p>
            <a:pPr algn="ctr"/>
            <a:r>
              <a:rPr lang="en-US" sz="3200" dirty="0">
                <a:solidFill>
                  <a:srgbClr val="7030A0"/>
                </a:solidFill>
              </a:rPr>
              <a:t>SHA256</a:t>
            </a:r>
            <a:endParaRPr lang="en-US" sz="2800" dirty="0">
              <a:solidFill>
                <a:srgbClr val="7030A0"/>
              </a:solidFill>
            </a:endParaRPr>
          </a:p>
        </p:txBody>
      </p:sp>
      <p:sp>
        <p:nvSpPr>
          <p:cNvPr id="3" name="TextBox 2">
            <a:extLst>
              <a:ext uri="{FF2B5EF4-FFF2-40B4-BE49-F238E27FC236}">
                <a16:creationId xmlns:a16="http://schemas.microsoft.com/office/drawing/2014/main" id="{449BC9B5-20CD-71CC-BF6E-4ABE23A75772}"/>
              </a:ext>
            </a:extLst>
          </p:cNvPr>
          <p:cNvSpPr txBox="1"/>
          <p:nvPr/>
        </p:nvSpPr>
        <p:spPr>
          <a:xfrm>
            <a:off x="2497154" y="3837162"/>
            <a:ext cx="1301959" cy="584775"/>
          </a:xfrm>
          <a:prstGeom prst="rect">
            <a:avLst/>
          </a:prstGeom>
          <a:noFill/>
        </p:spPr>
        <p:txBody>
          <a:bodyPr wrap="none" rtlCol="0">
            <a:spAutoFit/>
          </a:bodyPr>
          <a:lstStyle/>
          <a:p>
            <a:pPr algn="ctr"/>
            <a:r>
              <a:rPr lang="en-US" sz="3200" dirty="0">
                <a:solidFill>
                  <a:srgbClr val="7030A0"/>
                </a:solidFill>
              </a:rPr>
              <a:t>CRH?</a:t>
            </a:r>
            <a:endParaRPr lang="en-US" sz="2800" dirty="0">
              <a:solidFill>
                <a:srgbClr val="7030A0"/>
              </a:solidFill>
            </a:endParaRPr>
          </a:p>
        </p:txBody>
      </p:sp>
      <p:sp>
        <p:nvSpPr>
          <p:cNvPr id="9" name="TextBox 8">
            <a:extLst>
              <a:ext uri="{FF2B5EF4-FFF2-40B4-BE49-F238E27FC236}">
                <a16:creationId xmlns:a16="http://schemas.microsoft.com/office/drawing/2014/main" id="{417DB3A3-26D2-F3BD-9712-418FC954D8FE}"/>
              </a:ext>
            </a:extLst>
          </p:cNvPr>
          <p:cNvSpPr txBox="1"/>
          <p:nvPr/>
        </p:nvSpPr>
        <p:spPr>
          <a:xfrm>
            <a:off x="7055493" y="3850414"/>
            <a:ext cx="1872629" cy="584775"/>
          </a:xfrm>
          <a:prstGeom prst="rect">
            <a:avLst/>
          </a:prstGeom>
          <a:noFill/>
        </p:spPr>
        <p:txBody>
          <a:bodyPr wrap="none" rtlCol="0">
            <a:spAutoFit/>
          </a:bodyPr>
          <a:lstStyle/>
          <a:p>
            <a:pPr algn="ctr"/>
            <a:r>
              <a:rPr lang="en-US" sz="3200" dirty="0">
                <a:solidFill>
                  <a:srgbClr val="7030A0"/>
                </a:solidFill>
              </a:rPr>
              <a:t>SNARG?</a:t>
            </a:r>
            <a:endParaRPr lang="en-US" sz="2800" dirty="0">
              <a:solidFill>
                <a:srgbClr val="7030A0"/>
              </a:solidFill>
            </a:endParaRPr>
          </a:p>
        </p:txBody>
      </p:sp>
      <p:sp>
        <p:nvSpPr>
          <p:cNvPr id="12" name="Rounded Rectangular Callout 11">
            <a:extLst>
              <a:ext uri="{FF2B5EF4-FFF2-40B4-BE49-F238E27FC236}">
                <a16:creationId xmlns:a16="http://schemas.microsoft.com/office/drawing/2014/main" id="{8717FAF3-77C7-8A98-9611-8484F7A9A70E}"/>
              </a:ext>
            </a:extLst>
          </p:cNvPr>
          <p:cNvSpPr/>
          <p:nvPr/>
        </p:nvSpPr>
        <p:spPr bwMode="auto">
          <a:xfrm>
            <a:off x="1557338" y="4989548"/>
            <a:ext cx="5412141" cy="611288"/>
          </a:xfrm>
          <a:prstGeom prst="wedgeRoundRectCallout">
            <a:avLst>
              <a:gd name="adj1" fmla="val 56518"/>
              <a:gd name="adj2" fmla="val 46600"/>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he-IL" sz="2000" dirty="0" err="1">
                <a:solidFill>
                  <a:srgbClr val="222222"/>
                </a:solidFill>
                <a:latin typeface="Arial" panose="020B0604020202020204" pitchFamily="34" charset="0"/>
              </a:rPr>
              <a:t>Ballpark</a:t>
            </a:r>
            <a:r>
              <a:rPr lang="en-US" sz="2000" dirty="0">
                <a:solidFill>
                  <a:srgbClr val="222222"/>
                </a:solidFill>
                <a:latin typeface="Arial" panose="020B0604020202020204" pitchFamily="34" charset="0"/>
              </a:rPr>
              <a:t> </a:t>
            </a:r>
            <a:r>
              <a:rPr lang="en-US" sz="2000" b="0" i="0" dirty="0">
                <a:solidFill>
                  <a:srgbClr val="222222"/>
                </a:solidFill>
                <a:effectLst/>
                <a:latin typeface="Arial" panose="020B0604020202020204" pitchFamily="34" charset="0"/>
              </a:rPr>
              <a:t>1000</a:t>
            </a:r>
            <a:r>
              <a:rPr lang="en-US" sz="2000" dirty="0">
                <a:solidFill>
                  <a:srgbClr val="222222"/>
                </a:solidFill>
                <a:latin typeface="Arial" panose="020B0604020202020204" pitchFamily="34" charset="0"/>
              </a:rPr>
              <a:t> </a:t>
            </a:r>
            <a:br>
              <a:rPr lang="en-US" sz="2000" dirty="0">
                <a:solidFill>
                  <a:srgbClr val="222222"/>
                </a:solidFill>
                <a:latin typeface="Arial" panose="020B0604020202020204" pitchFamily="34" charset="0"/>
              </a:rPr>
            </a:br>
            <a:r>
              <a:rPr lang="en-US" sz="2000" dirty="0">
                <a:solidFill>
                  <a:srgbClr val="222222"/>
                </a:solidFill>
                <a:latin typeface="Arial" panose="020B0604020202020204" pitchFamily="34" charset="0"/>
              </a:rPr>
              <a:t>(for “regular” circuits w/100-bit security)</a:t>
            </a: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
        <p:nvSpPr>
          <p:cNvPr id="16" name="Rounded Rectangular Callout 15">
            <a:extLst>
              <a:ext uri="{FF2B5EF4-FFF2-40B4-BE49-F238E27FC236}">
                <a16:creationId xmlns:a16="http://schemas.microsoft.com/office/drawing/2014/main" id="{6FE89B89-54F4-62E9-1CF2-913F4F74ADE7}"/>
              </a:ext>
            </a:extLst>
          </p:cNvPr>
          <p:cNvSpPr/>
          <p:nvPr/>
        </p:nvSpPr>
        <p:spPr bwMode="auto">
          <a:xfrm>
            <a:off x="3103373" y="1509210"/>
            <a:ext cx="8392887" cy="986218"/>
          </a:xfrm>
          <a:prstGeom prst="wedgeRoundRectCallout">
            <a:avLst>
              <a:gd name="adj1" fmla="val -45273"/>
              <a:gd name="adj2" fmla="val 78280"/>
              <a:gd name="adj3" fmla="val 16667"/>
            </a:avLst>
          </a:prstGeom>
          <a:solidFill>
            <a:srgbClr val="FFFD78"/>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rtl="0"/>
            <a:r>
              <a:rPr lang="en-US" sz="2800" b="0" i="0" dirty="0">
                <a:solidFill>
                  <a:srgbClr val="222222"/>
                </a:solidFill>
                <a:effectLst/>
                <a:latin typeface="Arial" panose="020B0604020202020204" pitchFamily="34" charset="0"/>
              </a:rPr>
              <a:t>Important challenge for proof systems community!</a:t>
            </a:r>
          </a:p>
        </p:txBody>
      </p:sp>
      <p:pic>
        <p:nvPicPr>
          <p:cNvPr id="6" name="Picture 5">
            <a:extLst>
              <a:ext uri="{FF2B5EF4-FFF2-40B4-BE49-F238E27FC236}">
                <a16:creationId xmlns:a16="http://schemas.microsoft.com/office/drawing/2014/main" id="{E43E0294-3507-3EE9-C02B-676477879CFC}"/>
              </a:ext>
            </a:extLst>
          </p:cNvPr>
          <p:cNvPicPr>
            <a:picLocks noChangeAspect="1"/>
          </p:cNvPicPr>
          <p:nvPr/>
        </p:nvPicPr>
        <p:blipFill>
          <a:blip r:embed="rId3"/>
          <a:stretch>
            <a:fillRect/>
          </a:stretch>
        </p:blipFill>
        <p:spPr>
          <a:xfrm flipH="1">
            <a:off x="7494715" y="4989547"/>
            <a:ext cx="2385710" cy="1545525"/>
          </a:xfrm>
          <a:prstGeom prst="rect">
            <a:avLst/>
          </a:prstGeom>
        </p:spPr>
      </p:pic>
      <p:sp>
        <p:nvSpPr>
          <p:cNvPr id="7" name="TextBox 6">
            <a:extLst>
              <a:ext uri="{FF2B5EF4-FFF2-40B4-BE49-F238E27FC236}">
                <a16:creationId xmlns:a16="http://schemas.microsoft.com/office/drawing/2014/main" id="{09D3BD43-3DF2-96AD-66AC-66EE7CE3FA9E}"/>
              </a:ext>
            </a:extLst>
          </p:cNvPr>
          <p:cNvSpPr txBox="1"/>
          <p:nvPr/>
        </p:nvSpPr>
        <p:spPr>
          <a:xfrm>
            <a:off x="10021288" y="5416169"/>
            <a:ext cx="1202252" cy="369332"/>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a:t>Yesterday</a:t>
            </a:r>
          </a:p>
        </p:txBody>
      </p:sp>
    </p:spTree>
    <p:extLst>
      <p:ext uri="{BB962C8B-B14F-4D97-AF65-F5344CB8AC3E}">
        <p14:creationId xmlns:p14="http://schemas.microsoft.com/office/powerpoint/2010/main" val="422007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DDE4B-7422-D4CB-94BD-8F2F66402AE5}"/>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A554264C-3B65-AC6E-8569-0A1DCF1E7D7E}"/>
              </a:ext>
            </a:extLst>
          </p:cNvPr>
          <p:cNvSpPr>
            <a:spLocks noGrp="1" noChangeArrowheads="1"/>
          </p:cNvSpPr>
          <p:nvPr>
            <p:ph type="title"/>
          </p:nvPr>
        </p:nvSpPr>
        <p:spPr>
          <a:xfrm>
            <a:off x="1324045" y="322928"/>
            <a:ext cx="9681886" cy="1143000"/>
          </a:xfrm>
        </p:spPr>
        <p:txBody>
          <a:bodyPr/>
          <a:lstStyle/>
          <a:p>
            <a:pPr rtl="0" eaLnBrk="1" hangingPunct="1"/>
            <a:r>
              <a:rPr lang="en-US" sz="5400" dirty="0"/>
              <a:t>Current Concrete Landscape</a:t>
            </a:r>
            <a:br>
              <a:rPr lang="en-US" sz="5400" dirty="0"/>
            </a:br>
            <a:r>
              <a:rPr lang="en-US" dirty="0">
                <a:solidFill>
                  <a:schemeClr val="tx1"/>
                </a:solidFill>
              </a:rPr>
              <a:t> </a:t>
            </a:r>
          </a:p>
        </p:txBody>
      </p:sp>
      <p:sp>
        <p:nvSpPr>
          <p:cNvPr id="2" name="Left Arrow 1">
            <a:extLst>
              <a:ext uri="{FF2B5EF4-FFF2-40B4-BE49-F238E27FC236}">
                <a16:creationId xmlns:a16="http://schemas.microsoft.com/office/drawing/2014/main" id="{B92895F9-8B40-2623-4501-AB3706D86D56}"/>
              </a:ext>
            </a:extLst>
          </p:cNvPr>
          <p:cNvSpPr/>
          <p:nvPr/>
        </p:nvSpPr>
        <p:spPr bwMode="auto">
          <a:xfrm flipH="1">
            <a:off x="986114" y="284804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7" name="TextBox 6">
            <a:extLst>
              <a:ext uri="{FF2B5EF4-FFF2-40B4-BE49-F238E27FC236}">
                <a16:creationId xmlns:a16="http://schemas.microsoft.com/office/drawing/2014/main" id="{4856D86F-A2EE-92E1-3833-9B8655BF1D9F}"/>
              </a:ext>
            </a:extLst>
          </p:cNvPr>
          <p:cNvSpPr txBox="1"/>
          <p:nvPr/>
        </p:nvSpPr>
        <p:spPr>
          <a:xfrm>
            <a:off x="2967316" y="3863129"/>
            <a:ext cx="4506909" cy="954107"/>
          </a:xfrm>
          <a:prstGeom prst="rect">
            <a:avLst/>
          </a:prstGeom>
          <a:noFill/>
        </p:spPr>
        <p:txBody>
          <a:bodyPr wrap="square" rtlCol="0">
            <a:spAutoFit/>
          </a:bodyPr>
          <a:lstStyle/>
          <a:p>
            <a:pPr algn="ctr"/>
            <a:r>
              <a:rPr lang="en-US" sz="3200" dirty="0">
                <a:solidFill>
                  <a:srgbClr val="7030A0"/>
                </a:solidFill>
              </a:rPr>
              <a:t>semi-honest 2PC</a:t>
            </a:r>
          </a:p>
          <a:p>
            <a:pPr algn="ctr"/>
            <a:r>
              <a:rPr lang="en-US" sz="2400" dirty="0"/>
              <a:t>[IKOS08,BCGIKRS23]</a:t>
            </a:r>
          </a:p>
        </p:txBody>
      </p:sp>
      <p:sp>
        <p:nvSpPr>
          <p:cNvPr id="5" name="TextBox 4">
            <a:extLst>
              <a:ext uri="{FF2B5EF4-FFF2-40B4-BE49-F238E27FC236}">
                <a16:creationId xmlns:a16="http://schemas.microsoft.com/office/drawing/2014/main" id="{9DA162E2-F7FC-190F-B612-DA0DE68E443E}"/>
              </a:ext>
            </a:extLst>
          </p:cNvPr>
          <p:cNvSpPr txBox="1"/>
          <p:nvPr/>
        </p:nvSpPr>
        <p:spPr>
          <a:xfrm>
            <a:off x="906602" y="3429000"/>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B90C45E2-A384-15D0-0ABE-A3C151EC9385}"/>
              </a:ext>
            </a:extLst>
          </p:cNvPr>
          <p:cNvSpPr txBox="1"/>
          <p:nvPr/>
        </p:nvSpPr>
        <p:spPr>
          <a:xfrm>
            <a:off x="2927561" y="3402498"/>
            <a:ext cx="441146" cy="369332"/>
          </a:xfrm>
          <a:prstGeom prst="rect">
            <a:avLst/>
          </a:prstGeom>
          <a:noFill/>
        </p:spPr>
        <p:txBody>
          <a:bodyPr wrap="none" rtlCol="0">
            <a:spAutoFit/>
          </a:bodyPr>
          <a:lstStyle/>
          <a:p>
            <a:r>
              <a:rPr lang="en-US" dirty="0"/>
              <a:t>10</a:t>
            </a:r>
          </a:p>
        </p:txBody>
      </p:sp>
      <p:sp>
        <p:nvSpPr>
          <p:cNvPr id="14" name="TextBox 13">
            <a:extLst>
              <a:ext uri="{FF2B5EF4-FFF2-40B4-BE49-F238E27FC236}">
                <a16:creationId xmlns:a16="http://schemas.microsoft.com/office/drawing/2014/main" id="{97C94D38-1271-7D9F-7C02-B473DFBB0D1A}"/>
              </a:ext>
            </a:extLst>
          </p:cNvPr>
          <p:cNvSpPr txBox="1"/>
          <p:nvPr/>
        </p:nvSpPr>
        <p:spPr>
          <a:xfrm>
            <a:off x="4948520" y="3375996"/>
            <a:ext cx="569387" cy="369332"/>
          </a:xfrm>
          <a:prstGeom prst="rect">
            <a:avLst/>
          </a:prstGeom>
          <a:noFill/>
        </p:spPr>
        <p:txBody>
          <a:bodyPr wrap="none" rtlCol="0">
            <a:spAutoFit/>
          </a:bodyPr>
          <a:lstStyle/>
          <a:p>
            <a:r>
              <a:rPr lang="en-US" dirty="0"/>
              <a:t>100</a:t>
            </a:r>
          </a:p>
        </p:txBody>
      </p:sp>
      <p:sp>
        <p:nvSpPr>
          <p:cNvPr id="19" name="TextBox 18">
            <a:extLst>
              <a:ext uri="{FF2B5EF4-FFF2-40B4-BE49-F238E27FC236}">
                <a16:creationId xmlns:a16="http://schemas.microsoft.com/office/drawing/2014/main" id="{8A528953-BEC2-869F-EAC5-C1200C64B2B3}"/>
              </a:ext>
            </a:extLst>
          </p:cNvPr>
          <p:cNvSpPr txBox="1"/>
          <p:nvPr/>
        </p:nvSpPr>
        <p:spPr>
          <a:xfrm>
            <a:off x="6969479" y="3349494"/>
            <a:ext cx="761747" cy="369332"/>
          </a:xfrm>
          <a:prstGeom prst="rect">
            <a:avLst/>
          </a:prstGeom>
          <a:noFill/>
        </p:spPr>
        <p:txBody>
          <a:bodyPr wrap="none" rtlCol="0">
            <a:spAutoFit/>
          </a:bodyPr>
          <a:lstStyle/>
          <a:p>
            <a:r>
              <a:rPr lang="en-US" dirty="0"/>
              <a:t>1,000</a:t>
            </a:r>
          </a:p>
        </p:txBody>
      </p:sp>
      <p:sp>
        <p:nvSpPr>
          <p:cNvPr id="20" name="TextBox 19">
            <a:extLst>
              <a:ext uri="{FF2B5EF4-FFF2-40B4-BE49-F238E27FC236}">
                <a16:creationId xmlns:a16="http://schemas.microsoft.com/office/drawing/2014/main" id="{C531D07E-5C67-119E-DFCC-0AADB4775824}"/>
              </a:ext>
            </a:extLst>
          </p:cNvPr>
          <p:cNvSpPr txBox="1"/>
          <p:nvPr/>
        </p:nvSpPr>
        <p:spPr>
          <a:xfrm>
            <a:off x="8990438" y="3322992"/>
            <a:ext cx="889987" cy="369332"/>
          </a:xfrm>
          <a:prstGeom prst="rect">
            <a:avLst/>
          </a:prstGeom>
          <a:noFill/>
        </p:spPr>
        <p:txBody>
          <a:bodyPr wrap="none" rtlCol="0">
            <a:spAutoFit/>
          </a:bodyPr>
          <a:lstStyle/>
          <a:p>
            <a:r>
              <a:rPr lang="en-US" dirty="0"/>
              <a:t>10,000</a:t>
            </a:r>
          </a:p>
        </p:txBody>
      </p:sp>
      <p:sp>
        <p:nvSpPr>
          <p:cNvPr id="3" name="TextBox 2">
            <a:extLst>
              <a:ext uri="{FF2B5EF4-FFF2-40B4-BE49-F238E27FC236}">
                <a16:creationId xmlns:a16="http://schemas.microsoft.com/office/drawing/2014/main" id="{1C301409-8AC4-DDA8-AAFE-7546DE882D6E}"/>
              </a:ext>
            </a:extLst>
          </p:cNvPr>
          <p:cNvSpPr txBox="1"/>
          <p:nvPr/>
        </p:nvSpPr>
        <p:spPr>
          <a:xfrm>
            <a:off x="5517907" y="2263273"/>
            <a:ext cx="2484976" cy="584775"/>
          </a:xfrm>
          <a:prstGeom prst="rect">
            <a:avLst/>
          </a:prstGeom>
          <a:noFill/>
        </p:spPr>
        <p:txBody>
          <a:bodyPr wrap="square" rtlCol="0">
            <a:spAutoFit/>
          </a:bodyPr>
          <a:lstStyle/>
          <a:p>
            <a:pPr algn="ctr"/>
            <a:r>
              <a:rPr lang="en-US" sz="3200" dirty="0">
                <a:solidFill>
                  <a:srgbClr val="7030A0"/>
                </a:solidFill>
              </a:rPr>
              <a:t>ZK?</a:t>
            </a:r>
          </a:p>
        </p:txBody>
      </p:sp>
      <p:sp>
        <p:nvSpPr>
          <p:cNvPr id="8" name="TextBox 7">
            <a:extLst>
              <a:ext uri="{FF2B5EF4-FFF2-40B4-BE49-F238E27FC236}">
                <a16:creationId xmlns:a16="http://schemas.microsoft.com/office/drawing/2014/main" id="{3ED68937-5193-FD82-9A06-052FEBE36B10}"/>
              </a:ext>
            </a:extLst>
          </p:cNvPr>
          <p:cNvSpPr txBox="1"/>
          <p:nvPr/>
        </p:nvSpPr>
        <p:spPr>
          <a:xfrm>
            <a:off x="7724586" y="2250501"/>
            <a:ext cx="3253410" cy="584775"/>
          </a:xfrm>
          <a:prstGeom prst="rect">
            <a:avLst/>
          </a:prstGeom>
          <a:noFill/>
        </p:spPr>
        <p:txBody>
          <a:bodyPr wrap="square" rtlCol="0">
            <a:spAutoFit/>
          </a:bodyPr>
          <a:lstStyle/>
          <a:p>
            <a:pPr algn="ctr"/>
            <a:r>
              <a:rPr lang="en-US" sz="3200" dirty="0">
                <a:solidFill>
                  <a:srgbClr val="7030A0"/>
                </a:solidFill>
              </a:rPr>
              <a:t>malicious 2PC?</a:t>
            </a:r>
          </a:p>
        </p:txBody>
      </p:sp>
      <p:sp>
        <p:nvSpPr>
          <p:cNvPr id="9" name="TextBox 8">
            <a:extLst>
              <a:ext uri="{FF2B5EF4-FFF2-40B4-BE49-F238E27FC236}">
                <a16:creationId xmlns:a16="http://schemas.microsoft.com/office/drawing/2014/main" id="{09FBB6E6-1A1E-3DC6-BD5A-13FF51F2C3EB}"/>
              </a:ext>
            </a:extLst>
          </p:cNvPr>
          <p:cNvSpPr txBox="1"/>
          <p:nvPr/>
        </p:nvSpPr>
        <p:spPr>
          <a:xfrm>
            <a:off x="3497404" y="4870295"/>
            <a:ext cx="4506909" cy="954107"/>
          </a:xfrm>
          <a:prstGeom prst="rect">
            <a:avLst/>
          </a:prstGeom>
          <a:noFill/>
        </p:spPr>
        <p:txBody>
          <a:bodyPr wrap="square" rtlCol="0">
            <a:spAutoFit/>
          </a:bodyPr>
          <a:lstStyle/>
          <a:p>
            <a:pPr algn="ctr"/>
            <a:r>
              <a:rPr lang="en-US" sz="3200" dirty="0">
                <a:solidFill>
                  <a:srgbClr val="7030A0"/>
                </a:solidFill>
              </a:rPr>
              <a:t>malicious OT</a:t>
            </a:r>
          </a:p>
          <a:p>
            <a:pPr algn="ctr"/>
            <a:r>
              <a:rPr lang="en-US" sz="2400"/>
              <a:t>[BCGIKRS23</a:t>
            </a:r>
            <a:r>
              <a:rPr lang="en-US" sz="2400" dirty="0"/>
              <a:t>]</a:t>
            </a:r>
          </a:p>
        </p:txBody>
      </p:sp>
      <p:cxnSp>
        <p:nvCxnSpPr>
          <p:cNvPr id="15" name="Straight Arrow Connector 14">
            <a:extLst>
              <a:ext uri="{FF2B5EF4-FFF2-40B4-BE49-F238E27FC236}">
                <a16:creationId xmlns:a16="http://schemas.microsoft.com/office/drawing/2014/main" id="{5F5B764A-1B76-C4AF-DA2B-297980C9F23D}"/>
              </a:ext>
            </a:extLst>
          </p:cNvPr>
          <p:cNvCxnSpPr>
            <a:cxnSpLocks/>
          </p:cNvCxnSpPr>
          <p:nvPr/>
        </p:nvCxnSpPr>
        <p:spPr bwMode="auto">
          <a:xfrm flipV="1">
            <a:off x="7109917" y="3485339"/>
            <a:ext cx="892966" cy="1433120"/>
          </a:xfrm>
          <a:prstGeom prst="straightConnector1">
            <a:avLst/>
          </a:prstGeom>
          <a:ln w="50800">
            <a:headEnd type="none" w="med" len="med"/>
            <a:tailEnd type="triangle"/>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057922E1-E3A1-CB53-F987-EC3E93CA08D6}"/>
              </a:ext>
            </a:extLst>
          </p:cNvPr>
          <p:cNvSpPr txBox="1"/>
          <p:nvPr/>
        </p:nvSpPr>
        <p:spPr>
          <a:xfrm>
            <a:off x="7835731" y="3918489"/>
            <a:ext cx="2480166" cy="615553"/>
          </a:xfrm>
          <a:prstGeom prst="rect">
            <a:avLst/>
          </a:prstGeom>
          <a:solidFill>
            <a:srgbClr val="FFFD78"/>
          </a:solidFill>
        </p:spPr>
        <p:txBody>
          <a:bodyPr wrap="none" rtlCol="0">
            <a:spAutoFit/>
          </a:bodyPr>
          <a:lstStyle/>
          <a:p>
            <a:pPr algn="ctr"/>
            <a:r>
              <a:rPr lang="en-US" dirty="0">
                <a:solidFill>
                  <a:srgbClr val="437B46"/>
                </a:solidFill>
              </a:rPr>
              <a:t>AMD Circuits </a:t>
            </a:r>
          </a:p>
          <a:p>
            <a:pPr algn="ctr"/>
            <a:r>
              <a:rPr lang="en-US" sz="1600" dirty="0"/>
              <a:t>[GIPST14,GIP15,GIW16]</a:t>
            </a:r>
          </a:p>
        </p:txBody>
      </p:sp>
      <p:sp>
        <p:nvSpPr>
          <p:cNvPr id="17" name="TextBox 16">
            <a:extLst>
              <a:ext uri="{FF2B5EF4-FFF2-40B4-BE49-F238E27FC236}">
                <a16:creationId xmlns:a16="http://schemas.microsoft.com/office/drawing/2014/main" id="{FA40D540-2300-F58C-1749-DFD947E53514}"/>
              </a:ext>
            </a:extLst>
          </p:cNvPr>
          <p:cNvSpPr txBox="1"/>
          <p:nvPr/>
        </p:nvSpPr>
        <p:spPr>
          <a:xfrm>
            <a:off x="7556400" y="4628647"/>
            <a:ext cx="2634119" cy="615553"/>
          </a:xfrm>
          <a:prstGeom prst="rect">
            <a:avLst/>
          </a:prstGeom>
          <a:solidFill>
            <a:srgbClr val="FFFD78"/>
          </a:solidFill>
        </p:spPr>
        <p:txBody>
          <a:bodyPr wrap="none" rtlCol="0">
            <a:spAutoFit/>
          </a:bodyPr>
          <a:lstStyle/>
          <a:p>
            <a:pPr algn="ctr"/>
            <a:r>
              <a:rPr lang="en-US" dirty="0">
                <a:solidFill>
                  <a:srgbClr val="437B46"/>
                </a:solidFill>
              </a:rPr>
              <a:t>Perfect OT-based 2PC?</a:t>
            </a:r>
          </a:p>
          <a:p>
            <a:pPr algn="ctr"/>
            <a:r>
              <a:rPr lang="en-US" sz="1600" dirty="0"/>
              <a:t>[BP19]</a:t>
            </a:r>
          </a:p>
        </p:txBody>
      </p:sp>
    </p:spTree>
    <p:extLst>
      <p:ext uri="{BB962C8B-B14F-4D97-AF65-F5344CB8AC3E}">
        <p14:creationId xmlns:p14="http://schemas.microsoft.com/office/powerpoint/2010/main" val="383742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ssolv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dissolv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8" grpId="0"/>
      <p:bldP spid="9" grpId="0"/>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D2799-BD94-2162-8D7F-1FEAB43A8EE3}"/>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C689EF5F-3FB6-97B1-950E-7B153186653E}"/>
              </a:ext>
            </a:extLst>
          </p:cNvPr>
          <p:cNvSpPr>
            <a:spLocks noGrp="1" noChangeArrowheads="1"/>
          </p:cNvSpPr>
          <p:nvPr>
            <p:ph type="title"/>
          </p:nvPr>
        </p:nvSpPr>
        <p:spPr>
          <a:xfrm>
            <a:off x="1324045" y="382562"/>
            <a:ext cx="9681886" cy="1143000"/>
          </a:xfrm>
        </p:spPr>
        <p:txBody>
          <a:bodyPr/>
          <a:lstStyle/>
          <a:p>
            <a:pPr rtl="0" eaLnBrk="1" hangingPunct="1"/>
            <a:r>
              <a:rPr lang="en-US" sz="5400" dirty="0"/>
              <a:t>Back to </a:t>
            </a:r>
            <a:r>
              <a:rPr lang="en-US" sz="5400" dirty="0" err="1"/>
              <a:t>Asymptotics</a:t>
            </a:r>
            <a:r>
              <a:rPr lang="en-US" sz="5400" dirty="0"/>
              <a:t>…</a:t>
            </a:r>
            <a:br>
              <a:rPr lang="en-US" sz="5400" dirty="0"/>
            </a:br>
            <a:endParaRPr lang="en-US" dirty="0">
              <a:solidFill>
                <a:schemeClr val="tx1"/>
              </a:solidFill>
            </a:endParaRPr>
          </a:p>
        </p:txBody>
      </p:sp>
      <p:sp>
        <p:nvSpPr>
          <p:cNvPr id="2" name="Left Arrow 1">
            <a:extLst>
              <a:ext uri="{FF2B5EF4-FFF2-40B4-BE49-F238E27FC236}">
                <a16:creationId xmlns:a16="http://schemas.microsoft.com/office/drawing/2014/main" id="{05E41A28-B1B4-5FF2-36D7-90142B7F87B1}"/>
              </a:ext>
            </a:extLst>
          </p:cNvPr>
          <p:cNvSpPr/>
          <p:nvPr/>
        </p:nvSpPr>
        <p:spPr bwMode="auto">
          <a:xfrm flipH="1">
            <a:off x="986114" y="2450483"/>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7" name="TextBox 6">
            <a:extLst>
              <a:ext uri="{FF2B5EF4-FFF2-40B4-BE49-F238E27FC236}">
                <a16:creationId xmlns:a16="http://schemas.microsoft.com/office/drawing/2014/main" id="{64BDD398-C39C-4171-DBBB-42F4F51ADA4B}"/>
              </a:ext>
            </a:extLst>
          </p:cNvPr>
          <p:cNvSpPr txBox="1"/>
          <p:nvPr/>
        </p:nvSpPr>
        <p:spPr>
          <a:xfrm>
            <a:off x="8317068" y="3578746"/>
            <a:ext cx="3866764" cy="584775"/>
          </a:xfrm>
          <a:prstGeom prst="rect">
            <a:avLst/>
          </a:prstGeom>
          <a:noFill/>
        </p:spPr>
        <p:txBody>
          <a:bodyPr wrap="none" rtlCol="0">
            <a:spAutoFit/>
          </a:bodyPr>
          <a:lstStyle/>
          <a:p>
            <a:r>
              <a:rPr lang="en-US" sz="3200" dirty="0">
                <a:solidFill>
                  <a:srgbClr val="7030A0"/>
                </a:solidFill>
              </a:rPr>
              <a:t>FHE, PIR </a:t>
            </a:r>
            <a:r>
              <a:rPr lang="en-US" sz="2800" dirty="0"/>
              <a:t>[GHS12,…]</a:t>
            </a:r>
          </a:p>
        </p:txBody>
      </p:sp>
      <p:sp>
        <p:nvSpPr>
          <p:cNvPr id="5" name="TextBox 4">
            <a:extLst>
              <a:ext uri="{FF2B5EF4-FFF2-40B4-BE49-F238E27FC236}">
                <a16:creationId xmlns:a16="http://schemas.microsoft.com/office/drawing/2014/main" id="{D8A0F530-8366-3AB1-363C-784692383420}"/>
              </a:ext>
            </a:extLst>
          </p:cNvPr>
          <p:cNvSpPr txBox="1"/>
          <p:nvPr/>
        </p:nvSpPr>
        <p:spPr>
          <a:xfrm>
            <a:off x="906602" y="3031435"/>
            <a:ext cx="312906" cy="369332"/>
          </a:xfrm>
          <a:prstGeom prst="rect">
            <a:avLst/>
          </a:prstGeom>
          <a:noFill/>
        </p:spPr>
        <p:txBody>
          <a:bodyPr wrap="none" rtlCol="0">
            <a:spAutoFit/>
          </a:bodyPr>
          <a:lstStyle/>
          <a:p>
            <a:r>
              <a:rPr lang="en-US" dirty="0"/>
              <a:t>1</a:t>
            </a:r>
          </a:p>
        </p:txBody>
      </p:sp>
      <p:sp>
        <p:nvSpPr>
          <p:cNvPr id="10" name="TextBox 9">
            <a:extLst>
              <a:ext uri="{FF2B5EF4-FFF2-40B4-BE49-F238E27FC236}">
                <a16:creationId xmlns:a16="http://schemas.microsoft.com/office/drawing/2014/main" id="{FF72F74B-FD31-8D72-6846-CA9100991F25}"/>
              </a:ext>
            </a:extLst>
          </p:cNvPr>
          <p:cNvSpPr txBox="1"/>
          <p:nvPr/>
        </p:nvSpPr>
        <p:spPr>
          <a:xfrm>
            <a:off x="5372588" y="2965177"/>
            <a:ext cx="646331" cy="369332"/>
          </a:xfrm>
          <a:prstGeom prst="rect">
            <a:avLst/>
          </a:prstGeom>
          <a:noFill/>
        </p:spPr>
        <p:txBody>
          <a:bodyPr wrap="none" rtlCol="0">
            <a:spAutoFit/>
          </a:bodyPr>
          <a:lstStyle/>
          <a:p>
            <a:r>
              <a:rPr lang="en-US" dirty="0"/>
              <a:t>O(1)</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BD5A531-B2C7-F3B8-24BE-A4C568EE6BE4}"/>
                  </a:ext>
                </a:extLst>
              </p:cNvPr>
              <p:cNvSpPr txBox="1"/>
              <p:nvPr/>
            </p:nvSpPr>
            <p:spPr>
              <a:xfrm>
                <a:off x="8449264" y="2964029"/>
                <a:ext cx="1257845" cy="369332"/>
              </a:xfrm>
              <a:prstGeom prst="rect">
                <a:avLst/>
              </a:prstGeom>
              <a:noFill/>
            </p:spPr>
            <p:txBody>
              <a:bodyPr wrap="none" rtlCol="0">
                <a:spAutoFit/>
              </a:bodyPr>
              <a:lstStyle/>
              <a:p>
                <a:r>
                  <a:rPr lang="en-US" dirty="0"/>
                  <a:t>polylog(</a:t>
                </a:r>
                <a14:m>
                  <m:oMath xmlns:m="http://schemas.openxmlformats.org/officeDocument/2006/math">
                    <m:r>
                      <a:rPr lang="en-US" i="1">
                        <a:latin typeface="Cambria Math" panose="02040503050406030204" pitchFamily="18" charset="0"/>
                        <a:ea typeface="Cambria Math" panose="02040503050406030204" pitchFamily="18" charset="0"/>
                      </a:rPr>
                      <m:t>𝜆</m:t>
                    </m:r>
                  </m:oMath>
                </a14:m>
                <a:r>
                  <a:rPr lang="en-US" dirty="0"/>
                  <a:t>) </a:t>
                </a:r>
              </a:p>
            </p:txBody>
          </p:sp>
        </mc:Choice>
        <mc:Fallback xmlns="">
          <p:sp>
            <p:nvSpPr>
              <p:cNvPr id="20" name="TextBox 19">
                <a:extLst>
                  <a:ext uri="{FF2B5EF4-FFF2-40B4-BE49-F238E27FC236}">
                    <a16:creationId xmlns:a16="http://schemas.microsoft.com/office/drawing/2014/main" id="{DBD5A531-B2C7-F3B8-24BE-A4C568EE6BE4}"/>
                  </a:ext>
                </a:extLst>
              </p:cNvPr>
              <p:cNvSpPr txBox="1">
                <a:spLocks noRot="1" noChangeAspect="1" noMove="1" noResize="1" noEditPoints="1" noAdjustHandles="1" noChangeArrowheads="1" noChangeShapeType="1" noTextEdit="1"/>
              </p:cNvSpPr>
              <p:nvPr/>
            </p:nvSpPr>
            <p:spPr>
              <a:xfrm>
                <a:off x="8449264" y="2964029"/>
                <a:ext cx="1257845" cy="369332"/>
              </a:xfrm>
              <a:prstGeom prst="rect">
                <a:avLst/>
              </a:prstGeom>
              <a:blipFill>
                <a:blip r:embed="rId3"/>
                <a:stretch>
                  <a:fillRect l="-4000" t="-6667" r="-3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A868EE1-FB3E-0EDF-1A80-842D8E72821B}"/>
                  </a:ext>
                </a:extLst>
              </p:cNvPr>
              <p:cNvSpPr txBox="1"/>
              <p:nvPr/>
            </p:nvSpPr>
            <p:spPr>
              <a:xfrm>
                <a:off x="1937467" y="1064931"/>
                <a:ext cx="8641083" cy="584775"/>
              </a:xfrm>
              <a:prstGeom prst="rect">
                <a:avLst/>
              </a:prstGeom>
              <a:noFill/>
            </p:spPr>
            <p:txBody>
              <a:bodyPr wrap="none" rtlCol="0">
                <a:spAutoFit/>
              </a:bodyPr>
              <a:lstStyle/>
              <a:p>
                <a14:m>
                  <m:oMath xmlns:m="http://schemas.openxmlformats.org/officeDocument/2006/math">
                    <m:r>
                      <a:rPr lang="en-US" sz="3200" i="1" smtClean="0">
                        <a:latin typeface="Cambria Math" panose="02040503050406030204" pitchFamily="18" charset="0"/>
                        <a:ea typeface="Cambria Math" panose="02040503050406030204" pitchFamily="18" charset="0"/>
                      </a:rPr>
                      <m:t>𝜆</m:t>
                    </m:r>
                  </m:oMath>
                </a14:m>
                <a:r>
                  <a:rPr lang="en-US" sz="3200" dirty="0"/>
                  <a:t> bits of security, under plausible assumptions </a:t>
                </a:r>
              </a:p>
            </p:txBody>
          </p:sp>
        </mc:Choice>
        <mc:Fallback xmlns="">
          <p:sp>
            <p:nvSpPr>
              <p:cNvPr id="24" name="TextBox 23">
                <a:extLst>
                  <a:ext uri="{FF2B5EF4-FFF2-40B4-BE49-F238E27FC236}">
                    <a16:creationId xmlns:a16="http://schemas.microsoft.com/office/drawing/2014/main" id="{0A868EE1-FB3E-0EDF-1A80-842D8E72821B}"/>
                  </a:ext>
                </a:extLst>
              </p:cNvPr>
              <p:cNvSpPr txBox="1">
                <a:spLocks noRot="1" noChangeAspect="1" noMove="1" noResize="1" noEditPoints="1" noAdjustHandles="1" noChangeArrowheads="1" noChangeShapeType="1" noTextEdit="1"/>
              </p:cNvSpPr>
              <p:nvPr/>
            </p:nvSpPr>
            <p:spPr>
              <a:xfrm>
                <a:off x="1937467" y="1064931"/>
                <a:ext cx="8641083" cy="584775"/>
              </a:xfrm>
              <a:prstGeom prst="rect">
                <a:avLst/>
              </a:prstGeom>
              <a:blipFill>
                <a:blip r:embed="rId4"/>
                <a:stretch>
                  <a:fillRect l="-587" t="-14894" r="-881" b="-29787"/>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CF1EACD2-F02D-383C-A51B-B7ABA4526098}"/>
              </a:ext>
            </a:extLst>
          </p:cNvPr>
          <p:cNvSpPr txBox="1"/>
          <p:nvPr/>
        </p:nvSpPr>
        <p:spPr>
          <a:xfrm>
            <a:off x="8350199" y="4526273"/>
            <a:ext cx="3842719" cy="584775"/>
          </a:xfrm>
          <a:prstGeom prst="rect">
            <a:avLst/>
          </a:prstGeom>
          <a:noFill/>
        </p:spPr>
        <p:txBody>
          <a:bodyPr wrap="none" rtlCol="0">
            <a:spAutoFit/>
          </a:bodyPr>
          <a:lstStyle/>
          <a:p>
            <a:r>
              <a:rPr lang="en-US" sz="3200" dirty="0">
                <a:solidFill>
                  <a:srgbClr val="7030A0"/>
                </a:solidFill>
                <a:highlight>
                  <a:srgbClr val="FFFF00"/>
                </a:highlight>
              </a:rPr>
              <a:t>ZK, mal-2PC </a:t>
            </a:r>
            <a:r>
              <a:rPr lang="en-US" sz="2800" dirty="0">
                <a:highlight>
                  <a:srgbClr val="FFFF00"/>
                </a:highlight>
              </a:rPr>
              <a:t>[DIK10]</a:t>
            </a:r>
          </a:p>
        </p:txBody>
      </p:sp>
      <p:sp>
        <p:nvSpPr>
          <p:cNvPr id="26" name="TextBox 25">
            <a:extLst>
              <a:ext uri="{FF2B5EF4-FFF2-40B4-BE49-F238E27FC236}">
                <a16:creationId xmlns:a16="http://schemas.microsoft.com/office/drawing/2014/main" id="{84EFA6AD-AFD4-F798-70A5-266DCF16B23B}"/>
              </a:ext>
            </a:extLst>
          </p:cNvPr>
          <p:cNvSpPr txBox="1"/>
          <p:nvPr/>
        </p:nvSpPr>
        <p:spPr>
          <a:xfrm>
            <a:off x="8323696" y="4042569"/>
            <a:ext cx="3082895" cy="584775"/>
          </a:xfrm>
          <a:prstGeom prst="rect">
            <a:avLst/>
          </a:prstGeom>
          <a:noFill/>
        </p:spPr>
        <p:txBody>
          <a:bodyPr wrap="none" rtlCol="0">
            <a:spAutoFit/>
          </a:bodyPr>
          <a:lstStyle/>
          <a:p>
            <a:r>
              <a:rPr lang="en-US" sz="3200" dirty="0">
                <a:solidFill>
                  <a:srgbClr val="7030A0"/>
                </a:solidFill>
              </a:rPr>
              <a:t>SNARGs </a:t>
            </a:r>
            <a:r>
              <a:rPr lang="en-US" sz="2800" dirty="0"/>
              <a:t>[HR22]</a:t>
            </a:r>
          </a:p>
        </p:txBody>
      </p:sp>
      <p:sp>
        <p:nvSpPr>
          <p:cNvPr id="28" name="TextBox 27">
            <a:extLst>
              <a:ext uri="{FF2B5EF4-FFF2-40B4-BE49-F238E27FC236}">
                <a16:creationId xmlns:a16="http://schemas.microsoft.com/office/drawing/2014/main" id="{0AF74BE0-3674-4075-A94A-97ED30A1451D}"/>
              </a:ext>
            </a:extLst>
          </p:cNvPr>
          <p:cNvSpPr txBox="1"/>
          <p:nvPr/>
        </p:nvSpPr>
        <p:spPr>
          <a:xfrm>
            <a:off x="4195635" y="4069073"/>
            <a:ext cx="3698448" cy="584775"/>
          </a:xfrm>
          <a:prstGeom prst="rect">
            <a:avLst/>
          </a:prstGeom>
          <a:noFill/>
        </p:spPr>
        <p:txBody>
          <a:bodyPr wrap="none" rtlCol="0">
            <a:spAutoFit/>
          </a:bodyPr>
          <a:lstStyle/>
          <a:p>
            <a:r>
              <a:rPr lang="en-US" sz="3200" dirty="0">
                <a:solidFill>
                  <a:srgbClr val="7030A0"/>
                </a:solidFill>
              </a:rPr>
              <a:t>ENC </a:t>
            </a:r>
            <a:r>
              <a:rPr lang="en-US" sz="2800" dirty="0"/>
              <a:t>[AIK06,IKOS08]</a:t>
            </a:r>
          </a:p>
        </p:txBody>
      </p:sp>
      <p:sp>
        <p:nvSpPr>
          <p:cNvPr id="29" name="TextBox 28">
            <a:extLst>
              <a:ext uri="{FF2B5EF4-FFF2-40B4-BE49-F238E27FC236}">
                <a16:creationId xmlns:a16="http://schemas.microsoft.com/office/drawing/2014/main" id="{F0527974-FDD3-38C3-B27F-E2FC4DDC6658}"/>
              </a:ext>
            </a:extLst>
          </p:cNvPr>
          <p:cNvSpPr txBox="1"/>
          <p:nvPr/>
        </p:nvSpPr>
        <p:spPr>
          <a:xfrm>
            <a:off x="4169133" y="3565492"/>
            <a:ext cx="2414444" cy="584775"/>
          </a:xfrm>
          <a:prstGeom prst="rect">
            <a:avLst/>
          </a:prstGeom>
          <a:noFill/>
        </p:spPr>
        <p:txBody>
          <a:bodyPr wrap="none" rtlCol="0">
            <a:spAutoFit/>
          </a:bodyPr>
          <a:lstStyle/>
          <a:p>
            <a:r>
              <a:rPr lang="en-US" sz="3200" dirty="0">
                <a:solidFill>
                  <a:srgbClr val="7030A0"/>
                </a:solidFill>
              </a:rPr>
              <a:t>OWF </a:t>
            </a:r>
            <a:r>
              <a:rPr lang="en-US" sz="2800" dirty="0"/>
              <a:t>[Gol00]</a:t>
            </a:r>
          </a:p>
        </p:txBody>
      </p:sp>
      <p:sp>
        <p:nvSpPr>
          <p:cNvPr id="30" name="TextBox 29">
            <a:extLst>
              <a:ext uri="{FF2B5EF4-FFF2-40B4-BE49-F238E27FC236}">
                <a16:creationId xmlns:a16="http://schemas.microsoft.com/office/drawing/2014/main" id="{4D948D70-69BC-32F0-672A-5393D87E08C7}"/>
              </a:ext>
            </a:extLst>
          </p:cNvPr>
          <p:cNvSpPr txBox="1"/>
          <p:nvPr/>
        </p:nvSpPr>
        <p:spPr>
          <a:xfrm>
            <a:off x="4189010" y="5036485"/>
            <a:ext cx="2863284" cy="584775"/>
          </a:xfrm>
          <a:prstGeom prst="rect">
            <a:avLst/>
          </a:prstGeom>
          <a:noFill/>
        </p:spPr>
        <p:txBody>
          <a:bodyPr wrap="none" rtlCol="0">
            <a:spAutoFit/>
          </a:bodyPr>
          <a:lstStyle/>
          <a:p>
            <a:r>
              <a:rPr lang="en-US" sz="3200" dirty="0">
                <a:solidFill>
                  <a:srgbClr val="7030A0"/>
                </a:solidFill>
              </a:rPr>
              <a:t>CRH </a:t>
            </a:r>
            <a:r>
              <a:rPr lang="en-US" sz="2800" dirty="0"/>
              <a:t>[AHIKV17]</a:t>
            </a:r>
          </a:p>
        </p:txBody>
      </p:sp>
      <p:sp>
        <p:nvSpPr>
          <p:cNvPr id="31" name="TextBox 30">
            <a:extLst>
              <a:ext uri="{FF2B5EF4-FFF2-40B4-BE49-F238E27FC236}">
                <a16:creationId xmlns:a16="http://schemas.microsoft.com/office/drawing/2014/main" id="{B5BA38AA-12A8-A5E0-D697-694F842D770A}"/>
              </a:ext>
            </a:extLst>
          </p:cNvPr>
          <p:cNvSpPr txBox="1"/>
          <p:nvPr/>
        </p:nvSpPr>
        <p:spPr>
          <a:xfrm>
            <a:off x="4189008" y="5573198"/>
            <a:ext cx="4919937" cy="584775"/>
          </a:xfrm>
          <a:prstGeom prst="rect">
            <a:avLst/>
          </a:prstGeom>
          <a:noFill/>
        </p:spPr>
        <p:txBody>
          <a:bodyPr wrap="none" rtlCol="0">
            <a:spAutoFit/>
          </a:bodyPr>
          <a:lstStyle/>
          <a:p>
            <a:r>
              <a:rPr lang="en-US" sz="3200" dirty="0">
                <a:solidFill>
                  <a:srgbClr val="7030A0"/>
                </a:solidFill>
                <a:highlight>
                  <a:srgbClr val="00FFFF"/>
                </a:highlight>
              </a:rPr>
              <a:t>semi-honest-2PC </a:t>
            </a:r>
            <a:r>
              <a:rPr lang="en-US" sz="2800" dirty="0">
                <a:highlight>
                  <a:srgbClr val="00FFFF"/>
                </a:highlight>
              </a:rPr>
              <a:t>[IKOS08]</a:t>
            </a:r>
          </a:p>
        </p:txBody>
      </p:sp>
      <p:sp>
        <p:nvSpPr>
          <p:cNvPr id="33" name="TextBox 32">
            <a:extLst>
              <a:ext uri="{FF2B5EF4-FFF2-40B4-BE49-F238E27FC236}">
                <a16:creationId xmlns:a16="http://schemas.microsoft.com/office/drawing/2014/main" id="{5460ADAE-983B-2513-0D8F-F0530C6F71E4}"/>
              </a:ext>
            </a:extLst>
          </p:cNvPr>
          <p:cNvSpPr txBox="1"/>
          <p:nvPr/>
        </p:nvSpPr>
        <p:spPr>
          <a:xfrm>
            <a:off x="133515" y="3552899"/>
            <a:ext cx="3969933" cy="584775"/>
          </a:xfrm>
          <a:prstGeom prst="rect">
            <a:avLst/>
          </a:prstGeom>
          <a:noFill/>
        </p:spPr>
        <p:txBody>
          <a:bodyPr wrap="none" rtlCol="0">
            <a:spAutoFit/>
          </a:bodyPr>
          <a:lstStyle/>
          <a:p>
            <a:r>
              <a:rPr lang="en-US" sz="3200" dirty="0">
                <a:solidFill>
                  <a:srgbClr val="7030A0"/>
                </a:solidFill>
                <a:highlight>
                  <a:srgbClr val="FFFF00"/>
                </a:highlight>
              </a:rPr>
              <a:t>EMVP </a:t>
            </a:r>
            <a:r>
              <a:rPr lang="en-US" sz="2800" dirty="0">
                <a:highlight>
                  <a:srgbClr val="FFFF00"/>
                </a:highlight>
              </a:rPr>
              <a:t>[BCHIKMRR25]</a:t>
            </a:r>
          </a:p>
        </p:txBody>
      </p:sp>
      <p:sp>
        <p:nvSpPr>
          <p:cNvPr id="3" name="TextBox 2">
            <a:extLst>
              <a:ext uri="{FF2B5EF4-FFF2-40B4-BE49-F238E27FC236}">
                <a16:creationId xmlns:a16="http://schemas.microsoft.com/office/drawing/2014/main" id="{9B2BEDDB-6A2B-1218-E0EE-35BF318BDE42}"/>
              </a:ext>
            </a:extLst>
          </p:cNvPr>
          <p:cNvSpPr txBox="1"/>
          <p:nvPr/>
        </p:nvSpPr>
        <p:spPr>
          <a:xfrm>
            <a:off x="4195635" y="4559406"/>
            <a:ext cx="3707040" cy="584775"/>
          </a:xfrm>
          <a:prstGeom prst="rect">
            <a:avLst/>
          </a:prstGeom>
          <a:noFill/>
        </p:spPr>
        <p:txBody>
          <a:bodyPr wrap="none" rtlCol="0">
            <a:spAutoFit/>
          </a:bodyPr>
          <a:lstStyle/>
          <a:p>
            <a:r>
              <a:rPr lang="en-US" sz="3200" dirty="0">
                <a:solidFill>
                  <a:srgbClr val="7030A0"/>
                </a:solidFill>
              </a:rPr>
              <a:t>PRF </a:t>
            </a:r>
            <a:r>
              <a:rPr lang="en-US" sz="2800" dirty="0"/>
              <a:t>[IKOS08,FLY22]</a:t>
            </a:r>
          </a:p>
        </p:txBody>
      </p:sp>
      <p:sp>
        <p:nvSpPr>
          <p:cNvPr id="4" name="TextBox 3">
            <a:extLst>
              <a:ext uri="{FF2B5EF4-FFF2-40B4-BE49-F238E27FC236}">
                <a16:creationId xmlns:a16="http://schemas.microsoft.com/office/drawing/2014/main" id="{F4BF8A99-63A0-AE9B-C17D-7E427669EC29}"/>
              </a:ext>
            </a:extLst>
          </p:cNvPr>
          <p:cNvSpPr txBox="1"/>
          <p:nvPr/>
        </p:nvSpPr>
        <p:spPr>
          <a:xfrm>
            <a:off x="4182383" y="6182799"/>
            <a:ext cx="3764172" cy="584775"/>
          </a:xfrm>
          <a:prstGeom prst="rect">
            <a:avLst/>
          </a:prstGeom>
          <a:noFill/>
        </p:spPr>
        <p:txBody>
          <a:bodyPr wrap="none" rtlCol="0">
            <a:spAutoFit/>
          </a:bodyPr>
          <a:lstStyle/>
          <a:p>
            <a:r>
              <a:rPr lang="en-US" sz="3200" dirty="0">
                <a:solidFill>
                  <a:srgbClr val="7030A0"/>
                </a:solidFill>
                <a:highlight>
                  <a:srgbClr val="FFFF00"/>
                </a:highlight>
              </a:rPr>
              <a:t>mal-OT</a:t>
            </a:r>
            <a:r>
              <a:rPr lang="en-US" sz="2800" dirty="0">
                <a:highlight>
                  <a:srgbClr val="FFFF00"/>
                </a:highlight>
              </a:rPr>
              <a:t>[BCGIKRS23]</a:t>
            </a:r>
          </a:p>
        </p:txBody>
      </p:sp>
      <p:sp>
        <p:nvSpPr>
          <p:cNvPr id="6" name="Rounded Rectangular Callout 5">
            <a:extLst>
              <a:ext uri="{FF2B5EF4-FFF2-40B4-BE49-F238E27FC236}">
                <a16:creationId xmlns:a16="http://schemas.microsoft.com/office/drawing/2014/main" id="{37B061A9-81DA-8E57-1293-885888F6873C}"/>
              </a:ext>
            </a:extLst>
          </p:cNvPr>
          <p:cNvSpPr/>
          <p:nvPr/>
        </p:nvSpPr>
        <p:spPr bwMode="auto">
          <a:xfrm>
            <a:off x="5341996" y="3787307"/>
            <a:ext cx="5788768" cy="1539250"/>
          </a:xfrm>
          <a:prstGeom prst="wedgeRoundRectCallout">
            <a:avLst>
              <a:gd name="adj1" fmla="val -39739"/>
              <a:gd name="adj2" fmla="val 65770"/>
              <a:gd name="adj3" fmla="val 16667"/>
            </a:avLst>
          </a:prstGeom>
          <a:ln>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cs typeface="Arial" pitchFamily="34" charset="0"/>
              </a:rPr>
              <a:t>Assuming OT + </a:t>
            </a:r>
            <a:r>
              <a:rPr lang="en-US" sz="2000" dirty="0">
                <a:solidFill>
                  <a:schemeClr val="bg1"/>
                </a:solidFill>
                <a:latin typeface="Arial" pitchFamily="34" charset="0"/>
                <a:cs typeface="Arial" pitchFamily="34" charset="0"/>
              </a:rPr>
              <a:t>poly-stretch local PRG</a:t>
            </a:r>
          </a:p>
          <a:p>
            <a:pPr marL="0" marR="0" indent="0" algn="l" defTabSz="914400" rtl="0" eaLnBrk="1" fontAlgn="base" latinLnBrk="0" hangingPunct="1">
              <a:lnSpc>
                <a:spcPct val="100000"/>
              </a:lnSpc>
              <a:spcBef>
                <a:spcPct val="0"/>
              </a:spcBef>
              <a:spcAft>
                <a:spcPct val="0"/>
              </a:spcAft>
              <a:buClrTx/>
              <a:buSzTx/>
              <a:buFontTx/>
              <a:buNone/>
              <a:tabLst/>
            </a:pPr>
            <a:endParaRPr lang="en-US" sz="2000" dirty="0">
              <a:solidFill>
                <a:schemeClr val="bg1"/>
              </a:solidFill>
              <a:latin typeface="Arial" pitchFamily="34" charset="0"/>
              <a:cs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pPr>
            <a:r>
              <a:rPr lang="en-US" sz="2000" dirty="0">
                <a:solidFill>
                  <a:schemeClr val="bg1"/>
                </a:solidFill>
                <a:latin typeface="Arial" pitchFamily="34" charset="0"/>
                <a:cs typeface="Arial" pitchFamily="34" charset="0"/>
              </a:rPr>
              <a:t>Not even heuristically without local PRG or similar assumptions!</a:t>
            </a:r>
            <a:endParaRPr kumimoji="0" lang="en-US" sz="2000" b="0" i="0" u="none" strike="noStrike" cap="none" normalizeH="0" baseline="0" dirty="0">
              <a:ln>
                <a:noFill/>
              </a:ln>
              <a:solidFill>
                <a:schemeClr val="bg1"/>
              </a:solidFill>
              <a:effectLst/>
              <a:latin typeface="Arial" pitchFamily="34" charset="0"/>
              <a:cs typeface="Arial" pitchFamily="34" charset="0"/>
            </a:endParaRPr>
          </a:p>
        </p:txBody>
      </p:sp>
    </p:spTree>
    <p:extLst>
      <p:ext uri="{BB962C8B-B14F-4D97-AF65-F5344CB8AC3E}">
        <p14:creationId xmlns:p14="http://schemas.microsoft.com/office/powerpoint/2010/main" val="3849571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6F72B-1DF6-A18B-C126-B010FED5C827}"/>
            </a:ext>
          </a:extLst>
        </p:cNvPr>
        <p:cNvGrpSpPr/>
        <p:nvPr/>
      </p:nvGrpSpPr>
      <p:grpSpPr>
        <a:xfrm>
          <a:off x="0" y="0"/>
          <a:ext cx="0" cy="0"/>
          <a:chOff x="0" y="0"/>
          <a:chExt cx="0" cy="0"/>
        </a:xfrm>
      </p:grpSpPr>
      <p:sp>
        <p:nvSpPr>
          <p:cNvPr id="44" name="Title 1">
            <a:extLst>
              <a:ext uri="{FF2B5EF4-FFF2-40B4-BE49-F238E27FC236}">
                <a16:creationId xmlns:a16="http://schemas.microsoft.com/office/drawing/2014/main" id="{70E0E6CA-66A3-982C-6D32-7850E6A6F1E2}"/>
              </a:ext>
            </a:extLst>
          </p:cNvPr>
          <p:cNvSpPr txBox="1">
            <a:spLocks/>
          </p:cNvSpPr>
          <p:nvPr/>
        </p:nvSpPr>
        <p:spPr bwMode="auto">
          <a:xfrm>
            <a:off x="340659" y="277651"/>
            <a:ext cx="11851341" cy="3696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4400">
                <a:solidFill>
                  <a:schemeClr val="accent2"/>
                </a:solidFill>
                <a:latin typeface="+mj-lt"/>
                <a:ea typeface="+mj-ea"/>
                <a:cs typeface="+mj-cs"/>
              </a:defRPr>
            </a:lvl1pPr>
            <a:lvl2pPr algn="ctr" rtl="0" fontAlgn="base">
              <a:spcBef>
                <a:spcPct val="0"/>
              </a:spcBef>
              <a:spcAft>
                <a:spcPct val="0"/>
              </a:spcAft>
              <a:defRPr sz="4400">
                <a:solidFill>
                  <a:schemeClr val="accent2"/>
                </a:solidFill>
                <a:latin typeface="Arial" pitchFamily="34" charset="0"/>
                <a:cs typeface="Arial" pitchFamily="34" charset="0"/>
              </a:defRPr>
            </a:lvl2pPr>
            <a:lvl3pPr algn="ctr" rtl="0" fontAlgn="base">
              <a:spcBef>
                <a:spcPct val="0"/>
              </a:spcBef>
              <a:spcAft>
                <a:spcPct val="0"/>
              </a:spcAft>
              <a:defRPr sz="4400">
                <a:solidFill>
                  <a:schemeClr val="accent2"/>
                </a:solidFill>
                <a:latin typeface="Arial" pitchFamily="34" charset="0"/>
                <a:cs typeface="Arial" pitchFamily="34" charset="0"/>
              </a:defRPr>
            </a:lvl3pPr>
            <a:lvl4pPr algn="ctr" rtl="0" fontAlgn="base">
              <a:spcBef>
                <a:spcPct val="0"/>
              </a:spcBef>
              <a:spcAft>
                <a:spcPct val="0"/>
              </a:spcAft>
              <a:defRPr sz="4400">
                <a:solidFill>
                  <a:schemeClr val="accent2"/>
                </a:solidFill>
                <a:latin typeface="Arial" pitchFamily="34" charset="0"/>
                <a:cs typeface="Arial" pitchFamily="34" charset="0"/>
              </a:defRPr>
            </a:lvl4pPr>
            <a:lvl5pPr algn="ctr" rtl="0" fontAlgn="base">
              <a:spcBef>
                <a:spcPct val="0"/>
              </a:spcBef>
              <a:spcAft>
                <a:spcPct val="0"/>
              </a:spcAft>
              <a:defRPr sz="4400">
                <a:solidFill>
                  <a:schemeClr val="accent2"/>
                </a:solidFill>
                <a:latin typeface="Arial" pitchFamily="34"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a:lstStyle>
          <a:p>
            <a:pPr algn="l"/>
            <a:r>
              <a:rPr lang="en-US" sz="4800" dirty="0">
                <a:solidFill>
                  <a:srgbClr val="002060"/>
                </a:solidFill>
              </a:rPr>
              <a:t>Step 1: Fast string-OT</a:t>
            </a:r>
            <a:br>
              <a:rPr lang="en-US" sz="4800" dirty="0">
                <a:solidFill>
                  <a:srgbClr val="002060"/>
                </a:solidFill>
              </a:rPr>
            </a:br>
            <a:r>
              <a:rPr lang="en-US" sz="4800" dirty="0">
                <a:solidFill>
                  <a:srgbClr val="0070C0"/>
                </a:solidFill>
              </a:rPr>
              <a:t>- </a:t>
            </a:r>
            <a:r>
              <a:rPr lang="en-US" dirty="0">
                <a:solidFill>
                  <a:srgbClr val="0070C0"/>
                </a:solidFill>
              </a:rPr>
              <a:t>OT of keys + fast encryption</a:t>
            </a:r>
          </a:p>
          <a:p>
            <a:pPr algn="l"/>
            <a:endParaRPr lang="en-US" sz="4800" kern="0" dirty="0">
              <a:solidFill>
                <a:srgbClr val="002060"/>
              </a:solidFill>
            </a:endParaRPr>
          </a:p>
          <a:p>
            <a:pPr algn="l"/>
            <a:r>
              <a:rPr lang="en-US" sz="4800" kern="0" dirty="0">
                <a:solidFill>
                  <a:srgbClr val="002060"/>
                </a:solidFill>
              </a:rPr>
              <a:t>Step 2: Fast 2PC for unbalanced NC</a:t>
            </a:r>
            <a:r>
              <a:rPr lang="en-US" sz="4800" kern="0" baseline="30000" dirty="0">
                <a:solidFill>
                  <a:srgbClr val="002060"/>
                </a:solidFill>
              </a:rPr>
              <a:t>0</a:t>
            </a:r>
          </a:p>
          <a:p>
            <a:pPr algn="l"/>
            <a:r>
              <a:rPr lang="en-US" kern="0" dirty="0">
                <a:solidFill>
                  <a:srgbClr val="0070C0"/>
                </a:solidFill>
              </a:rPr>
              <a:t>- Information-theoretic garbling + Step 1</a:t>
            </a:r>
          </a:p>
        </p:txBody>
      </p:sp>
      <p:grpSp>
        <p:nvGrpSpPr>
          <p:cNvPr id="46" name="Group 45">
            <a:extLst>
              <a:ext uri="{FF2B5EF4-FFF2-40B4-BE49-F238E27FC236}">
                <a16:creationId xmlns:a16="http://schemas.microsoft.com/office/drawing/2014/main" id="{E51E9F3F-9907-4A18-17FC-7EA6A96F7D45}"/>
              </a:ext>
            </a:extLst>
          </p:cNvPr>
          <p:cNvGrpSpPr/>
          <p:nvPr/>
        </p:nvGrpSpPr>
        <p:grpSpPr>
          <a:xfrm>
            <a:off x="3074507" y="4375689"/>
            <a:ext cx="3299791" cy="1607669"/>
            <a:chOff x="3074507" y="4375689"/>
            <a:chExt cx="3299791" cy="1607669"/>
          </a:xfrm>
        </p:grpSpPr>
        <p:sp>
          <p:nvSpPr>
            <p:cNvPr id="3" name="Trapezoid 2">
              <a:extLst>
                <a:ext uri="{FF2B5EF4-FFF2-40B4-BE49-F238E27FC236}">
                  <a16:creationId xmlns:a16="http://schemas.microsoft.com/office/drawing/2014/main" id="{768B8888-BB03-A322-7D6B-47918244DA05}"/>
                </a:ext>
              </a:extLst>
            </p:cNvPr>
            <p:cNvSpPr/>
            <p:nvPr/>
          </p:nvSpPr>
          <p:spPr bwMode="auto">
            <a:xfrm flipV="1">
              <a:off x="3074507" y="4811176"/>
              <a:ext cx="3299791" cy="1172182"/>
            </a:xfrm>
            <a:prstGeom prst="trapezoid">
              <a:avLst>
                <a:gd name="adj" fmla="val 90710"/>
              </a:avLst>
            </a:prstGeom>
            <a:solidFill>
              <a:srgbClr val="00B0F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41" name="Line 50">
              <a:extLst>
                <a:ext uri="{FF2B5EF4-FFF2-40B4-BE49-F238E27FC236}">
                  <a16:creationId xmlns:a16="http://schemas.microsoft.com/office/drawing/2014/main" id="{F0F9F699-45EC-C2EA-789F-5A32D1EC7B88}"/>
                </a:ext>
              </a:extLst>
            </p:cNvPr>
            <p:cNvSpPr>
              <a:spLocks noChangeShapeType="1"/>
            </p:cNvSpPr>
            <p:nvPr/>
          </p:nvSpPr>
          <p:spPr bwMode="auto">
            <a:xfrm flipH="1" flipV="1">
              <a:off x="5010908" y="4811452"/>
              <a:ext cx="145006" cy="115202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Line 51">
              <a:extLst>
                <a:ext uri="{FF2B5EF4-FFF2-40B4-BE49-F238E27FC236}">
                  <a16:creationId xmlns:a16="http://schemas.microsoft.com/office/drawing/2014/main" id="{99BFAB1D-88D4-871C-1619-412FAB0B21C9}"/>
                </a:ext>
              </a:extLst>
            </p:cNvPr>
            <p:cNvSpPr>
              <a:spLocks noChangeShapeType="1"/>
            </p:cNvSpPr>
            <p:nvPr/>
          </p:nvSpPr>
          <p:spPr bwMode="auto">
            <a:xfrm flipV="1">
              <a:off x="4913162" y="4811452"/>
              <a:ext cx="48336" cy="115202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Line 52">
              <a:extLst>
                <a:ext uri="{FF2B5EF4-FFF2-40B4-BE49-F238E27FC236}">
                  <a16:creationId xmlns:a16="http://schemas.microsoft.com/office/drawing/2014/main" id="{C1C4A1FA-4FCA-D63C-9BB0-F3FD702C7D01}"/>
                </a:ext>
              </a:extLst>
            </p:cNvPr>
            <p:cNvSpPr>
              <a:spLocks noChangeShapeType="1"/>
            </p:cNvSpPr>
            <p:nvPr/>
          </p:nvSpPr>
          <p:spPr bwMode="auto">
            <a:xfrm flipV="1">
              <a:off x="4464063" y="4811451"/>
              <a:ext cx="449100" cy="115202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TextBox 44">
              <a:extLst>
                <a:ext uri="{FF2B5EF4-FFF2-40B4-BE49-F238E27FC236}">
                  <a16:creationId xmlns:a16="http://schemas.microsoft.com/office/drawing/2014/main" id="{7AD67E6F-76DC-39C7-9120-B749E4DBE438}"/>
                </a:ext>
              </a:extLst>
            </p:cNvPr>
            <p:cNvSpPr txBox="1"/>
            <p:nvPr/>
          </p:nvSpPr>
          <p:spPr>
            <a:xfrm>
              <a:off x="3942383" y="4375689"/>
              <a:ext cx="1941557" cy="369332"/>
            </a:xfrm>
            <a:prstGeom prst="rect">
              <a:avLst/>
            </a:prstGeom>
            <a:noFill/>
          </p:spPr>
          <p:txBody>
            <a:bodyPr wrap="none" rtlCol="0">
              <a:spAutoFit/>
            </a:bodyPr>
            <a:lstStyle/>
            <a:p>
              <a:r>
                <a:rPr lang="en-US" dirty="0">
                  <a:solidFill>
                    <a:srgbClr val="0070C0"/>
                  </a:solidFill>
                </a:rPr>
                <a:t>Constant locality</a:t>
              </a:r>
            </a:p>
          </p:txBody>
        </p:sp>
      </p:grpSp>
    </p:spTree>
    <p:extLst>
      <p:ext uri="{BB962C8B-B14F-4D97-AF65-F5344CB8AC3E}">
        <p14:creationId xmlns:p14="http://schemas.microsoft.com/office/powerpoint/2010/main" val="243618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dissolve">
                                      <p:cBhvr>
                                        <p:cTn id="7" dur="500"/>
                                        <p:tgtEl>
                                          <p:spTgt spid="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xEl>
                                              <p:pRg st="2" end="2"/>
                                            </p:txEl>
                                          </p:spTgt>
                                        </p:tgtEl>
                                        <p:attrNameLst>
                                          <p:attrName>style.visibility</p:attrName>
                                        </p:attrNameLst>
                                      </p:cBhvr>
                                      <p:to>
                                        <p:strVal val="visible"/>
                                      </p:to>
                                    </p:set>
                                    <p:animEffect transition="in" filter="dissolve">
                                      <p:cBhvr>
                                        <p:cTn id="12" dur="500"/>
                                        <p:tgtEl>
                                          <p:spTgt spid="44">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4">
                                            <p:txEl>
                                              <p:pRg st="3" end="3"/>
                                            </p:txEl>
                                          </p:spTgt>
                                        </p:tgtEl>
                                        <p:attrNameLst>
                                          <p:attrName>style.visibility</p:attrName>
                                        </p:attrNameLst>
                                      </p:cBhvr>
                                      <p:to>
                                        <p:strVal val="visible"/>
                                      </p:to>
                                    </p:set>
                                    <p:animEffect transition="in" filter="dissolve">
                                      <p:cBhvr>
                                        <p:cTn id="15" dur="500"/>
                                        <p:tgtEl>
                                          <p:spTgt spid="44">
                                            <p:txEl>
                                              <p:pRg st="3" end="3"/>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uiExpand="1"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B77A0-E945-3E67-6B39-C75425633B67}"/>
            </a:ext>
          </a:extLst>
        </p:cNvPr>
        <p:cNvGrpSpPr/>
        <p:nvPr/>
      </p:nvGrpSpPr>
      <p:grpSpPr>
        <a:xfrm>
          <a:off x="0" y="0"/>
          <a:ext cx="0" cy="0"/>
          <a:chOff x="0" y="0"/>
          <a:chExt cx="0" cy="0"/>
        </a:xfrm>
      </p:grpSpPr>
      <p:sp>
        <p:nvSpPr>
          <p:cNvPr id="44" name="Title 1">
            <a:extLst>
              <a:ext uri="{FF2B5EF4-FFF2-40B4-BE49-F238E27FC236}">
                <a16:creationId xmlns:a16="http://schemas.microsoft.com/office/drawing/2014/main" id="{B402BB52-9635-26B0-A9BF-B135AE147337}"/>
              </a:ext>
            </a:extLst>
          </p:cNvPr>
          <p:cNvSpPr txBox="1">
            <a:spLocks/>
          </p:cNvSpPr>
          <p:nvPr/>
        </p:nvSpPr>
        <p:spPr bwMode="auto">
          <a:xfrm>
            <a:off x="340659" y="277651"/>
            <a:ext cx="11851341" cy="3696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4400">
                <a:solidFill>
                  <a:schemeClr val="accent2"/>
                </a:solidFill>
                <a:latin typeface="+mj-lt"/>
                <a:ea typeface="+mj-ea"/>
                <a:cs typeface="+mj-cs"/>
              </a:defRPr>
            </a:lvl1pPr>
            <a:lvl2pPr algn="ctr" rtl="0" fontAlgn="base">
              <a:spcBef>
                <a:spcPct val="0"/>
              </a:spcBef>
              <a:spcAft>
                <a:spcPct val="0"/>
              </a:spcAft>
              <a:defRPr sz="4400">
                <a:solidFill>
                  <a:schemeClr val="accent2"/>
                </a:solidFill>
                <a:latin typeface="Arial" pitchFamily="34" charset="0"/>
                <a:cs typeface="Arial" pitchFamily="34" charset="0"/>
              </a:defRPr>
            </a:lvl2pPr>
            <a:lvl3pPr algn="ctr" rtl="0" fontAlgn="base">
              <a:spcBef>
                <a:spcPct val="0"/>
              </a:spcBef>
              <a:spcAft>
                <a:spcPct val="0"/>
              </a:spcAft>
              <a:defRPr sz="4400">
                <a:solidFill>
                  <a:schemeClr val="accent2"/>
                </a:solidFill>
                <a:latin typeface="Arial" pitchFamily="34" charset="0"/>
                <a:cs typeface="Arial" pitchFamily="34" charset="0"/>
              </a:defRPr>
            </a:lvl3pPr>
            <a:lvl4pPr algn="ctr" rtl="0" fontAlgn="base">
              <a:spcBef>
                <a:spcPct val="0"/>
              </a:spcBef>
              <a:spcAft>
                <a:spcPct val="0"/>
              </a:spcAft>
              <a:defRPr sz="4400">
                <a:solidFill>
                  <a:schemeClr val="accent2"/>
                </a:solidFill>
                <a:latin typeface="Arial" pitchFamily="34" charset="0"/>
                <a:cs typeface="Arial" pitchFamily="34" charset="0"/>
              </a:defRPr>
            </a:lvl4pPr>
            <a:lvl5pPr algn="ctr" rtl="0" fontAlgn="base">
              <a:spcBef>
                <a:spcPct val="0"/>
              </a:spcBef>
              <a:spcAft>
                <a:spcPct val="0"/>
              </a:spcAft>
              <a:defRPr sz="4400">
                <a:solidFill>
                  <a:schemeClr val="accent2"/>
                </a:solidFill>
                <a:latin typeface="Arial" pitchFamily="34"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a:lstStyle>
          <a:p>
            <a:pPr algn="l"/>
            <a:r>
              <a:rPr lang="en-US" sz="4800" dirty="0">
                <a:solidFill>
                  <a:srgbClr val="002060"/>
                </a:solidFill>
              </a:rPr>
              <a:t>Step 1: Fast string-OT</a:t>
            </a:r>
            <a:br>
              <a:rPr lang="en-US" sz="4800" dirty="0">
                <a:solidFill>
                  <a:srgbClr val="002060"/>
                </a:solidFill>
              </a:rPr>
            </a:br>
            <a:r>
              <a:rPr lang="en-US" sz="4800" dirty="0">
                <a:solidFill>
                  <a:srgbClr val="0070C0"/>
                </a:solidFill>
              </a:rPr>
              <a:t>- </a:t>
            </a:r>
            <a:r>
              <a:rPr lang="en-US" dirty="0">
                <a:solidFill>
                  <a:srgbClr val="0070C0"/>
                </a:solidFill>
              </a:rPr>
              <a:t>OT of keys + fast encryption</a:t>
            </a:r>
          </a:p>
          <a:p>
            <a:pPr algn="l"/>
            <a:endParaRPr lang="en-US" sz="4800" kern="0" dirty="0">
              <a:solidFill>
                <a:srgbClr val="002060"/>
              </a:solidFill>
            </a:endParaRPr>
          </a:p>
          <a:p>
            <a:pPr algn="l"/>
            <a:r>
              <a:rPr lang="en-US" sz="4800" kern="0" dirty="0">
                <a:solidFill>
                  <a:srgbClr val="002060"/>
                </a:solidFill>
              </a:rPr>
              <a:t>Step 2: Fast 2PC for unbalanced NC</a:t>
            </a:r>
            <a:r>
              <a:rPr lang="en-US" sz="4800" kern="0" baseline="30000" dirty="0">
                <a:solidFill>
                  <a:srgbClr val="002060"/>
                </a:solidFill>
              </a:rPr>
              <a:t>0</a:t>
            </a:r>
          </a:p>
          <a:p>
            <a:pPr algn="l"/>
            <a:r>
              <a:rPr lang="en-US" kern="0" dirty="0">
                <a:solidFill>
                  <a:srgbClr val="0070C0"/>
                </a:solidFill>
              </a:rPr>
              <a:t>- Information-theoretic garbling + Step 1</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81E498C-F2C7-44EC-DA2B-1B8DC26D2CAD}"/>
                  </a:ext>
                </a:extLst>
              </p:cNvPr>
              <p:cNvSpPr txBox="1">
                <a:spLocks/>
              </p:cNvSpPr>
              <p:nvPr/>
            </p:nvSpPr>
            <p:spPr bwMode="auto">
              <a:xfrm>
                <a:off x="400293" y="3074627"/>
                <a:ext cx="11851341" cy="3696594"/>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4400">
                    <a:solidFill>
                      <a:schemeClr val="accent2"/>
                    </a:solidFill>
                    <a:latin typeface="+mj-lt"/>
                    <a:ea typeface="+mj-ea"/>
                    <a:cs typeface="+mj-cs"/>
                  </a:defRPr>
                </a:lvl1pPr>
                <a:lvl2pPr algn="ctr" rtl="0" fontAlgn="base">
                  <a:spcBef>
                    <a:spcPct val="0"/>
                  </a:spcBef>
                  <a:spcAft>
                    <a:spcPct val="0"/>
                  </a:spcAft>
                  <a:defRPr sz="4400">
                    <a:solidFill>
                      <a:schemeClr val="accent2"/>
                    </a:solidFill>
                    <a:latin typeface="Arial" pitchFamily="34" charset="0"/>
                    <a:cs typeface="Arial" pitchFamily="34" charset="0"/>
                  </a:defRPr>
                </a:lvl2pPr>
                <a:lvl3pPr algn="ctr" rtl="0" fontAlgn="base">
                  <a:spcBef>
                    <a:spcPct val="0"/>
                  </a:spcBef>
                  <a:spcAft>
                    <a:spcPct val="0"/>
                  </a:spcAft>
                  <a:defRPr sz="4400">
                    <a:solidFill>
                      <a:schemeClr val="accent2"/>
                    </a:solidFill>
                    <a:latin typeface="Arial" pitchFamily="34" charset="0"/>
                    <a:cs typeface="Arial" pitchFamily="34" charset="0"/>
                  </a:defRPr>
                </a:lvl3pPr>
                <a:lvl4pPr algn="ctr" rtl="0" fontAlgn="base">
                  <a:spcBef>
                    <a:spcPct val="0"/>
                  </a:spcBef>
                  <a:spcAft>
                    <a:spcPct val="0"/>
                  </a:spcAft>
                  <a:defRPr sz="4400">
                    <a:solidFill>
                      <a:schemeClr val="accent2"/>
                    </a:solidFill>
                    <a:latin typeface="Arial" pitchFamily="34" charset="0"/>
                    <a:cs typeface="Arial" pitchFamily="34" charset="0"/>
                  </a:defRPr>
                </a:lvl4pPr>
                <a:lvl5pPr algn="ctr" rtl="0" fontAlgn="base">
                  <a:spcBef>
                    <a:spcPct val="0"/>
                  </a:spcBef>
                  <a:spcAft>
                    <a:spcPct val="0"/>
                  </a:spcAft>
                  <a:defRPr sz="4400">
                    <a:solidFill>
                      <a:schemeClr val="accent2"/>
                    </a:solidFill>
                    <a:latin typeface="Arial" pitchFamily="34"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a:lstStyle>
              <a:p>
                <a:pPr algn="l"/>
                <a:r>
                  <a:rPr lang="en-US" kern="0" dirty="0">
                    <a:solidFill>
                      <a:srgbClr val="002060"/>
                    </a:solidFill>
                  </a:rPr>
                  <a:t>Step 3: Batch random bit-OT from local PRG </a:t>
                </a:r>
                <a14:m>
                  <m:oMath xmlns:m="http://schemas.openxmlformats.org/officeDocument/2006/math">
                    <m:r>
                      <a:rPr lang="en-US" b="0" i="1" kern="0" smtClean="0">
                        <a:solidFill>
                          <a:srgbClr val="002060"/>
                        </a:solidFill>
                        <a:latin typeface="Cambria Math" panose="02040503050406030204" pitchFamily="18" charset="0"/>
                      </a:rPr>
                      <m:t>𝐺</m:t>
                    </m:r>
                  </m:oMath>
                </a14:m>
                <a:endParaRPr lang="en-US" kern="0" baseline="30000" dirty="0">
                  <a:solidFill>
                    <a:srgbClr val="002060"/>
                  </a:solidFill>
                </a:endParaRPr>
              </a:p>
              <a:p>
                <a:pPr algn="l"/>
                <a:r>
                  <a:rPr lang="en-US" sz="4000" kern="0" dirty="0">
                    <a:solidFill>
                      <a:srgbClr val="0070C0"/>
                    </a:solidFill>
                  </a:rPr>
                  <a:t>- Apply Step 2 to </a:t>
                </a:r>
                <a14:m>
                  <m:oMath xmlns:m="http://schemas.openxmlformats.org/officeDocument/2006/math">
                    <m:r>
                      <m:rPr>
                        <m:sty m:val="p"/>
                      </m:rPr>
                      <a:rPr lang="en-US" sz="4000" i="0" kern="0" dirty="0" smtClean="0">
                        <a:solidFill>
                          <a:srgbClr val="0070C0"/>
                        </a:solidFill>
                        <a:latin typeface="Cambria Math" panose="02040503050406030204" pitchFamily="18" charset="0"/>
                      </a:rPr>
                      <m:t>OT</m:t>
                    </m:r>
                    <m:r>
                      <a:rPr lang="en-US" sz="4000" i="1" kern="0" dirty="0" smtClean="0">
                        <a:solidFill>
                          <a:srgbClr val="0070C0"/>
                        </a:solidFill>
                        <a:latin typeface="Cambria Math" panose="02040503050406030204" pitchFamily="18" charset="0"/>
                      </a:rPr>
                      <m:t>(</m:t>
                    </m:r>
                    <m:r>
                      <a:rPr lang="en-US" sz="4000" i="1" kern="0" dirty="0" smtClean="0">
                        <a:solidFill>
                          <a:srgbClr val="0070C0"/>
                        </a:solidFill>
                        <a:latin typeface="Cambria Math" panose="02040503050406030204" pitchFamily="18" charset="0"/>
                      </a:rPr>
                      <m:t>𝐺</m:t>
                    </m:r>
                    <m:r>
                      <a:rPr lang="en-US" sz="4000" i="1" kern="0" dirty="0" smtClean="0">
                        <a:solidFill>
                          <a:srgbClr val="0070C0"/>
                        </a:solidFill>
                        <a:latin typeface="Cambria Math" panose="02040503050406030204" pitchFamily="18" charset="0"/>
                      </a:rPr>
                      <m:t>(</m:t>
                    </m:r>
                    <m:r>
                      <a:rPr lang="en-US" sz="4000" b="1" i="1" kern="0" dirty="0" smtClean="0">
                        <a:solidFill>
                          <a:srgbClr val="0070C0"/>
                        </a:solidFill>
                        <a:latin typeface="Cambria Math" panose="02040503050406030204" pitchFamily="18" charset="0"/>
                      </a:rPr>
                      <m:t>𝒓</m:t>
                    </m:r>
                    <m:r>
                      <a:rPr lang="en-US" sz="4000" i="1" kern="0" dirty="0" smtClean="0">
                        <a:solidFill>
                          <a:srgbClr val="0070C0"/>
                        </a:solidFill>
                        <a:latin typeface="Cambria Math" panose="02040503050406030204" pitchFamily="18" charset="0"/>
                      </a:rPr>
                      <m:t>),</m:t>
                    </m:r>
                    <m:r>
                      <a:rPr lang="en-US" sz="4000" i="1" kern="0" dirty="0">
                        <a:solidFill>
                          <a:srgbClr val="0070C0"/>
                        </a:solidFill>
                        <a:latin typeface="Cambria Math" panose="02040503050406030204" pitchFamily="18" charset="0"/>
                      </a:rPr>
                      <m:t>𝐺</m:t>
                    </m:r>
                    <m:d>
                      <m:dPr>
                        <m:ctrlPr>
                          <a:rPr lang="en-US" sz="4000" b="0" i="1" kern="0" dirty="0" smtClean="0">
                            <a:solidFill>
                              <a:srgbClr val="0070C0"/>
                            </a:solidFill>
                            <a:latin typeface="Cambria Math" panose="02040503050406030204" pitchFamily="18" charset="0"/>
                          </a:rPr>
                        </m:ctrlPr>
                      </m:dPr>
                      <m:e>
                        <m:r>
                          <a:rPr lang="en-US" sz="4000" b="1" i="1" kern="0" dirty="0" smtClean="0">
                            <a:solidFill>
                              <a:srgbClr val="0070C0"/>
                            </a:solidFill>
                            <a:latin typeface="Cambria Math" panose="02040503050406030204" pitchFamily="18" charset="0"/>
                          </a:rPr>
                          <m:t>𝒔</m:t>
                        </m:r>
                      </m:e>
                    </m:d>
                    <m:r>
                      <a:rPr lang="en-US" sz="4000" i="1" kern="0" dirty="0" smtClean="0">
                        <a:solidFill>
                          <a:srgbClr val="0070C0"/>
                        </a:solidFill>
                        <a:latin typeface="Cambria Math" panose="02040503050406030204" pitchFamily="18" charset="0"/>
                      </a:rPr>
                      <m:t>)</m:t>
                    </m:r>
                  </m:oMath>
                </a14:m>
                <a:endParaRPr lang="en-US" sz="4000" kern="0" dirty="0">
                  <a:solidFill>
                    <a:srgbClr val="0070C0"/>
                  </a:solidFill>
                </a:endParaRPr>
              </a:p>
            </p:txBody>
          </p:sp>
        </mc:Choice>
        <mc:Fallback xmlns="">
          <p:sp>
            <p:nvSpPr>
              <p:cNvPr id="2" name="Title 1">
                <a:extLst>
                  <a:ext uri="{FF2B5EF4-FFF2-40B4-BE49-F238E27FC236}">
                    <a16:creationId xmlns:a16="http://schemas.microsoft.com/office/drawing/2014/main" id="{281E498C-F2C7-44EC-DA2B-1B8DC26D2CAD}"/>
                  </a:ext>
                </a:extLst>
              </p:cNvPr>
              <p:cNvSpPr txBox="1">
                <a:spLocks noRot="1" noChangeAspect="1" noMove="1" noResize="1" noEditPoints="1" noAdjustHandles="1" noChangeArrowheads="1" noChangeShapeType="1" noTextEdit="1"/>
              </p:cNvSpPr>
              <p:nvPr/>
            </p:nvSpPr>
            <p:spPr bwMode="auto">
              <a:xfrm>
                <a:off x="400293" y="3074627"/>
                <a:ext cx="11851341" cy="3696594"/>
              </a:xfrm>
              <a:prstGeom prst="rect">
                <a:avLst/>
              </a:prstGeom>
              <a:blipFill>
                <a:blip r:embed="rId3"/>
                <a:stretch>
                  <a:fillRect l="-2034" r="-107"/>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4" name="Right Arrow 3">
            <a:extLst>
              <a:ext uri="{FF2B5EF4-FFF2-40B4-BE49-F238E27FC236}">
                <a16:creationId xmlns:a16="http://schemas.microsoft.com/office/drawing/2014/main" id="{B69C280E-7474-7C1A-B838-ED7054875301}"/>
              </a:ext>
            </a:extLst>
          </p:cNvPr>
          <p:cNvSpPr/>
          <p:nvPr/>
        </p:nvSpPr>
        <p:spPr bwMode="auto">
          <a:xfrm>
            <a:off x="2286000" y="5951510"/>
            <a:ext cx="1669774" cy="70835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5" name="TextBox 4">
            <a:extLst>
              <a:ext uri="{FF2B5EF4-FFF2-40B4-BE49-F238E27FC236}">
                <a16:creationId xmlns:a16="http://schemas.microsoft.com/office/drawing/2014/main" id="{511AA3FB-D162-187A-757D-2F3DA34E1B9D}"/>
              </a:ext>
            </a:extLst>
          </p:cNvPr>
          <p:cNvSpPr txBox="1"/>
          <p:nvPr/>
        </p:nvSpPr>
        <p:spPr>
          <a:xfrm>
            <a:off x="4174436" y="5894262"/>
            <a:ext cx="5642891" cy="769441"/>
          </a:xfrm>
          <a:prstGeom prst="rect">
            <a:avLst/>
          </a:prstGeom>
          <a:noFill/>
        </p:spPr>
        <p:txBody>
          <a:bodyPr wrap="none" rtlCol="0">
            <a:spAutoFit/>
          </a:bodyPr>
          <a:lstStyle/>
          <a:p>
            <a:r>
              <a:rPr lang="en-US" sz="4400" dirty="0">
                <a:solidFill>
                  <a:srgbClr val="437B46"/>
                </a:solidFill>
              </a:rPr>
              <a:t>Final step: GMW / OT</a:t>
            </a:r>
          </a:p>
        </p:txBody>
      </p:sp>
      <p:sp>
        <p:nvSpPr>
          <p:cNvPr id="7" name="TextBox 6">
            <a:extLst>
              <a:ext uri="{FF2B5EF4-FFF2-40B4-BE49-F238E27FC236}">
                <a16:creationId xmlns:a16="http://schemas.microsoft.com/office/drawing/2014/main" id="{DE6D3C34-DA5B-C519-5A78-C5D63B46B376}"/>
              </a:ext>
            </a:extLst>
          </p:cNvPr>
          <p:cNvSpPr txBox="1"/>
          <p:nvPr/>
        </p:nvSpPr>
        <p:spPr>
          <a:xfrm>
            <a:off x="5645426" y="795130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322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A1CC6-9614-4A29-CF53-9B5E93AE1F51}"/>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B28586F0-8906-1F7A-FAD6-44435E3266DF}"/>
              </a:ext>
            </a:extLst>
          </p:cNvPr>
          <p:cNvSpPr>
            <a:spLocks noGrp="1" noChangeArrowheads="1"/>
          </p:cNvSpPr>
          <p:nvPr>
            <p:ph type="title"/>
          </p:nvPr>
        </p:nvSpPr>
        <p:spPr>
          <a:xfrm>
            <a:off x="1752600" y="900954"/>
            <a:ext cx="8915400" cy="1143000"/>
          </a:xfrm>
        </p:spPr>
        <p:txBody>
          <a:bodyPr/>
          <a:lstStyle/>
          <a:p>
            <a:pPr rtl="0" eaLnBrk="1" hangingPunct="1"/>
            <a:r>
              <a:rPr lang="en-US" sz="5400" dirty="0"/>
              <a:t>Minimizing Rounds</a:t>
            </a:r>
          </a:p>
        </p:txBody>
      </p:sp>
      <p:pic>
        <p:nvPicPr>
          <p:cNvPr id="3" name="Picture 2" descr="A bird flying to a person and person&#10;&#10;Description automatically generated">
            <a:extLst>
              <a:ext uri="{FF2B5EF4-FFF2-40B4-BE49-F238E27FC236}">
                <a16:creationId xmlns:a16="http://schemas.microsoft.com/office/drawing/2014/main" id="{E4B117BA-E8BF-7C3E-9F9D-1510EFE3C6E9}"/>
              </a:ext>
            </a:extLst>
          </p:cNvPr>
          <p:cNvPicPr>
            <a:picLocks noChangeAspect="1"/>
          </p:cNvPicPr>
          <p:nvPr/>
        </p:nvPicPr>
        <p:blipFill>
          <a:blip r:embed="rId3"/>
          <a:stretch>
            <a:fillRect/>
          </a:stretch>
        </p:blipFill>
        <p:spPr>
          <a:xfrm>
            <a:off x="3227292" y="2662517"/>
            <a:ext cx="5773273" cy="3848849"/>
          </a:xfrm>
          <a:prstGeom prst="rect">
            <a:avLst/>
          </a:prstGeom>
        </p:spPr>
      </p:pic>
      <p:sp>
        <p:nvSpPr>
          <p:cNvPr id="4" name="Left Arrow 3">
            <a:extLst>
              <a:ext uri="{FF2B5EF4-FFF2-40B4-BE49-F238E27FC236}">
                <a16:creationId xmlns:a16="http://schemas.microsoft.com/office/drawing/2014/main" id="{2D0C2FEE-11D1-B2B4-3A4C-9D9489F2D4C7}"/>
              </a:ext>
            </a:extLst>
          </p:cNvPr>
          <p:cNvSpPr/>
          <p:nvPr/>
        </p:nvSpPr>
        <p:spPr bwMode="auto">
          <a:xfrm>
            <a:off x="5358655" y="5593976"/>
            <a:ext cx="1201271" cy="215153"/>
          </a:xfrm>
          <a:prstGeom prst="leftArrow">
            <a:avLst/>
          </a:prstGeom>
          <a:solidFill>
            <a:schemeClr val="tx1"/>
          </a:solidFill>
          <a:ln w="9525" cap="flat" cmpd="sng" algn="ctr">
            <a:solidFill>
              <a:srgbClr val="00B05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5" name="Left Arrow 4">
            <a:extLst>
              <a:ext uri="{FF2B5EF4-FFF2-40B4-BE49-F238E27FC236}">
                <a16:creationId xmlns:a16="http://schemas.microsoft.com/office/drawing/2014/main" id="{560D3632-7F92-3B60-627C-A9084CB31CAF}"/>
              </a:ext>
            </a:extLst>
          </p:cNvPr>
          <p:cNvSpPr/>
          <p:nvPr/>
        </p:nvSpPr>
        <p:spPr bwMode="auto">
          <a:xfrm>
            <a:off x="5367622" y="5979456"/>
            <a:ext cx="1201271" cy="215153"/>
          </a:xfrm>
          <a:prstGeom prst="leftArrow">
            <a:avLst/>
          </a:prstGeom>
          <a:solidFill>
            <a:schemeClr val="tx1"/>
          </a:solidFill>
          <a:ln w="9525" cap="flat" cmpd="sng" algn="ctr">
            <a:solidFill>
              <a:srgbClr val="00B05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6" name="Left Arrow 5">
            <a:extLst>
              <a:ext uri="{FF2B5EF4-FFF2-40B4-BE49-F238E27FC236}">
                <a16:creationId xmlns:a16="http://schemas.microsoft.com/office/drawing/2014/main" id="{7D8159BB-2CB5-9D11-5B0F-7CC323FE3C22}"/>
              </a:ext>
            </a:extLst>
          </p:cNvPr>
          <p:cNvSpPr/>
          <p:nvPr/>
        </p:nvSpPr>
        <p:spPr bwMode="auto">
          <a:xfrm flipH="1">
            <a:off x="5403481" y="5423649"/>
            <a:ext cx="1201271" cy="215153"/>
          </a:xfrm>
          <a:prstGeom prst="leftArrow">
            <a:avLst/>
          </a:prstGeom>
          <a:solidFill>
            <a:schemeClr val="tx1"/>
          </a:solidFill>
          <a:ln w="9525" cap="flat" cmpd="sng" algn="ctr">
            <a:solidFill>
              <a:srgbClr val="00B05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7" name="Left Arrow 6">
            <a:extLst>
              <a:ext uri="{FF2B5EF4-FFF2-40B4-BE49-F238E27FC236}">
                <a16:creationId xmlns:a16="http://schemas.microsoft.com/office/drawing/2014/main" id="{B6ACBE88-3999-5DBF-DA77-CA7820400C73}"/>
              </a:ext>
            </a:extLst>
          </p:cNvPr>
          <p:cNvSpPr/>
          <p:nvPr/>
        </p:nvSpPr>
        <p:spPr bwMode="auto">
          <a:xfrm flipH="1">
            <a:off x="5412448" y="5809129"/>
            <a:ext cx="1201271" cy="215153"/>
          </a:xfrm>
          <a:prstGeom prst="leftArrow">
            <a:avLst/>
          </a:prstGeom>
          <a:solidFill>
            <a:schemeClr val="tx1"/>
          </a:solidFill>
          <a:ln w="9525" cap="flat" cmpd="sng" algn="ctr">
            <a:solidFill>
              <a:srgbClr val="00B05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946512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0502B-3CE1-7F86-AE7B-5011A9581AE2}"/>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059256D8-490E-75B2-A39F-6CB1AA3893BF}"/>
              </a:ext>
            </a:extLst>
          </p:cNvPr>
          <p:cNvSpPr>
            <a:spLocks noGrp="1" noChangeArrowheads="1"/>
          </p:cNvSpPr>
          <p:nvPr>
            <p:ph type="title"/>
          </p:nvPr>
        </p:nvSpPr>
        <p:spPr>
          <a:xfrm>
            <a:off x="556592" y="190744"/>
            <a:ext cx="11224591" cy="1143000"/>
          </a:xfrm>
        </p:spPr>
        <p:txBody>
          <a:bodyPr/>
          <a:lstStyle/>
          <a:p>
            <a:pPr rtl="0" eaLnBrk="1" hangingPunct="1"/>
            <a:r>
              <a:rPr lang="en-US" sz="5400" dirty="0"/>
              <a:t>Is the “semi-honest” case solved?</a:t>
            </a:r>
          </a:p>
        </p:txBody>
      </p:sp>
      <p:sp>
        <p:nvSpPr>
          <p:cNvPr id="2" name="TextBox 1">
            <a:extLst>
              <a:ext uri="{FF2B5EF4-FFF2-40B4-BE49-F238E27FC236}">
                <a16:creationId xmlns:a16="http://schemas.microsoft.com/office/drawing/2014/main" id="{A88A5F07-ABB3-EA14-E558-00B3F7488AEA}"/>
              </a:ext>
            </a:extLst>
          </p:cNvPr>
          <p:cNvSpPr txBox="1"/>
          <p:nvPr/>
        </p:nvSpPr>
        <p:spPr>
          <a:xfrm>
            <a:off x="281606" y="2353691"/>
            <a:ext cx="11989903" cy="1508105"/>
          </a:xfrm>
          <a:prstGeom prst="rect">
            <a:avLst/>
          </a:prstGeom>
          <a:noFill/>
        </p:spPr>
        <p:txBody>
          <a:bodyPr wrap="square" rtlCol="0">
            <a:spAutoFit/>
          </a:bodyPr>
          <a:lstStyle/>
          <a:p>
            <a:r>
              <a:rPr lang="en-US" sz="3600" dirty="0">
                <a:solidFill>
                  <a:srgbClr val="437B46"/>
                </a:solidFill>
              </a:rPr>
              <a:t>2-round dishonest-majority MPC from OT </a:t>
            </a:r>
            <a:r>
              <a:rPr lang="en-US" sz="2800" dirty="0"/>
              <a:t>[Yao86,GS18,BL18]</a:t>
            </a:r>
          </a:p>
          <a:p>
            <a:r>
              <a:rPr lang="en-US" sz="2800" dirty="0">
                <a:solidFill>
                  <a:srgbClr val="7030A0"/>
                </a:solidFill>
              </a:rPr>
              <a:t>Non-black-box use of OT necessary </a:t>
            </a:r>
            <a:r>
              <a:rPr lang="en-US" sz="2800" dirty="0"/>
              <a:t>[ABG</a:t>
            </a:r>
            <a:r>
              <a:rPr lang="en-US" sz="2800" dirty="0">
                <a:solidFill>
                  <a:srgbClr val="FF0000"/>
                </a:solidFill>
              </a:rPr>
              <a:t>I</a:t>
            </a:r>
            <a:r>
              <a:rPr lang="en-US" sz="2800" dirty="0"/>
              <a:t>S20 ]</a:t>
            </a:r>
          </a:p>
          <a:p>
            <a:r>
              <a:rPr lang="en-US" sz="2800" dirty="0">
                <a:solidFill>
                  <a:srgbClr val="7030A0"/>
                </a:solidFill>
              </a:rPr>
              <a:t>3-round MPC from black-box OT</a:t>
            </a:r>
            <a:r>
              <a:rPr lang="en-US" sz="2800" dirty="0"/>
              <a:t> [PS21]</a:t>
            </a:r>
          </a:p>
        </p:txBody>
      </p:sp>
      <p:sp>
        <p:nvSpPr>
          <p:cNvPr id="8" name="TextBox 7">
            <a:extLst>
              <a:ext uri="{FF2B5EF4-FFF2-40B4-BE49-F238E27FC236}">
                <a16:creationId xmlns:a16="http://schemas.microsoft.com/office/drawing/2014/main" id="{28FC39F3-F46C-3B99-A07B-3388ADD279B1}"/>
              </a:ext>
            </a:extLst>
          </p:cNvPr>
          <p:cNvSpPr txBox="1"/>
          <p:nvPr/>
        </p:nvSpPr>
        <p:spPr>
          <a:xfrm>
            <a:off x="281607" y="1684537"/>
            <a:ext cx="3493264" cy="707886"/>
          </a:xfrm>
          <a:prstGeom prst="rect">
            <a:avLst/>
          </a:prstGeom>
          <a:noFill/>
        </p:spPr>
        <p:txBody>
          <a:bodyPr wrap="none" rtlCol="0">
            <a:spAutoFit/>
          </a:bodyPr>
          <a:lstStyle/>
          <a:p>
            <a:r>
              <a:rPr lang="en-US" sz="4000" dirty="0">
                <a:solidFill>
                  <a:srgbClr val="0070C0"/>
                </a:solidFill>
              </a:rPr>
              <a:t>Computational</a:t>
            </a:r>
          </a:p>
        </p:txBody>
      </p:sp>
      <p:sp>
        <p:nvSpPr>
          <p:cNvPr id="9" name="TextBox 8">
            <a:extLst>
              <a:ext uri="{FF2B5EF4-FFF2-40B4-BE49-F238E27FC236}">
                <a16:creationId xmlns:a16="http://schemas.microsoft.com/office/drawing/2014/main" id="{FD78CD05-BF6C-A348-D200-60B314E1AAA5}"/>
              </a:ext>
            </a:extLst>
          </p:cNvPr>
          <p:cNvSpPr txBox="1"/>
          <p:nvPr/>
        </p:nvSpPr>
        <p:spPr>
          <a:xfrm>
            <a:off x="281607" y="4434176"/>
            <a:ext cx="5062604" cy="707886"/>
          </a:xfrm>
          <a:prstGeom prst="rect">
            <a:avLst/>
          </a:prstGeom>
          <a:noFill/>
        </p:spPr>
        <p:txBody>
          <a:bodyPr wrap="none" rtlCol="0">
            <a:spAutoFit/>
          </a:bodyPr>
          <a:lstStyle/>
          <a:p>
            <a:r>
              <a:rPr lang="en-US" sz="4000" dirty="0">
                <a:solidFill>
                  <a:srgbClr val="0070C0"/>
                </a:solidFill>
              </a:rPr>
              <a:t>Information-Theoretic</a:t>
            </a:r>
          </a:p>
        </p:txBody>
      </p:sp>
      <p:sp>
        <p:nvSpPr>
          <p:cNvPr id="10" name="TextBox 9">
            <a:extLst>
              <a:ext uri="{FF2B5EF4-FFF2-40B4-BE49-F238E27FC236}">
                <a16:creationId xmlns:a16="http://schemas.microsoft.com/office/drawing/2014/main" id="{4D6F8A6B-3CB5-A014-28DF-A313389CC49C}"/>
              </a:ext>
            </a:extLst>
          </p:cNvPr>
          <p:cNvSpPr txBox="1"/>
          <p:nvPr/>
        </p:nvSpPr>
        <p:spPr>
          <a:xfrm>
            <a:off x="294861" y="5149901"/>
            <a:ext cx="11989904" cy="1569660"/>
          </a:xfrm>
          <a:prstGeom prst="rect">
            <a:avLst/>
          </a:prstGeom>
          <a:noFill/>
        </p:spPr>
        <p:txBody>
          <a:bodyPr wrap="square" rtlCol="0">
            <a:spAutoFit/>
          </a:bodyPr>
          <a:lstStyle/>
          <a:p>
            <a:r>
              <a:rPr lang="en-US" sz="3600" dirty="0">
                <a:solidFill>
                  <a:srgbClr val="437B46"/>
                </a:solidFill>
              </a:rPr>
              <a:t>2-round honest-majority MPC </a:t>
            </a:r>
            <a:r>
              <a:rPr lang="en-US" sz="2800" dirty="0"/>
              <a:t>[BB89, …, ABT18,G</a:t>
            </a:r>
            <a:r>
              <a:rPr lang="en-US" sz="2800" dirty="0">
                <a:solidFill>
                  <a:srgbClr val="FF0000"/>
                </a:solidFill>
              </a:rPr>
              <a:t>I</a:t>
            </a:r>
            <a:r>
              <a:rPr lang="en-US" sz="2800" dirty="0"/>
              <a:t>S18]</a:t>
            </a:r>
          </a:p>
          <a:p>
            <a:r>
              <a:rPr lang="en-US" sz="3200" dirty="0">
                <a:solidFill>
                  <a:srgbClr val="7030A0"/>
                </a:solidFill>
              </a:rPr>
              <a:t>2-round dishonest-majority MPC from OT correlations </a:t>
            </a:r>
            <a:r>
              <a:rPr lang="en-US" sz="2400" dirty="0"/>
              <a:t>[G</a:t>
            </a:r>
            <a:r>
              <a:rPr lang="en-US" sz="2400" dirty="0">
                <a:solidFill>
                  <a:srgbClr val="FF0000"/>
                </a:solidFill>
              </a:rPr>
              <a:t>I</a:t>
            </a:r>
            <a:r>
              <a:rPr lang="en-US" sz="2400" dirty="0"/>
              <a:t>S18]</a:t>
            </a:r>
          </a:p>
          <a:p>
            <a:endParaRPr lang="en-US" sz="2800" dirty="0"/>
          </a:p>
        </p:txBody>
      </p:sp>
      <p:sp>
        <p:nvSpPr>
          <p:cNvPr id="11" name="Rounded Rectangular Callout 10">
            <a:extLst>
              <a:ext uri="{FF2B5EF4-FFF2-40B4-BE49-F238E27FC236}">
                <a16:creationId xmlns:a16="http://schemas.microsoft.com/office/drawing/2014/main" id="{E5F964A1-FFE7-3C09-3B85-22790D2B597E}"/>
              </a:ext>
            </a:extLst>
          </p:cNvPr>
          <p:cNvSpPr/>
          <p:nvPr/>
        </p:nvSpPr>
        <p:spPr bwMode="auto">
          <a:xfrm>
            <a:off x="6606209" y="4126152"/>
            <a:ext cx="4916556" cy="809595"/>
          </a:xfrm>
          <a:prstGeom prst="wedgeRoundRectCallout">
            <a:avLst>
              <a:gd name="adj1" fmla="val -66793"/>
              <a:gd name="adj2" fmla="val 64956"/>
              <a:gd name="adj3" fmla="val 16667"/>
            </a:avLst>
          </a:prstGeom>
          <a:ln>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2">
              <a:shade val="15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cs typeface="Arial" pitchFamily="34" charset="0"/>
              </a:rPr>
              <a:t>Only efficient for “simple” functions</a:t>
            </a:r>
          </a:p>
          <a:p>
            <a:pPr marL="0" marR="0" indent="0" algn="l" defTabSz="914400" rtl="0" eaLnBrk="1" fontAlgn="base" latinLnBrk="0" hangingPunct="1">
              <a:lnSpc>
                <a:spcPct val="100000"/>
              </a:lnSpc>
              <a:spcBef>
                <a:spcPct val="0"/>
              </a:spcBef>
              <a:spcAft>
                <a:spcPct val="0"/>
              </a:spcAft>
              <a:buClrTx/>
              <a:buSzTx/>
              <a:buFontTx/>
              <a:buNone/>
              <a:tabLst/>
            </a:pPr>
            <a:r>
              <a:rPr lang="en-US" sz="2000" dirty="0">
                <a:solidFill>
                  <a:schemeClr val="bg1"/>
                </a:solidFill>
                <a:latin typeface="Arial" pitchFamily="34" charset="0"/>
                <a:cs typeface="Arial" pitchFamily="34" charset="0"/>
              </a:rPr>
              <a:t>Doesn’t cover restricted interaction</a:t>
            </a:r>
            <a:endParaRPr kumimoji="0" lang="en-US" sz="2000" b="0" i="0" u="none" strike="noStrike" cap="none" normalizeH="0" baseline="0" dirty="0">
              <a:ln>
                <a:noFill/>
              </a:ln>
              <a:solidFill>
                <a:schemeClr val="bg1"/>
              </a:solidFill>
              <a:effectLst/>
              <a:latin typeface="Arial" pitchFamily="34" charset="0"/>
              <a:cs typeface="Arial" pitchFamily="34" charset="0"/>
            </a:endParaRPr>
          </a:p>
        </p:txBody>
      </p:sp>
    </p:spTree>
    <p:extLst>
      <p:ext uri="{BB962C8B-B14F-4D97-AF65-F5344CB8AC3E}">
        <p14:creationId xmlns:p14="http://schemas.microsoft.com/office/powerpoint/2010/main" val="241398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F8342-1BD1-5C28-761D-D29AF59421CD}"/>
            </a:ext>
          </a:extLst>
        </p:cNvPr>
        <p:cNvGrpSpPr/>
        <p:nvPr/>
      </p:nvGrpSpPr>
      <p:grpSpPr>
        <a:xfrm>
          <a:off x="0" y="0"/>
          <a:ext cx="0" cy="0"/>
          <a:chOff x="0" y="0"/>
          <a:chExt cx="0" cy="0"/>
        </a:xfrm>
      </p:grpSpPr>
      <p:sp>
        <p:nvSpPr>
          <p:cNvPr id="9" name="Rectangle 6">
            <a:extLst>
              <a:ext uri="{FF2B5EF4-FFF2-40B4-BE49-F238E27FC236}">
                <a16:creationId xmlns:a16="http://schemas.microsoft.com/office/drawing/2014/main" id="{E302E894-4E3A-255B-2668-CE64ED1A6282}"/>
              </a:ext>
            </a:extLst>
          </p:cNvPr>
          <p:cNvSpPr>
            <a:spLocks noGrp="1" noChangeArrowheads="1"/>
          </p:cNvSpPr>
          <p:nvPr>
            <p:ph type="title"/>
          </p:nvPr>
        </p:nvSpPr>
        <p:spPr>
          <a:xfrm>
            <a:off x="556592" y="190744"/>
            <a:ext cx="11224591" cy="1143000"/>
          </a:xfrm>
        </p:spPr>
        <p:txBody>
          <a:bodyPr/>
          <a:lstStyle/>
          <a:p>
            <a:pPr rtl="0" eaLnBrk="1" hangingPunct="1"/>
            <a:r>
              <a:rPr lang="en-US" sz="5400" dirty="0"/>
              <a:t>2-Round Client-Server MPC</a:t>
            </a:r>
          </a:p>
        </p:txBody>
      </p:sp>
      <p:grpSp>
        <p:nvGrpSpPr>
          <p:cNvPr id="18" name="Group 17">
            <a:extLst>
              <a:ext uri="{FF2B5EF4-FFF2-40B4-BE49-F238E27FC236}">
                <a16:creationId xmlns:a16="http://schemas.microsoft.com/office/drawing/2014/main" id="{D01C2E8A-3ABF-A5E6-EC3F-CA98A3A3D625}"/>
              </a:ext>
            </a:extLst>
          </p:cNvPr>
          <p:cNvGrpSpPr/>
          <p:nvPr/>
        </p:nvGrpSpPr>
        <p:grpSpPr>
          <a:xfrm>
            <a:off x="87974" y="1801352"/>
            <a:ext cx="6525120" cy="4568779"/>
            <a:chOff x="87974" y="1801352"/>
            <a:chExt cx="6525120" cy="4568779"/>
          </a:xfrm>
        </p:grpSpPr>
        <p:grpSp>
          <p:nvGrpSpPr>
            <p:cNvPr id="31" name="Group 30">
              <a:extLst>
                <a:ext uri="{FF2B5EF4-FFF2-40B4-BE49-F238E27FC236}">
                  <a16:creationId xmlns:a16="http://schemas.microsoft.com/office/drawing/2014/main" id="{522CED1B-3B1F-01B5-CA86-5AA2FCF35B17}"/>
                </a:ext>
              </a:extLst>
            </p:cNvPr>
            <p:cNvGrpSpPr/>
            <p:nvPr/>
          </p:nvGrpSpPr>
          <p:grpSpPr>
            <a:xfrm>
              <a:off x="87974" y="3483533"/>
              <a:ext cx="2677258" cy="727640"/>
              <a:chOff x="501184" y="5857215"/>
              <a:chExt cx="2677258" cy="727640"/>
            </a:xfrm>
          </p:grpSpPr>
          <p:sp>
            <p:nvSpPr>
              <p:cNvPr id="3" name="Oval 7">
                <a:extLst>
                  <a:ext uri="{FF2B5EF4-FFF2-40B4-BE49-F238E27FC236}">
                    <a16:creationId xmlns:a16="http://schemas.microsoft.com/office/drawing/2014/main" id="{45F9FEA7-B397-80C2-D392-73912B66D4B6}"/>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4" name="Oval 8">
                <a:extLst>
                  <a:ext uri="{FF2B5EF4-FFF2-40B4-BE49-F238E27FC236}">
                    <a16:creationId xmlns:a16="http://schemas.microsoft.com/office/drawing/2014/main" id="{528381F4-24AD-C8ED-76AC-7F7D16A8B3E3}"/>
                  </a:ext>
                </a:extLst>
              </p:cNvPr>
              <p:cNvSpPr>
                <a:spLocks noChangeArrowheads="1"/>
              </p:cNvSpPr>
              <p:nvPr/>
            </p:nvSpPr>
            <p:spPr bwMode="auto">
              <a:xfrm>
                <a:off x="2454041"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6" name="Oval 8">
                <a:extLst>
                  <a:ext uri="{FF2B5EF4-FFF2-40B4-BE49-F238E27FC236}">
                    <a16:creationId xmlns:a16="http://schemas.microsoft.com/office/drawing/2014/main" id="{864E7360-C4AD-5621-AD33-C083AA350660}"/>
                  </a:ext>
                </a:extLst>
              </p:cNvPr>
              <p:cNvSpPr>
                <a:spLocks noChangeArrowheads="1"/>
              </p:cNvSpPr>
              <p:nvPr/>
            </p:nvSpPr>
            <p:spPr bwMode="auto">
              <a:xfrm>
                <a:off x="1478032" y="585721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grpSp>
          <p:nvGrpSpPr>
            <p:cNvPr id="11" name="Group 10">
              <a:extLst>
                <a:ext uri="{FF2B5EF4-FFF2-40B4-BE49-F238E27FC236}">
                  <a16:creationId xmlns:a16="http://schemas.microsoft.com/office/drawing/2014/main" id="{9CD17130-2984-BFD9-61B7-6CDAC8235656}"/>
                </a:ext>
              </a:extLst>
            </p:cNvPr>
            <p:cNvGrpSpPr/>
            <p:nvPr/>
          </p:nvGrpSpPr>
          <p:grpSpPr>
            <a:xfrm>
              <a:off x="3003032" y="3499748"/>
              <a:ext cx="1701249" cy="727640"/>
              <a:chOff x="501184" y="5857215"/>
              <a:chExt cx="1701249" cy="727640"/>
            </a:xfrm>
          </p:grpSpPr>
          <p:sp>
            <p:nvSpPr>
              <p:cNvPr id="34" name="Oval 7">
                <a:extLst>
                  <a:ext uri="{FF2B5EF4-FFF2-40B4-BE49-F238E27FC236}">
                    <a16:creationId xmlns:a16="http://schemas.microsoft.com/office/drawing/2014/main" id="{167F6F98-3770-5FC4-D68B-2D92AA164429}"/>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7" name="Oval 8">
                <a:extLst>
                  <a:ext uri="{FF2B5EF4-FFF2-40B4-BE49-F238E27FC236}">
                    <a16:creationId xmlns:a16="http://schemas.microsoft.com/office/drawing/2014/main" id="{9AEFF234-0294-DACF-B786-58647593E94F}"/>
                  </a:ext>
                </a:extLst>
              </p:cNvPr>
              <p:cNvSpPr>
                <a:spLocks noChangeArrowheads="1"/>
              </p:cNvSpPr>
              <p:nvPr/>
            </p:nvSpPr>
            <p:spPr bwMode="auto">
              <a:xfrm>
                <a:off x="1478032" y="585721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grpSp>
          <p:nvGrpSpPr>
            <p:cNvPr id="38" name="Group 37">
              <a:extLst>
                <a:ext uri="{FF2B5EF4-FFF2-40B4-BE49-F238E27FC236}">
                  <a16:creationId xmlns:a16="http://schemas.microsoft.com/office/drawing/2014/main" id="{0D721201-F274-D07F-D683-6E1C21E51E42}"/>
                </a:ext>
              </a:extLst>
            </p:cNvPr>
            <p:cNvGrpSpPr/>
            <p:nvPr/>
          </p:nvGrpSpPr>
          <p:grpSpPr>
            <a:xfrm>
              <a:off x="960220" y="5328545"/>
              <a:ext cx="2677258" cy="727640"/>
              <a:chOff x="501184" y="5857215"/>
              <a:chExt cx="2677258" cy="727640"/>
            </a:xfrm>
            <a:solidFill>
              <a:srgbClr val="92D050"/>
            </a:solidFill>
          </p:grpSpPr>
          <p:sp>
            <p:nvSpPr>
              <p:cNvPr id="39" name="Oval 7">
                <a:extLst>
                  <a:ext uri="{FF2B5EF4-FFF2-40B4-BE49-F238E27FC236}">
                    <a16:creationId xmlns:a16="http://schemas.microsoft.com/office/drawing/2014/main" id="{90D1193F-9E73-BDFE-0837-C2D21B41CD2B}"/>
                  </a:ext>
                </a:extLst>
              </p:cNvPr>
              <p:cNvSpPr>
                <a:spLocks noChangeArrowheads="1"/>
              </p:cNvSpPr>
              <p:nvPr/>
            </p:nvSpPr>
            <p:spPr bwMode="auto">
              <a:xfrm>
                <a:off x="501184"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010</a:t>
                </a:r>
              </a:p>
            </p:txBody>
          </p:sp>
          <p:sp>
            <p:nvSpPr>
              <p:cNvPr id="40" name="Oval 8">
                <a:extLst>
                  <a:ext uri="{FF2B5EF4-FFF2-40B4-BE49-F238E27FC236}">
                    <a16:creationId xmlns:a16="http://schemas.microsoft.com/office/drawing/2014/main" id="{531CE9AF-4E3E-7024-0ECF-A17BA550B906}"/>
                  </a:ext>
                </a:extLst>
              </p:cNvPr>
              <p:cNvSpPr>
                <a:spLocks noChangeArrowheads="1"/>
              </p:cNvSpPr>
              <p:nvPr/>
            </p:nvSpPr>
            <p:spPr bwMode="auto">
              <a:xfrm>
                <a:off x="2454041"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101</a:t>
                </a:r>
              </a:p>
            </p:txBody>
          </p:sp>
          <p:sp>
            <p:nvSpPr>
              <p:cNvPr id="41" name="Oval 8">
                <a:extLst>
                  <a:ext uri="{FF2B5EF4-FFF2-40B4-BE49-F238E27FC236}">
                    <a16:creationId xmlns:a16="http://schemas.microsoft.com/office/drawing/2014/main" id="{57A616B1-BE4D-7142-556C-87EB0FD8330C}"/>
                  </a:ext>
                </a:extLst>
              </p:cNvPr>
              <p:cNvSpPr>
                <a:spLocks noChangeArrowheads="1"/>
              </p:cNvSpPr>
              <p:nvPr/>
            </p:nvSpPr>
            <p:spPr bwMode="auto">
              <a:xfrm>
                <a:off x="1478032" y="585721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110</a:t>
                </a:r>
              </a:p>
            </p:txBody>
          </p:sp>
        </p:grpSp>
        <p:sp>
          <p:nvSpPr>
            <p:cNvPr id="45" name="Oval 8">
              <a:extLst>
                <a:ext uri="{FF2B5EF4-FFF2-40B4-BE49-F238E27FC236}">
                  <a16:creationId xmlns:a16="http://schemas.microsoft.com/office/drawing/2014/main" id="{553105EA-FD3B-5DC1-62CD-75AB3A24DB8A}"/>
                </a:ext>
              </a:extLst>
            </p:cNvPr>
            <p:cNvSpPr>
              <a:spLocks noChangeArrowheads="1"/>
            </p:cNvSpPr>
            <p:nvPr/>
          </p:nvSpPr>
          <p:spPr bwMode="auto">
            <a:xfrm>
              <a:off x="2072128" y="1801352"/>
              <a:ext cx="724401" cy="724400"/>
            </a:xfrm>
            <a:prstGeom prst="ellipse">
              <a:avLst/>
            </a:prstGeom>
            <a:solidFill>
              <a:srgbClr val="FFC000"/>
            </a:solidFill>
            <a:ln w="57150">
              <a:solidFill>
                <a:schemeClr val="tx1"/>
              </a:solidFill>
              <a:round/>
              <a:headEnd/>
              <a:tailEnd/>
            </a:ln>
            <a:effec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011</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C82CB8A-11C8-02F2-0B23-57ED48296668}"/>
                    </a:ext>
                  </a:extLst>
                </p:cNvPr>
                <p:cNvSpPr txBox="1"/>
                <p:nvPr/>
              </p:nvSpPr>
              <p:spPr>
                <a:xfrm>
                  <a:off x="4109311" y="5429135"/>
                  <a:ext cx="1670394" cy="523220"/>
                </a:xfrm>
                <a:prstGeom prst="rect">
                  <a:avLst/>
                </a:prstGeom>
                <a:noFill/>
              </p:spPr>
              <p:txBody>
                <a:bodyPr wrap="none" rtlCol="0">
                  <a:spAutoFit/>
                </a:bodyPr>
                <a:lstStyle/>
                <a:p>
                  <a14:m>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 </m:t>
                      </m:r>
                    </m:oMath>
                  </a14:m>
                  <a:r>
                    <a:rPr lang="en-US" sz="2800" dirty="0"/>
                    <a:t>Clients</a:t>
                  </a:r>
                </a:p>
              </p:txBody>
            </p:sp>
          </mc:Choice>
          <mc:Fallback xmlns="">
            <p:sp>
              <p:nvSpPr>
                <p:cNvPr id="5" name="TextBox 4">
                  <a:extLst>
                    <a:ext uri="{FF2B5EF4-FFF2-40B4-BE49-F238E27FC236}">
                      <a16:creationId xmlns:a16="http://schemas.microsoft.com/office/drawing/2014/main" id="{3C82CB8A-11C8-02F2-0B23-57ED48296668}"/>
                    </a:ext>
                  </a:extLst>
                </p:cNvPr>
                <p:cNvSpPr txBox="1">
                  <a:spLocks noRot="1" noChangeAspect="1" noMove="1" noResize="1" noEditPoints="1" noAdjustHandles="1" noChangeArrowheads="1" noChangeShapeType="1" noTextEdit="1"/>
                </p:cNvSpPr>
                <p:nvPr/>
              </p:nvSpPr>
              <p:spPr>
                <a:xfrm>
                  <a:off x="4109311" y="5429135"/>
                  <a:ext cx="1670394" cy="523220"/>
                </a:xfrm>
                <a:prstGeom prst="rect">
                  <a:avLst/>
                </a:prstGeom>
                <a:blipFill>
                  <a:blip r:embed="rId3"/>
                  <a:stretch>
                    <a:fillRect t="-11905" r="-6015"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922E3AB-D3F6-6701-75A7-ED707DAD66DB}"/>
                    </a:ext>
                  </a:extLst>
                </p:cNvPr>
                <p:cNvSpPr txBox="1"/>
                <p:nvPr/>
              </p:nvSpPr>
              <p:spPr>
                <a:xfrm>
                  <a:off x="4897816" y="3633463"/>
                  <a:ext cx="1715278" cy="523220"/>
                </a:xfrm>
                <a:prstGeom prst="rect">
                  <a:avLst/>
                </a:prstGeom>
                <a:noFill/>
              </p:spPr>
              <p:txBody>
                <a:bodyPr wrap="none" rtlCol="0">
                  <a:spAutoFit/>
                </a:bodyPr>
                <a:lstStyle/>
                <a:p>
                  <a14:m>
                    <m:oMath xmlns:m="http://schemas.openxmlformats.org/officeDocument/2006/math">
                      <m:r>
                        <a:rPr lang="en-US" sz="2800" b="0" i="1" smtClean="0">
                          <a:latin typeface="Cambria Math" panose="02040503050406030204" pitchFamily="18" charset="0"/>
                        </a:rPr>
                        <m:t>𝑛</m:t>
                      </m:r>
                      <m:r>
                        <a:rPr lang="en-US" sz="2800" b="0" i="1" smtClean="0">
                          <a:latin typeface="Cambria Math" panose="02040503050406030204" pitchFamily="18" charset="0"/>
                        </a:rPr>
                        <m:t> </m:t>
                      </m:r>
                    </m:oMath>
                  </a14:m>
                  <a:r>
                    <a:rPr lang="en-US" sz="2800" dirty="0"/>
                    <a:t>Servers</a:t>
                  </a:r>
                </a:p>
              </p:txBody>
            </p:sp>
          </mc:Choice>
          <mc:Fallback xmlns="">
            <p:sp>
              <p:nvSpPr>
                <p:cNvPr id="7" name="TextBox 6">
                  <a:extLst>
                    <a:ext uri="{FF2B5EF4-FFF2-40B4-BE49-F238E27FC236}">
                      <a16:creationId xmlns:a16="http://schemas.microsoft.com/office/drawing/2014/main" id="{8922E3AB-D3F6-6701-75A7-ED707DAD66DB}"/>
                    </a:ext>
                  </a:extLst>
                </p:cNvPr>
                <p:cNvSpPr txBox="1">
                  <a:spLocks noRot="1" noChangeAspect="1" noMove="1" noResize="1" noEditPoints="1" noAdjustHandles="1" noChangeArrowheads="1" noChangeShapeType="1" noTextEdit="1"/>
                </p:cNvSpPr>
                <p:nvPr/>
              </p:nvSpPr>
              <p:spPr>
                <a:xfrm>
                  <a:off x="4897816" y="3633463"/>
                  <a:ext cx="1715278" cy="523220"/>
                </a:xfrm>
                <a:prstGeom prst="rect">
                  <a:avLst/>
                </a:prstGeom>
                <a:blipFill>
                  <a:blip r:embed="rId4"/>
                  <a:stretch>
                    <a:fillRect t="-14286" r="-6618" b="-28571"/>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8F227B1D-E6D1-8428-483A-0C163DE43D28}"/>
                </a:ext>
              </a:extLst>
            </p:cNvPr>
            <p:cNvSpPr txBox="1"/>
            <p:nvPr/>
          </p:nvSpPr>
          <p:spPr>
            <a:xfrm>
              <a:off x="3108772" y="1884176"/>
              <a:ext cx="1704313" cy="523220"/>
            </a:xfrm>
            <a:prstGeom prst="rect">
              <a:avLst/>
            </a:prstGeom>
            <a:noFill/>
          </p:spPr>
          <p:txBody>
            <a:bodyPr wrap="none" rtlCol="0">
              <a:spAutoFit/>
            </a:bodyPr>
            <a:lstStyle/>
            <a:p>
              <a:r>
                <a:rPr lang="en-US" sz="2800" dirty="0"/>
                <a:t>Evaluator</a:t>
              </a:r>
            </a:p>
          </p:txBody>
        </p:sp>
        <p:cxnSp>
          <p:nvCxnSpPr>
            <p:cNvPr id="12" name="Straight Arrow Connector 11">
              <a:extLst>
                <a:ext uri="{FF2B5EF4-FFF2-40B4-BE49-F238E27FC236}">
                  <a16:creationId xmlns:a16="http://schemas.microsoft.com/office/drawing/2014/main" id="{EED26D75-5D7B-7803-EC47-17099FBC4126}"/>
                </a:ext>
              </a:extLst>
            </p:cNvPr>
            <p:cNvCxnSpPr>
              <a:cxnSpLocks/>
            </p:cNvCxnSpPr>
            <p:nvPr/>
          </p:nvCxnSpPr>
          <p:spPr bwMode="auto">
            <a:xfrm flipH="1" flipV="1">
              <a:off x="655985" y="4461746"/>
              <a:ext cx="457475" cy="61622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4" name="Straight Arrow Connector 13">
              <a:extLst>
                <a:ext uri="{FF2B5EF4-FFF2-40B4-BE49-F238E27FC236}">
                  <a16:creationId xmlns:a16="http://schemas.microsoft.com/office/drawing/2014/main" id="{809D6EE2-2BD4-59CA-77C1-BD42920B87A4}"/>
                </a:ext>
              </a:extLst>
            </p:cNvPr>
            <p:cNvCxnSpPr>
              <a:cxnSpLocks/>
            </p:cNvCxnSpPr>
            <p:nvPr/>
          </p:nvCxnSpPr>
          <p:spPr bwMode="auto">
            <a:xfrm flipV="1">
              <a:off x="2248368" y="4380965"/>
              <a:ext cx="185960" cy="858569"/>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048737AB-7776-CAD6-CAF3-0A182D709F86}"/>
                </a:ext>
              </a:extLst>
            </p:cNvPr>
            <p:cNvCxnSpPr>
              <a:cxnSpLocks/>
            </p:cNvCxnSpPr>
            <p:nvPr/>
          </p:nvCxnSpPr>
          <p:spPr bwMode="auto">
            <a:xfrm flipV="1">
              <a:off x="3455743" y="4380965"/>
              <a:ext cx="653568"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9" name="Straight Arrow Connector 18">
              <a:extLst>
                <a:ext uri="{FF2B5EF4-FFF2-40B4-BE49-F238E27FC236}">
                  <a16:creationId xmlns:a16="http://schemas.microsoft.com/office/drawing/2014/main" id="{F3165118-4D16-D277-C6D0-C3E40A37177A}"/>
                </a:ext>
              </a:extLst>
            </p:cNvPr>
            <p:cNvCxnSpPr>
              <a:cxnSpLocks/>
            </p:cNvCxnSpPr>
            <p:nvPr/>
          </p:nvCxnSpPr>
          <p:spPr bwMode="auto">
            <a:xfrm flipV="1">
              <a:off x="3231880" y="4380965"/>
              <a:ext cx="43397"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78B70F98-A4D4-0C19-D8CC-FA5C6643CD61}"/>
                </a:ext>
              </a:extLst>
            </p:cNvPr>
            <p:cNvCxnSpPr>
              <a:cxnSpLocks/>
            </p:cNvCxnSpPr>
            <p:nvPr/>
          </p:nvCxnSpPr>
          <p:spPr bwMode="auto">
            <a:xfrm flipH="1" flipV="1">
              <a:off x="2580526" y="4380965"/>
              <a:ext cx="505155"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Straight Arrow Connector 22">
              <a:extLst>
                <a:ext uri="{FF2B5EF4-FFF2-40B4-BE49-F238E27FC236}">
                  <a16:creationId xmlns:a16="http://schemas.microsoft.com/office/drawing/2014/main" id="{4BAC7DE3-52EE-E7CB-C23B-B86BA4253D1C}"/>
                </a:ext>
              </a:extLst>
            </p:cNvPr>
            <p:cNvCxnSpPr>
              <a:cxnSpLocks/>
            </p:cNvCxnSpPr>
            <p:nvPr/>
          </p:nvCxnSpPr>
          <p:spPr bwMode="auto">
            <a:xfrm flipH="1" flipV="1">
              <a:off x="1531187" y="4461746"/>
              <a:ext cx="447961" cy="78225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5" name="Straight Arrow Connector 24">
              <a:extLst>
                <a:ext uri="{FF2B5EF4-FFF2-40B4-BE49-F238E27FC236}">
                  <a16:creationId xmlns:a16="http://schemas.microsoft.com/office/drawing/2014/main" id="{39162935-6219-C542-AC9A-88DC7DE16325}"/>
                </a:ext>
              </a:extLst>
            </p:cNvPr>
            <p:cNvCxnSpPr>
              <a:cxnSpLocks/>
            </p:cNvCxnSpPr>
            <p:nvPr/>
          </p:nvCxnSpPr>
          <p:spPr bwMode="auto">
            <a:xfrm flipV="1">
              <a:off x="1368341" y="4458506"/>
              <a:ext cx="27089" cy="61622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7" name="Straight Arrow Connector 26">
              <a:extLst>
                <a:ext uri="{FF2B5EF4-FFF2-40B4-BE49-F238E27FC236}">
                  <a16:creationId xmlns:a16="http://schemas.microsoft.com/office/drawing/2014/main" id="{B200ACE8-9DE4-4A3B-FD77-94F88107767B}"/>
                </a:ext>
              </a:extLst>
            </p:cNvPr>
            <p:cNvCxnSpPr>
              <a:cxnSpLocks/>
            </p:cNvCxnSpPr>
            <p:nvPr/>
          </p:nvCxnSpPr>
          <p:spPr bwMode="auto">
            <a:xfrm flipH="1" flipV="1">
              <a:off x="3003032" y="2486793"/>
              <a:ext cx="1207163" cy="83974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9" name="Straight Arrow Connector 28">
              <a:extLst>
                <a:ext uri="{FF2B5EF4-FFF2-40B4-BE49-F238E27FC236}">
                  <a16:creationId xmlns:a16="http://schemas.microsoft.com/office/drawing/2014/main" id="{2BA0E98A-F607-7C88-BAD4-0611CF632094}"/>
                </a:ext>
              </a:extLst>
            </p:cNvPr>
            <p:cNvCxnSpPr>
              <a:cxnSpLocks/>
            </p:cNvCxnSpPr>
            <p:nvPr/>
          </p:nvCxnSpPr>
          <p:spPr bwMode="auto">
            <a:xfrm flipV="1">
              <a:off x="575298" y="2525752"/>
              <a:ext cx="1361770" cy="83573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3" name="Straight Arrow Connector 32">
              <a:extLst>
                <a:ext uri="{FF2B5EF4-FFF2-40B4-BE49-F238E27FC236}">
                  <a16:creationId xmlns:a16="http://schemas.microsoft.com/office/drawing/2014/main" id="{C38D4154-421F-367E-5F17-229C208D1AF8}"/>
                </a:ext>
              </a:extLst>
            </p:cNvPr>
            <p:cNvCxnSpPr>
              <a:cxnSpLocks/>
            </p:cNvCxnSpPr>
            <p:nvPr/>
          </p:nvCxnSpPr>
          <p:spPr bwMode="auto">
            <a:xfrm flipV="1">
              <a:off x="1427217" y="2627140"/>
              <a:ext cx="821151" cy="730857"/>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 name="Straight Arrow Connector 35">
              <a:extLst>
                <a:ext uri="{FF2B5EF4-FFF2-40B4-BE49-F238E27FC236}">
                  <a16:creationId xmlns:a16="http://schemas.microsoft.com/office/drawing/2014/main" id="{9C43BC78-2EC9-F7F5-36EC-99463429FD35}"/>
                </a:ext>
              </a:extLst>
            </p:cNvPr>
            <p:cNvCxnSpPr>
              <a:cxnSpLocks/>
            </p:cNvCxnSpPr>
            <p:nvPr/>
          </p:nvCxnSpPr>
          <p:spPr bwMode="auto">
            <a:xfrm flipV="1">
              <a:off x="2403031" y="2702201"/>
              <a:ext cx="177495" cy="65579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Arrow Connector 43">
              <a:extLst>
                <a:ext uri="{FF2B5EF4-FFF2-40B4-BE49-F238E27FC236}">
                  <a16:creationId xmlns:a16="http://schemas.microsoft.com/office/drawing/2014/main" id="{3C8E212D-551C-E284-E803-01A1156F425E}"/>
                </a:ext>
              </a:extLst>
            </p:cNvPr>
            <p:cNvCxnSpPr>
              <a:cxnSpLocks/>
            </p:cNvCxnSpPr>
            <p:nvPr/>
          </p:nvCxnSpPr>
          <p:spPr bwMode="auto">
            <a:xfrm flipH="1" flipV="1">
              <a:off x="2833103" y="2662714"/>
              <a:ext cx="445145" cy="686697"/>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FDF84ADC-2EDB-3905-6D36-0A7038A59AC6}"/>
                    </a:ext>
                  </a:extLst>
                </p:cNvPr>
                <p:cNvSpPr txBox="1"/>
                <p:nvPr/>
              </p:nvSpPr>
              <p:spPr>
                <a:xfrm>
                  <a:off x="5326163" y="4022820"/>
                  <a:ext cx="63068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b="0" i="1" smtClean="0">
                                <a:solidFill>
                                  <a:srgbClr val="FF0000"/>
                                </a:solidFill>
                                <a:latin typeface="Cambria Math" panose="02040503050406030204" pitchFamily="18" charset="0"/>
                              </a:rPr>
                            </m:ctrlPr>
                          </m:sSubPr>
                          <m:e>
                            <m:r>
                              <a:rPr lang="en-US" sz="3200" b="0" i="1" smtClean="0">
                                <a:solidFill>
                                  <a:srgbClr val="FF0000"/>
                                </a:solidFill>
                                <a:latin typeface="Cambria Math" panose="02040503050406030204" pitchFamily="18" charset="0"/>
                              </a:rPr>
                              <m:t>𝑡</m:t>
                            </m:r>
                          </m:e>
                          <m:sub>
                            <m:r>
                              <a:rPr lang="en-US" sz="3200" b="0" i="1" smtClean="0">
                                <a:solidFill>
                                  <a:srgbClr val="FF0000"/>
                                </a:solidFill>
                                <a:latin typeface="Cambria Math" panose="02040503050406030204" pitchFamily="18" charset="0"/>
                              </a:rPr>
                              <m:t>𝑆</m:t>
                            </m:r>
                          </m:sub>
                        </m:sSub>
                      </m:oMath>
                    </m:oMathPara>
                  </a14:m>
                  <a:endParaRPr lang="en-US" sz="3200" dirty="0">
                    <a:solidFill>
                      <a:srgbClr val="FF0000"/>
                    </a:solidFill>
                  </a:endParaRPr>
                </a:p>
              </p:txBody>
            </p:sp>
          </mc:Choice>
          <mc:Fallback xmlns="">
            <p:sp>
              <p:nvSpPr>
                <p:cNvPr id="47" name="TextBox 46">
                  <a:extLst>
                    <a:ext uri="{FF2B5EF4-FFF2-40B4-BE49-F238E27FC236}">
                      <a16:creationId xmlns:a16="http://schemas.microsoft.com/office/drawing/2014/main" id="{FDF84ADC-2EDB-3905-6D36-0A7038A59AC6}"/>
                    </a:ext>
                  </a:extLst>
                </p:cNvPr>
                <p:cNvSpPr txBox="1">
                  <a:spLocks noRot="1" noChangeAspect="1" noMove="1" noResize="1" noEditPoints="1" noAdjustHandles="1" noChangeArrowheads="1" noChangeShapeType="1" noTextEdit="1"/>
                </p:cNvSpPr>
                <p:nvPr/>
              </p:nvSpPr>
              <p:spPr>
                <a:xfrm>
                  <a:off x="5326163" y="4022820"/>
                  <a:ext cx="630685" cy="584775"/>
                </a:xfrm>
                <a:prstGeom prst="rect">
                  <a:avLst/>
                </a:prstGeom>
                <a:blipFill>
                  <a:blip r:embed="rId5"/>
                  <a:stretch>
                    <a:fillRect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813FB21-B6CB-B143-F87B-5B71E4BB5ECA}"/>
                    </a:ext>
                  </a:extLst>
                </p:cNvPr>
                <p:cNvSpPr txBox="1"/>
                <p:nvPr/>
              </p:nvSpPr>
              <p:spPr>
                <a:xfrm>
                  <a:off x="4703312" y="5785356"/>
                  <a:ext cx="66569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b="0" i="1" smtClean="0">
                                <a:solidFill>
                                  <a:srgbClr val="FF0000"/>
                                </a:solidFill>
                                <a:latin typeface="Cambria Math" panose="02040503050406030204" pitchFamily="18" charset="0"/>
                              </a:rPr>
                            </m:ctrlPr>
                          </m:sSubPr>
                          <m:e>
                            <m:r>
                              <a:rPr lang="en-US" sz="3200" b="0" i="1" smtClean="0">
                                <a:solidFill>
                                  <a:srgbClr val="FF0000"/>
                                </a:solidFill>
                                <a:latin typeface="Cambria Math" panose="02040503050406030204" pitchFamily="18" charset="0"/>
                              </a:rPr>
                              <m:t>𝑡</m:t>
                            </m:r>
                          </m:e>
                          <m:sub>
                            <m:r>
                              <a:rPr lang="en-US" sz="3200" b="0" i="1" smtClean="0">
                                <a:solidFill>
                                  <a:srgbClr val="FF0000"/>
                                </a:solidFill>
                                <a:latin typeface="Cambria Math" panose="02040503050406030204" pitchFamily="18" charset="0"/>
                              </a:rPr>
                              <m:t>𝐶</m:t>
                            </m:r>
                          </m:sub>
                        </m:sSub>
                      </m:oMath>
                    </m:oMathPara>
                  </a14:m>
                  <a:endParaRPr lang="en-US" sz="3200" dirty="0">
                    <a:solidFill>
                      <a:srgbClr val="FF0000"/>
                    </a:solidFill>
                  </a:endParaRPr>
                </a:p>
              </p:txBody>
            </p:sp>
          </mc:Choice>
          <mc:Fallback xmlns="">
            <p:sp>
              <p:nvSpPr>
                <p:cNvPr id="10" name="TextBox 9">
                  <a:extLst>
                    <a:ext uri="{FF2B5EF4-FFF2-40B4-BE49-F238E27FC236}">
                      <a16:creationId xmlns:a16="http://schemas.microsoft.com/office/drawing/2014/main" id="{B813FB21-B6CB-B143-F87B-5B71E4BB5ECA}"/>
                    </a:ext>
                  </a:extLst>
                </p:cNvPr>
                <p:cNvSpPr txBox="1">
                  <a:spLocks noRot="1" noChangeAspect="1" noMove="1" noResize="1" noEditPoints="1" noAdjustHandles="1" noChangeArrowheads="1" noChangeShapeType="1" noTextEdit="1"/>
                </p:cNvSpPr>
                <p:nvPr/>
              </p:nvSpPr>
              <p:spPr>
                <a:xfrm>
                  <a:off x="4703312" y="5785356"/>
                  <a:ext cx="665695" cy="584775"/>
                </a:xfrm>
                <a:prstGeom prst="rect">
                  <a:avLst/>
                </a:prstGeom>
                <a:blipFill>
                  <a:blip r:embed="rId6"/>
                  <a:stretch>
                    <a:fillRect b="-8511"/>
                  </a:stretch>
                </a:blipFill>
              </p:spPr>
              <p:txBody>
                <a:bodyPr/>
                <a:lstStyle/>
                <a:p>
                  <a:r>
                    <a:rPr lang="en-US">
                      <a:noFill/>
                    </a:rPr>
                    <a:t> </a:t>
                  </a:r>
                </a:p>
              </p:txBody>
            </p:sp>
          </mc:Fallback>
        </mc:AlternateContent>
      </p:grpSp>
      <p:sp>
        <p:nvSpPr>
          <p:cNvPr id="13" name="TextBox 12">
            <a:extLst>
              <a:ext uri="{FF2B5EF4-FFF2-40B4-BE49-F238E27FC236}">
                <a16:creationId xmlns:a16="http://schemas.microsoft.com/office/drawing/2014/main" id="{399365FD-BD97-D303-CB2C-CF3BECAFAF3B}"/>
              </a:ext>
            </a:extLst>
          </p:cNvPr>
          <p:cNvSpPr txBox="1"/>
          <p:nvPr/>
        </p:nvSpPr>
        <p:spPr>
          <a:xfrm>
            <a:off x="6861327" y="1800248"/>
            <a:ext cx="3493264" cy="707886"/>
          </a:xfrm>
          <a:prstGeom prst="rect">
            <a:avLst/>
          </a:prstGeom>
          <a:noFill/>
        </p:spPr>
        <p:txBody>
          <a:bodyPr wrap="none" rtlCol="0">
            <a:spAutoFit/>
          </a:bodyPr>
          <a:lstStyle/>
          <a:p>
            <a:r>
              <a:rPr lang="en-US" sz="4000" dirty="0">
                <a:solidFill>
                  <a:srgbClr val="437B46"/>
                </a:solidFill>
              </a:rPr>
              <a:t>Computational</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0E75E5E-14DD-3810-3721-F4834AE13445}"/>
                  </a:ext>
                </a:extLst>
              </p:cNvPr>
              <p:cNvSpPr txBox="1"/>
              <p:nvPr/>
            </p:nvSpPr>
            <p:spPr>
              <a:xfrm>
                <a:off x="6920963" y="2652119"/>
                <a:ext cx="5461212" cy="523220"/>
              </a:xfrm>
              <a:prstGeom prst="rect">
                <a:avLst/>
              </a:prstGeom>
              <a:noFill/>
            </p:spPr>
            <p:txBody>
              <a:bodyPr wrap="square" rtlCol="0">
                <a:spAutoFit/>
              </a:bodyPr>
              <a:lstStyle/>
              <a:p>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𝑡</m:t>
                        </m:r>
                      </m:e>
                      <m:sub>
                        <m:r>
                          <a:rPr lang="en-US" sz="2800" b="0" i="1" smtClean="0">
                            <a:solidFill>
                              <a:schemeClr val="tx1"/>
                            </a:solidFill>
                            <a:latin typeface="Cambria Math" panose="02040503050406030204" pitchFamily="18" charset="0"/>
                          </a:rPr>
                          <m:t>𝑆</m:t>
                        </m:r>
                      </m:sub>
                    </m:sSub>
                    <m:r>
                      <a:rPr lang="en-US" sz="2800" b="0" i="1" smtClean="0">
                        <a:solidFill>
                          <a:schemeClr val="tx1"/>
                        </a:solidFill>
                        <a:latin typeface="Cambria Math" panose="02040503050406030204" pitchFamily="18" charset="0"/>
                      </a:rPr>
                      <m:t>&lt;</m:t>
                    </m:r>
                    <m:r>
                      <a:rPr lang="en-US" sz="2800" b="0" i="1" smtClean="0">
                        <a:solidFill>
                          <a:schemeClr val="tx1"/>
                        </a:solidFill>
                        <a:latin typeface="Cambria Math" panose="02040503050406030204" pitchFamily="18" charset="0"/>
                      </a:rPr>
                      <m:t>𝑛</m:t>
                    </m:r>
                  </m:oMath>
                </a14:m>
                <a:r>
                  <a:rPr lang="en-US" sz="2800" dirty="0">
                    <a:solidFill>
                      <a:schemeClr val="tx1"/>
                    </a:solidFill>
                  </a:rPr>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a:rPr lang="en-US" sz="2800" i="1">
                            <a:latin typeface="Cambria Math" panose="02040503050406030204" pitchFamily="18" charset="0"/>
                          </a:rPr>
                          <m:t>𝑐</m:t>
                        </m:r>
                      </m:sub>
                    </m:sSub>
                    <m:r>
                      <a:rPr lang="en-US" sz="2800" i="1">
                        <a:latin typeface="Cambria Math" panose="02040503050406030204" pitchFamily="18" charset="0"/>
                      </a:rPr>
                      <m:t>&lt;</m:t>
                    </m:r>
                    <m:r>
                      <a:rPr lang="en-US" sz="2800" b="0" i="1" smtClean="0">
                        <a:latin typeface="Cambria Math" panose="02040503050406030204" pitchFamily="18" charset="0"/>
                      </a:rPr>
                      <m:t>𝑚</m:t>
                    </m:r>
                  </m:oMath>
                </a14:m>
                <a:r>
                  <a:rPr lang="en-US" sz="2800" dirty="0">
                    <a:solidFill>
                      <a:schemeClr val="tx1"/>
                    </a:solidFill>
                  </a:rPr>
                  <a:t> from OT [G</a:t>
                </a:r>
                <a:r>
                  <a:rPr lang="en-US" sz="2800" dirty="0">
                    <a:solidFill>
                      <a:srgbClr val="C00000"/>
                    </a:solidFill>
                  </a:rPr>
                  <a:t>I</a:t>
                </a:r>
                <a:r>
                  <a:rPr lang="en-US" sz="2800" dirty="0">
                    <a:solidFill>
                      <a:schemeClr val="tx1"/>
                    </a:solidFill>
                  </a:rPr>
                  <a:t>S18]</a:t>
                </a:r>
              </a:p>
            </p:txBody>
          </p:sp>
        </mc:Choice>
        <mc:Fallback xmlns="">
          <p:sp>
            <p:nvSpPr>
              <p:cNvPr id="16" name="TextBox 15">
                <a:extLst>
                  <a:ext uri="{FF2B5EF4-FFF2-40B4-BE49-F238E27FC236}">
                    <a16:creationId xmlns:a16="http://schemas.microsoft.com/office/drawing/2014/main" id="{70E75E5E-14DD-3810-3721-F4834AE13445}"/>
                  </a:ext>
                </a:extLst>
              </p:cNvPr>
              <p:cNvSpPr txBox="1">
                <a:spLocks noRot="1" noChangeAspect="1" noMove="1" noResize="1" noEditPoints="1" noAdjustHandles="1" noChangeArrowheads="1" noChangeShapeType="1" noTextEdit="1"/>
              </p:cNvSpPr>
              <p:nvPr/>
            </p:nvSpPr>
            <p:spPr>
              <a:xfrm>
                <a:off x="6920963" y="2652119"/>
                <a:ext cx="5461212" cy="523220"/>
              </a:xfrm>
              <a:prstGeom prst="rect">
                <a:avLst/>
              </a:prstGeom>
              <a:blipFill>
                <a:blip r:embed="rId7"/>
                <a:stretch>
                  <a:fillRect l="-232" t="-11628" b="-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973FD5B-97B0-F3DC-7A2B-A6A2A67F23D6}"/>
                  </a:ext>
                </a:extLst>
              </p:cNvPr>
              <p:cNvSpPr txBox="1"/>
              <p:nvPr/>
            </p:nvSpPr>
            <p:spPr>
              <a:xfrm>
                <a:off x="6742926" y="5875778"/>
                <a:ext cx="5502953" cy="523220"/>
              </a:xfrm>
              <a:prstGeom prst="rect">
                <a:avLst/>
              </a:prstGeom>
              <a:noFill/>
            </p:spPr>
            <p:txBody>
              <a:bodyPr wrap="square" rtlCol="0">
                <a:spAutoFit/>
              </a:bodyPr>
              <a:lstStyle/>
              <a:p>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𝑡</m:t>
                        </m:r>
                      </m:e>
                      <m:sub>
                        <m:r>
                          <a:rPr lang="en-US" sz="2800" b="0" i="1" smtClean="0">
                            <a:solidFill>
                              <a:schemeClr val="tx1"/>
                            </a:solidFill>
                            <a:latin typeface="Cambria Math" panose="02040503050406030204" pitchFamily="18" charset="0"/>
                          </a:rPr>
                          <m:t>𝑆</m:t>
                        </m:r>
                      </m:sub>
                    </m:sSub>
                    <m:r>
                      <a:rPr lang="en-US" sz="2800" b="0" i="1" smtClean="0">
                        <a:solidFill>
                          <a:schemeClr val="tx1"/>
                        </a:solidFill>
                        <a:latin typeface="Cambria Math" panose="02040503050406030204" pitchFamily="18" charset="0"/>
                      </a:rPr>
                      <m:t>&lt;</m:t>
                    </m:r>
                    <m:r>
                      <a:rPr lang="en-US" sz="2800" b="0" i="1" smtClean="0">
                        <a:solidFill>
                          <a:schemeClr val="tx1"/>
                        </a:solidFill>
                        <a:latin typeface="Cambria Math" panose="02040503050406030204" pitchFamily="18" charset="0"/>
                      </a:rPr>
                      <m:t>𝑛</m:t>
                    </m:r>
                  </m:oMath>
                </a14:m>
                <a:r>
                  <a:rPr lang="en-US" sz="2800" dirty="0">
                    <a:solidFill>
                      <a:schemeClr val="tx1"/>
                    </a:solidFill>
                  </a:rPr>
                  <a:t>, </a:t>
                </a:r>
                <a14:m>
                  <m:oMath xmlns:m="http://schemas.openxmlformats.org/officeDocument/2006/math">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𝑡</m:t>
                        </m:r>
                      </m:e>
                      <m:sub>
                        <m:r>
                          <a:rPr lang="en-US" sz="2800" b="0" i="1" smtClean="0">
                            <a:solidFill>
                              <a:schemeClr val="tx1"/>
                            </a:solidFill>
                            <a:latin typeface="Cambria Math" panose="02040503050406030204" pitchFamily="18" charset="0"/>
                          </a:rPr>
                          <m:t>𝑐</m:t>
                        </m:r>
                      </m:sub>
                    </m:sSub>
                    <m:r>
                      <a:rPr lang="en-US" sz="2800" b="0" i="1" smtClean="0">
                        <a:solidFill>
                          <a:schemeClr val="tx1"/>
                        </a:solidFill>
                        <a:latin typeface="Cambria Math" panose="02040503050406030204" pitchFamily="18" charset="0"/>
                      </a:rPr>
                      <m:t>=0</m:t>
                    </m:r>
                  </m:oMath>
                </a14:m>
                <a:r>
                  <a:rPr lang="en-US" sz="2800" dirty="0">
                    <a:solidFill>
                      <a:schemeClr val="tx1"/>
                    </a:solidFill>
                  </a:rPr>
                  <a:t> [BEG</a:t>
                </a:r>
                <a:r>
                  <a:rPr lang="en-US" sz="2800" dirty="0">
                    <a:solidFill>
                      <a:srgbClr val="FF0000"/>
                    </a:solidFill>
                  </a:rPr>
                  <a:t>I</a:t>
                </a:r>
                <a:r>
                  <a:rPr lang="en-US" sz="2800" dirty="0">
                    <a:solidFill>
                      <a:schemeClr val="tx1"/>
                    </a:solidFill>
                  </a:rPr>
                  <a:t>26] </a:t>
                </a:r>
              </a:p>
            </p:txBody>
          </p:sp>
        </mc:Choice>
        <mc:Fallback xmlns="">
          <p:sp>
            <p:nvSpPr>
              <p:cNvPr id="20" name="TextBox 19">
                <a:extLst>
                  <a:ext uri="{FF2B5EF4-FFF2-40B4-BE49-F238E27FC236}">
                    <a16:creationId xmlns:a16="http://schemas.microsoft.com/office/drawing/2014/main" id="{1973FD5B-97B0-F3DC-7A2B-A6A2A67F23D6}"/>
                  </a:ext>
                </a:extLst>
              </p:cNvPr>
              <p:cNvSpPr txBox="1">
                <a:spLocks noRot="1" noChangeAspect="1" noMove="1" noResize="1" noEditPoints="1" noAdjustHandles="1" noChangeArrowheads="1" noChangeShapeType="1" noTextEdit="1"/>
              </p:cNvSpPr>
              <p:nvPr/>
            </p:nvSpPr>
            <p:spPr>
              <a:xfrm>
                <a:off x="6742926" y="5875778"/>
                <a:ext cx="5502953" cy="523220"/>
              </a:xfrm>
              <a:prstGeom prst="rect">
                <a:avLst/>
              </a:prstGeom>
              <a:blipFill>
                <a:blip r:embed="rId8"/>
                <a:stretch>
                  <a:fillRect l="-230" t="-11628" b="-27907"/>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B64CCC3B-DA91-2F2F-4260-63E7392A206F}"/>
              </a:ext>
            </a:extLst>
          </p:cNvPr>
          <p:cNvGrpSpPr/>
          <p:nvPr/>
        </p:nvGrpSpPr>
        <p:grpSpPr>
          <a:xfrm>
            <a:off x="6706150" y="4235386"/>
            <a:ext cx="5120249" cy="1757787"/>
            <a:chOff x="6863318" y="4235386"/>
            <a:chExt cx="5120249" cy="1757787"/>
          </a:xfrm>
        </p:grpSpPr>
        <p:sp>
          <p:nvSpPr>
            <p:cNvPr id="15" name="TextBox 14">
              <a:extLst>
                <a:ext uri="{FF2B5EF4-FFF2-40B4-BE49-F238E27FC236}">
                  <a16:creationId xmlns:a16="http://schemas.microsoft.com/office/drawing/2014/main" id="{48AD4F18-2A6B-2440-BE70-DEC6D7F7AAD3}"/>
                </a:ext>
              </a:extLst>
            </p:cNvPr>
            <p:cNvSpPr txBox="1"/>
            <p:nvPr/>
          </p:nvSpPr>
          <p:spPr>
            <a:xfrm>
              <a:off x="6863318" y="4235386"/>
              <a:ext cx="5062604" cy="707886"/>
            </a:xfrm>
            <a:prstGeom prst="rect">
              <a:avLst/>
            </a:prstGeom>
            <a:noFill/>
          </p:spPr>
          <p:txBody>
            <a:bodyPr wrap="none" rtlCol="0">
              <a:spAutoFit/>
            </a:bodyPr>
            <a:lstStyle/>
            <a:p>
              <a:r>
                <a:rPr lang="en-US" sz="4000" dirty="0">
                  <a:solidFill>
                    <a:srgbClr val="437B46"/>
                  </a:solidFill>
                </a:rPr>
                <a:t>Information-Theoretic</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EA4EB90-C593-762F-CD96-C1E1C3787E18}"/>
                    </a:ext>
                  </a:extLst>
                </p:cNvPr>
                <p:cNvSpPr txBox="1"/>
                <p:nvPr/>
              </p:nvSpPr>
              <p:spPr>
                <a:xfrm>
                  <a:off x="6920963" y="5039066"/>
                  <a:ext cx="5062604" cy="954107"/>
                </a:xfrm>
                <a:prstGeom prst="rect">
                  <a:avLst/>
                </a:prstGeom>
                <a:noFill/>
              </p:spPr>
              <p:txBody>
                <a:bodyPr wrap="square" rtlCol="0">
                  <a:spAutoFit/>
                </a:bodyPr>
                <a:lstStyle/>
                <a:p>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𝑡</m:t>
                          </m:r>
                        </m:e>
                        <m:sub>
                          <m:r>
                            <a:rPr lang="en-US" sz="2800" b="0" i="1" smtClean="0">
                              <a:solidFill>
                                <a:schemeClr val="tx1"/>
                              </a:solidFill>
                              <a:latin typeface="Cambria Math" panose="02040503050406030204" pitchFamily="18" charset="0"/>
                            </a:rPr>
                            <m:t>𝑆</m:t>
                          </m:r>
                        </m:sub>
                      </m:sSub>
                      <m:r>
                        <a:rPr lang="en-US" sz="2800" b="0" i="1" smtClean="0">
                          <a:solidFill>
                            <a:schemeClr val="tx1"/>
                          </a:solidFill>
                          <a:latin typeface="Cambria Math" panose="02040503050406030204" pitchFamily="18" charset="0"/>
                        </a:rPr>
                        <m:t>&lt;</m:t>
                      </m:r>
                      <m:r>
                        <a:rPr lang="en-US" sz="2800" b="0" i="1" smtClean="0">
                          <a:solidFill>
                            <a:schemeClr val="tx1"/>
                          </a:solidFill>
                          <a:latin typeface="Cambria Math" panose="02040503050406030204" pitchFamily="18" charset="0"/>
                        </a:rPr>
                        <m:t>𝑛</m:t>
                      </m:r>
                      <m:r>
                        <a:rPr lang="en-US" sz="2800" b="0" i="1" smtClean="0">
                          <a:solidFill>
                            <a:schemeClr val="tx1"/>
                          </a:solidFill>
                          <a:latin typeface="Cambria Math" panose="02040503050406030204" pitchFamily="18" charset="0"/>
                        </a:rPr>
                        <m:t>/3</m:t>
                      </m:r>
                    </m:oMath>
                  </a14:m>
                  <a:r>
                    <a:rPr lang="en-US" sz="2800" dirty="0">
                      <a:solidFill>
                        <a:schemeClr val="tx1"/>
                      </a:solidFill>
                    </a:rPr>
                    <a:t>,</a:t>
                  </a:r>
                  <a:r>
                    <a:rPr lang="en-US" sz="2800" dirty="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a:rPr lang="en-US" sz="2800" i="1">
                              <a:latin typeface="Cambria Math" panose="02040503050406030204" pitchFamily="18" charset="0"/>
                            </a:rPr>
                            <m:t>𝑐</m:t>
                          </m:r>
                        </m:sub>
                      </m:sSub>
                      <m:r>
                        <a:rPr lang="en-US" sz="2800" i="1">
                          <a:latin typeface="Cambria Math" panose="02040503050406030204" pitchFamily="18" charset="0"/>
                        </a:rPr>
                        <m:t>&lt;</m:t>
                      </m:r>
                      <m:r>
                        <a:rPr lang="en-US" sz="2800" b="0" i="1" smtClean="0">
                          <a:latin typeface="Cambria Math" panose="02040503050406030204" pitchFamily="18" charset="0"/>
                        </a:rPr>
                        <m:t>𝑚</m:t>
                      </m:r>
                    </m:oMath>
                  </a14:m>
                  <a:r>
                    <a:rPr lang="en-US" sz="2800" dirty="0">
                      <a:solidFill>
                        <a:schemeClr val="tx1"/>
                      </a:solidFill>
                    </a:rPr>
                    <a:t>  [</a:t>
                  </a:r>
                  <a:r>
                    <a:rPr lang="en-US" sz="2800" dirty="0">
                      <a:solidFill>
                        <a:srgbClr val="FF0000"/>
                      </a:solidFill>
                    </a:rPr>
                    <a:t>I</a:t>
                  </a:r>
                  <a:r>
                    <a:rPr lang="en-US" sz="2800" dirty="0">
                      <a:solidFill>
                        <a:schemeClr val="tx1"/>
                      </a:solidFill>
                    </a:rPr>
                    <a:t>K00]</a:t>
                  </a:r>
                </a:p>
                <a:p>
                  <a14:m>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𝑡</m:t>
                          </m:r>
                        </m:e>
                        <m:sub>
                          <m:r>
                            <a:rPr lang="en-US" sz="2800" b="0" i="1" smtClean="0">
                              <a:solidFill>
                                <a:schemeClr val="tx1"/>
                              </a:solidFill>
                              <a:latin typeface="Cambria Math" panose="02040503050406030204" pitchFamily="18" charset="0"/>
                            </a:rPr>
                            <m:t>𝑆</m:t>
                          </m:r>
                        </m:sub>
                      </m:sSub>
                      <m:r>
                        <a:rPr lang="en-US" sz="2800" b="0" i="1" smtClean="0">
                          <a:solidFill>
                            <a:schemeClr val="tx1"/>
                          </a:solidFill>
                          <a:latin typeface="Cambria Math" panose="02040503050406030204" pitchFamily="18" charset="0"/>
                        </a:rPr>
                        <m:t>&lt;</m:t>
                      </m:r>
                      <m:r>
                        <a:rPr lang="en-US" sz="2800" b="0" i="1" smtClean="0">
                          <a:solidFill>
                            <a:schemeClr val="tx1"/>
                          </a:solidFill>
                          <a:latin typeface="Cambria Math" panose="02040503050406030204" pitchFamily="18" charset="0"/>
                        </a:rPr>
                        <m:t>𝑛</m:t>
                      </m:r>
                      <m:r>
                        <a:rPr lang="en-US" sz="2800" b="0" i="1" smtClean="0">
                          <a:solidFill>
                            <a:schemeClr val="tx1"/>
                          </a:solidFill>
                          <a:latin typeface="Cambria Math" panose="02040503050406030204" pitchFamily="18" charset="0"/>
                        </a:rPr>
                        <m:t>/2,</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𝑡</m:t>
                          </m:r>
                        </m:e>
                        <m:sub>
                          <m:r>
                            <a:rPr lang="en-US" sz="2800" b="0" i="1" smtClean="0">
                              <a:solidFill>
                                <a:schemeClr val="tx1"/>
                              </a:solidFill>
                              <a:latin typeface="Cambria Math" panose="02040503050406030204" pitchFamily="18" charset="0"/>
                            </a:rPr>
                            <m:t>𝑐</m:t>
                          </m:r>
                        </m:sub>
                      </m:sSub>
                      <m:r>
                        <a:rPr lang="en-US" sz="2800" b="0" i="1" smtClean="0">
                          <a:solidFill>
                            <a:schemeClr val="tx1"/>
                          </a:solidFill>
                          <a:latin typeface="Cambria Math" panose="02040503050406030204" pitchFamily="18" charset="0"/>
                        </a:rPr>
                        <m:t>&lt;2</m:t>
                      </m:r>
                      <m:r>
                        <a:rPr lang="en-US" sz="2800" b="0" i="1" smtClean="0">
                          <a:solidFill>
                            <a:schemeClr val="tx1"/>
                          </a:solidFill>
                          <a:latin typeface="Cambria Math" panose="02040503050406030204" pitchFamily="18" charset="0"/>
                        </a:rPr>
                        <m:t>𝑚</m:t>
                      </m:r>
                      <m:r>
                        <a:rPr lang="en-US" sz="2800" b="0" i="1" smtClean="0">
                          <a:solidFill>
                            <a:schemeClr val="tx1"/>
                          </a:solidFill>
                          <a:latin typeface="Cambria Math" panose="02040503050406030204" pitchFamily="18" charset="0"/>
                        </a:rPr>
                        <m:t>/3</m:t>
                      </m:r>
                    </m:oMath>
                  </a14:m>
                  <a:r>
                    <a:rPr lang="en-US" sz="2800" dirty="0">
                      <a:solidFill>
                        <a:schemeClr val="tx1"/>
                      </a:solidFill>
                    </a:rPr>
                    <a:t> [A</a:t>
                  </a:r>
                  <a:r>
                    <a:rPr lang="en-US" sz="2800" dirty="0">
                      <a:solidFill>
                        <a:srgbClr val="FF0000"/>
                      </a:solidFill>
                    </a:rPr>
                    <a:t>I</a:t>
                  </a:r>
                  <a:r>
                    <a:rPr lang="en-US" sz="2800" dirty="0">
                      <a:solidFill>
                        <a:schemeClr val="tx1"/>
                      </a:solidFill>
                    </a:rPr>
                    <a:t>KP22]</a:t>
                  </a:r>
                </a:p>
              </p:txBody>
            </p:sp>
          </mc:Choice>
          <mc:Fallback xmlns="">
            <p:sp>
              <p:nvSpPr>
                <p:cNvPr id="22" name="TextBox 21">
                  <a:extLst>
                    <a:ext uri="{FF2B5EF4-FFF2-40B4-BE49-F238E27FC236}">
                      <a16:creationId xmlns:a16="http://schemas.microsoft.com/office/drawing/2014/main" id="{6EA4EB90-C593-762F-CD96-C1E1C3787E18}"/>
                    </a:ext>
                  </a:extLst>
                </p:cNvPr>
                <p:cNvSpPr txBox="1">
                  <a:spLocks noRot="1" noChangeAspect="1" noMove="1" noResize="1" noEditPoints="1" noAdjustHandles="1" noChangeArrowheads="1" noChangeShapeType="1" noTextEdit="1"/>
                </p:cNvSpPr>
                <p:nvPr/>
              </p:nvSpPr>
              <p:spPr>
                <a:xfrm>
                  <a:off x="6920963" y="5039066"/>
                  <a:ext cx="5062604" cy="954107"/>
                </a:xfrm>
                <a:prstGeom prst="rect">
                  <a:avLst/>
                </a:prstGeom>
                <a:blipFill>
                  <a:blip r:embed="rId9"/>
                  <a:stretch>
                    <a:fillRect l="-250" t="-6579" b="-17105"/>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 name="Cloud Callout 1">
                <a:extLst>
                  <a:ext uri="{FF2B5EF4-FFF2-40B4-BE49-F238E27FC236}">
                    <a16:creationId xmlns:a16="http://schemas.microsoft.com/office/drawing/2014/main" id="{6B857CF3-4232-08E4-DD74-9A9000BDAB45}"/>
                  </a:ext>
                </a:extLst>
              </p:cNvPr>
              <p:cNvSpPr/>
              <p:nvPr/>
            </p:nvSpPr>
            <p:spPr bwMode="auto">
              <a:xfrm>
                <a:off x="7958138" y="3326539"/>
                <a:ext cx="3486150" cy="830144"/>
              </a:xfrm>
              <a:prstGeom prst="cloudCallout">
                <a:avLst>
                  <a:gd name="adj1" fmla="val -31079"/>
                  <a:gd name="adj2" fmla="val 65942"/>
                </a:avLst>
              </a:prstGeom>
              <a:solidFill>
                <a:srgbClr val="FFFF00"/>
              </a:solidFill>
              <a:ln w="9525" cap="flat" cmpd="sng" algn="ctr">
                <a:solidFill>
                  <a:schemeClr val="tx1"/>
                </a:solidFill>
                <a:prstDash val="solid"/>
                <a:round/>
                <a:headEnd type="none" w="med" len="med"/>
                <a:tailEnd type="none" w="med" len="med"/>
              </a:ln>
              <a:effectLst/>
              <a:extLst>
                <a:ext uri="{AF507438-7753-43e0-B8FC-AC1667EBCBE1}">
                  <a14:hiddenEffect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14:m>
                  <m:oMath xmlns:m="http://schemas.openxmlformats.org/officeDocument/2006/math">
                    <m:sSub>
                      <m:sSubPr>
                        <m:ctrlPr>
                          <a:rPr lang="en-US" sz="2000" i="1" smtClean="0">
                            <a:latin typeface="Cambria Math" panose="02040503050406030204" pitchFamily="18" charset="0"/>
                          </a:rPr>
                        </m:ctrlPr>
                      </m:sSubPr>
                      <m:e>
                        <m:r>
                          <a:rPr lang="en-US" sz="2000" i="1">
                            <a:latin typeface="Cambria Math" panose="02040503050406030204" pitchFamily="18" charset="0"/>
                          </a:rPr>
                          <m:t>𝑡</m:t>
                        </m:r>
                      </m:e>
                      <m:sub>
                        <m:r>
                          <a:rPr lang="en-US" sz="2000" i="1">
                            <a:latin typeface="Cambria Math" panose="02040503050406030204" pitchFamily="18" charset="0"/>
                          </a:rPr>
                          <m:t>𝑆</m:t>
                        </m:r>
                      </m:sub>
                    </m:sSub>
                    <m:r>
                      <a:rPr lang="en-US" sz="2000" i="1">
                        <a:latin typeface="Cambria Math" panose="02040503050406030204" pitchFamily="18" charset="0"/>
                      </a:rPr>
                      <m:t>&lt;</m:t>
                    </m:r>
                    <m:r>
                      <a:rPr lang="en-US" sz="2000" i="1">
                        <a:latin typeface="Cambria Math" panose="02040503050406030204" pitchFamily="18" charset="0"/>
                      </a:rPr>
                      <m:t>𝑛</m:t>
                    </m:r>
                    <m:r>
                      <a:rPr lang="en-US" sz="2000" i="1">
                        <a:latin typeface="Cambria Math" panose="02040503050406030204" pitchFamily="18" charset="0"/>
                      </a:rPr>
                      <m:t>/2</m:t>
                    </m:r>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i="1">
                            <a:latin typeface="Cambria Math" panose="02040503050406030204" pitchFamily="18" charset="0"/>
                          </a:rPr>
                          <m:t>𝑐</m:t>
                        </m:r>
                      </m:sub>
                    </m:sSub>
                    <m:r>
                      <a:rPr lang="en-US" sz="2000" i="1">
                        <a:latin typeface="Cambria Math" panose="02040503050406030204" pitchFamily="18" charset="0"/>
                      </a:rPr>
                      <m:t>&lt;</m:t>
                    </m:r>
                    <m:r>
                      <a:rPr lang="en-US" sz="2000" i="1">
                        <a:latin typeface="Cambria Math" panose="02040503050406030204" pitchFamily="18" charset="0"/>
                      </a:rPr>
                      <m:t>𝑚</m:t>
                    </m:r>
                  </m:oMath>
                </a14:m>
                <a:r>
                  <a:rPr kumimoji="0" lang="en-US" sz="2000" b="0" i="0" u="none" strike="noStrike" cap="none" normalizeH="0" baseline="0" dirty="0">
                    <a:ln>
                      <a:noFill/>
                    </a:ln>
                    <a:solidFill>
                      <a:schemeClr val="tx1"/>
                    </a:solidFill>
                    <a:effectLst/>
                    <a:latin typeface="Arial" pitchFamily="34" charset="0"/>
                    <a:cs typeface="Arial" pitchFamily="34" charset="0"/>
                  </a:rPr>
                  <a:t> ?</a:t>
                </a:r>
              </a:p>
            </p:txBody>
          </p:sp>
        </mc:Choice>
        <mc:Fallback xmlns="">
          <p:sp>
            <p:nvSpPr>
              <p:cNvPr id="2" name="Cloud Callout 1">
                <a:extLst>
                  <a:ext uri="{FF2B5EF4-FFF2-40B4-BE49-F238E27FC236}">
                    <a16:creationId xmlns:a16="http://schemas.microsoft.com/office/drawing/2014/main" id="{6B857CF3-4232-08E4-DD74-9A9000BDAB45}"/>
                  </a:ext>
                </a:extLst>
              </p:cNvPr>
              <p:cNvSpPr>
                <a:spLocks noRot="1" noChangeAspect="1" noMove="1" noResize="1" noEditPoints="1" noAdjustHandles="1" noChangeArrowheads="1" noChangeShapeType="1" noTextEdit="1"/>
              </p:cNvSpPr>
              <p:nvPr/>
            </p:nvSpPr>
            <p:spPr bwMode="auto">
              <a:xfrm>
                <a:off x="7958138" y="3326539"/>
                <a:ext cx="3486150" cy="830144"/>
              </a:xfrm>
              <a:prstGeom prst="cloudCallout">
                <a:avLst>
                  <a:gd name="adj1" fmla="val -31079"/>
                  <a:gd name="adj2" fmla="val 65942"/>
                </a:avLst>
              </a:prstGeom>
              <a:blipFill>
                <a:blip r:embed="rId10"/>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80703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C48E1-00AA-3F7D-0AB5-CE4094227A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A6DD9A-986A-33F4-5275-8231AE7446A3}"/>
              </a:ext>
            </a:extLst>
          </p:cNvPr>
          <p:cNvSpPr>
            <a:spLocks noGrp="1"/>
          </p:cNvSpPr>
          <p:nvPr>
            <p:ph type="title"/>
          </p:nvPr>
        </p:nvSpPr>
        <p:spPr>
          <a:xfrm>
            <a:off x="340658" y="1816569"/>
            <a:ext cx="11851341" cy="3992559"/>
          </a:xfrm>
        </p:spPr>
        <p:txBody>
          <a:bodyPr>
            <a:normAutofit fontScale="90000"/>
          </a:bodyPr>
          <a:lstStyle/>
          <a:p>
            <a:pPr algn="l"/>
            <a:r>
              <a:rPr lang="en-US" sz="5400" dirty="0">
                <a:solidFill>
                  <a:srgbClr val="002060"/>
                </a:solidFill>
              </a:rPr>
              <a:t>Technical approach</a:t>
            </a:r>
            <a:br>
              <a:rPr lang="en-US" sz="5400" dirty="0">
                <a:solidFill>
                  <a:srgbClr val="002060"/>
                </a:solidFill>
              </a:rPr>
            </a:br>
            <a:br>
              <a:rPr lang="en-US" sz="5400" dirty="0">
                <a:solidFill>
                  <a:srgbClr val="002060"/>
                </a:solidFill>
              </a:rPr>
            </a:br>
            <a:r>
              <a:rPr lang="en-US" sz="5400" dirty="0">
                <a:solidFill>
                  <a:srgbClr val="0070C0"/>
                </a:solidFill>
              </a:rPr>
              <a:t>1. Identify a class of easy tasks</a:t>
            </a:r>
            <a:br>
              <a:rPr lang="en-US" sz="5400" dirty="0">
                <a:solidFill>
                  <a:srgbClr val="0070C0"/>
                </a:solidFill>
              </a:rPr>
            </a:br>
            <a:r>
              <a:rPr lang="en-US" sz="5400" dirty="0">
                <a:solidFill>
                  <a:srgbClr val="0070C0"/>
                </a:solidFill>
              </a:rPr>
              <a:t>2. Reduce a general task to an easy one</a:t>
            </a:r>
            <a:br>
              <a:rPr lang="en-US" sz="5400" dirty="0">
                <a:solidFill>
                  <a:srgbClr val="0070C0"/>
                </a:solidFill>
              </a:rPr>
            </a:br>
            <a:endParaRPr lang="en-US" sz="5400" dirty="0">
              <a:solidFill>
                <a:srgbClr val="0070C0"/>
              </a:solidFill>
            </a:endParaRPr>
          </a:p>
        </p:txBody>
      </p:sp>
      <p:pic>
        <p:nvPicPr>
          <p:cNvPr id="5" name="Picture 4" descr="A light bulb with rays of light&#10;&#10;Description automatically generated">
            <a:extLst>
              <a:ext uri="{FF2B5EF4-FFF2-40B4-BE49-F238E27FC236}">
                <a16:creationId xmlns:a16="http://schemas.microsoft.com/office/drawing/2014/main" id="{FAF07B60-6417-14C1-FFCE-D15867C061D2}"/>
              </a:ext>
            </a:extLst>
          </p:cNvPr>
          <p:cNvPicPr>
            <a:picLocks noChangeAspect="1"/>
          </p:cNvPicPr>
          <p:nvPr/>
        </p:nvPicPr>
        <p:blipFill>
          <a:blip r:embed="rId3"/>
          <a:stretch>
            <a:fillRect/>
          </a:stretch>
        </p:blipFill>
        <p:spPr>
          <a:xfrm>
            <a:off x="6931933" y="565816"/>
            <a:ext cx="2843306" cy="2843306"/>
          </a:xfrm>
          <a:prstGeom prst="rect">
            <a:avLst/>
          </a:prstGeom>
        </p:spPr>
      </p:pic>
    </p:spTree>
    <p:extLst>
      <p:ext uri="{BB962C8B-B14F-4D97-AF65-F5344CB8AC3E}">
        <p14:creationId xmlns:p14="http://schemas.microsoft.com/office/powerpoint/2010/main" val="1100848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61650-B853-F502-06E6-626E289502B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679CBD4-BC50-6DDC-71A3-EFB5F99C07E3}"/>
              </a:ext>
            </a:extLst>
          </p:cNvPr>
          <p:cNvPicPr>
            <a:picLocks noChangeAspect="1"/>
          </p:cNvPicPr>
          <p:nvPr/>
        </p:nvPicPr>
        <p:blipFill>
          <a:blip r:embed="rId3"/>
          <a:stretch>
            <a:fillRect/>
          </a:stretch>
        </p:blipFill>
        <p:spPr>
          <a:xfrm>
            <a:off x="370192" y="3710725"/>
            <a:ext cx="840829" cy="825258"/>
          </a:xfrm>
          <a:prstGeom prst="rect">
            <a:avLst/>
          </a:prstGeom>
        </p:spPr>
      </p:pic>
      <p:pic>
        <p:nvPicPr>
          <p:cNvPr id="9" name="Picture 8">
            <a:extLst>
              <a:ext uri="{FF2B5EF4-FFF2-40B4-BE49-F238E27FC236}">
                <a16:creationId xmlns:a16="http://schemas.microsoft.com/office/drawing/2014/main" id="{7AC68021-0963-C6E7-44B9-1A526825C7DA}"/>
              </a:ext>
            </a:extLst>
          </p:cNvPr>
          <p:cNvPicPr>
            <a:picLocks noChangeAspect="1"/>
          </p:cNvPicPr>
          <p:nvPr/>
        </p:nvPicPr>
        <p:blipFill>
          <a:blip r:embed="rId4"/>
          <a:stretch>
            <a:fillRect/>
          </a:stretch>
        </p:blipFill>
        <p:spPr>
          <a:xfrm>
            <a:off x="2293269" y="3713704"/>
            <a:ext cx="864959" cy="849513"/>
          </a:xfrm>
          <a:prstGeom prst="rect">
            <a:avLst/>
          </a:prstGeom>
        </p:spPr>
      </p:pic>
      <p:grpSp>
        <p:nvGrpSpPr>
          <p:cNvPr id="31" name="Group 30">
            <a:extLst>
              <a:ext uri="{FF2B5EF4-FFF2-40B4-BE49-F238E27FC236}">
                <a16:creationId xmlns:a16="http://schemas.microsoft.com/office/drawing/2014/main" id="{58D3A712-3F88-7365-6F01-10B332EAE99D}"/>
              </a:ext>
            </a:extLst>
          </p:cNvPr>
          <p:cNvGrpSpPr/>
          <p:nvPr/>
        </p:nvGrpSpPr>
        <p:grpSpPr>
          <a:xfrm>
            <a:off x="190968" y="5115422"/>
            <a:ext cx="3389005" cy="1469433"/>
            <a:chOff x="190968" y="5115422"/>
            <a:chExt cx="3389005" cy="1469433"/>
          </a:xfrm>
        </p:grpSpPr>
        <p:sp>
          <p:nvSpPr>
            <p:cNvPr id="3" name="Oval 7">
              <a:extLst>
                <a:ext uri="{FF2B5EF4-FFF2-40B4-BE49-F238E27FC236}">
                  <a16:creationId xmlns:a16="http://schemas.microsoft.com/office/drawing/2014/main" id="{F3654065-D150-8D89-D231-B24CF8320072}"/>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4" name="Oval 8">
              <a:extLst>
                <a:ext uri="{FF2B5EF4-FFF2-40B4-BE49-F238E27FC236}">
                  <a16:creationId xmlns:a16="http://schemas.microsoft.com/office/drawing/2014/main" id="{F883D82F-B112-0F80-4013-479BD7550FC6}"/>
                </a:ext>
              </a:extLst>
            </p:cNvPr>
            <p:cNvSpPr>
              <a:spLocks noChangeArrowheads="1"/>
            </p:cNvSpPr>
            <p:nvPr/>
          </p:nvSpPr>
          <p:spPr bwMode="auto">
            <a:xfrm>
              <a:off x="2454041"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5" name="Line 9">
              <a:extLst>
                <a:ext uri="{FF2B5EF4-FFF2-40B4-BE49-F238E27FC236}">
                  <a16:creationId xmlns:a16="http://schemas.microsoft.com/office/drawing/2014/main" id="{4397101B-2AD6-071A-81DA-68D4760E9853}"/>
                </a:ext>
              </a:extLst>
            </p:cNvPr>
            <p:cNvSpPr>
              <a:spLocks noChangeShapeType="1"/>
            </p:cNvSpPr>
            <p:nvPr/>
          </p:nvSpPr>
          <p:spPr bwMode="auto">
            <a:xfrm>
              <a:off x="1382562" y="6037594"/>
              <a:ext cx="944745"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11">
              <a:extLst>
                <a:ext uri="{FF2B5EF4-FFF2-40B4-BE49-F238E27FC236}">
                  <a16:creationId xmlns:a16="http://schemas.microsoft.com/office/drawing/2014/main" id="{CFB254C7-7311-0F6B-E8FA-FB7079F1DBB6}"/>
                </a:ext>
              </a:extLst>
            </p:cNvPr>
            <p:cNvSpPr>
              <a:spLocks noChangeShapeType="1"/>
            </p:cNvSpPr>
            <p:nvPr/>
          </p:nvSpPr>
          <p:spPr bwMode="auto">
            <a:xfrm>
              <a:off x="1350878" y="6312081"/>
              <a:ext cx="944745" cy="0"/>
            </a:xfrm>
            <a:prstGeom prst="line">
              <a:avLst/>
            </a:prstGeom>
            <a:noFill/>
            <a:ln w="571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052B51A-08EF-4754-B4C8-BB001EE0208D}"/>
                    </a:ext>
                  </a:extLst>
                </p:cNvPr>
                <p:cNvSpPr txBox="1"/>
                <p:nvPr/>
              </p:nvSpPr>
              <p:spPr>
                <a:xfrm>
                  <a:off x="190968" y="5115422"/>
                  <a:ext cx="3389005" cy="523220"/>
                </a:xfrm>
                <a:prstGeom prst="rect">
                  <a:avLst/>
                </a:prstGeom>
                <a:noFill/>
              </p:spPr>
              <p:txBody>
                <a:bodyPr wrap="none" rtlCol="0">
                  <a:spAutoFit/>
                </a:bodyPr>
                <a:lstStyle/>
                <a:p>
                  <a:r>
                    <a:rPr lang="en-US" sz="2800" dirty="0"/>
                    <a:t>+ 2-message OT </a:t>
                  </a:r>
                  <a14:m>
                    <m:oMath xmlns:m="http://schemas.openxmlformats.org/officeDocument/2006/math">
                      <m:r>
                        <a:rPr lang="en-GB" sz="2800" i="1" dirty="0" smtClean="0">
                          <a:solidFill>
                            <a:srgbClr val="437B46"/>
                          </a:solidFill>
                          <a:latin typeface="Cambria Math" panose="02040503050406030204" pitchFamily="18" charset="0"/>
                          <a:ea typeface="Cambria Math" panose="02040503050406030204" pitchFamily="18" charset="0"/>
                          <a:cs typeface="Calibri" panose="020F0502020204030204" pitchFamily="34" charset="0"/>
                          <a:sym typeface="Wingdings" pitchFamily="2" charset="2"/>
                        </a:rPr>
                        <m:t>⟹</m:t>
                      </m:r>
                    </m:oMath>
                  </a14:m>
                  <a:endParaRPr lang="en-US" sz="2800" dirty="0"/>
                </a:p>
              </p:txBody>
            </p:sp>
          </mc:Choice>
          <mc:Fallback xmlns="">
            <p:sp>
              <p:nvSpPr>
                <p:cNvPr id="10" name="TextBox 9">
                  <a:extLst>
                    <a:ext uri="{FF2B5EF4-FFF2-40B4-BE49-F238E27FC236}">
                      <a16:creationId xmlns:a16="http://schemas.microsoft.com/office/drawing/2014/main" id="{B052B51A-08EF-4754-B4C8-BB001EE0208D}"/>
                    </a:ext>
                  </a:extLst>
                </p:cNvPr>
                <p:cNvSpPr txBox="1">
                  <a:spLocks noRot="1" noChangeAspect="1" noMove="1" noResize="1" noEditPoints="1" noAdjustHandles="1" noChangeArrowheads="1" noChangeShapeType="1" noTextEdit="1"/>
                </p:cNvSpPr>
                <p:nvPr/>
              </p:nvSpPr>
              <p:spPr>
                <a:xfrm>
                  <a:off x="190968" y="5115422"/>
                  <a:ext cx="3389005" cy="523220"/>
                </a:xfrm>
                <a:prstGeom prst="rect">
                  <a:avLst/>
                </a:prstGeom>
                <a:blipFill>
                  <a:blip r:embed="rId5"/>
                  <a:stretch>
                    <a:fillRect l="-3731" t="-11628" b="-27907"/>
                  </a:stretch>
                </a:blipFill>
              </p:spPr>
              <p:txBody>
                <a:bodyPr/>
                <a:lstStyle/>
                <a:p>
                  <a:r>
                    <a:rPr lang="en-US">
                      <a:noFill/>
                    </a:rPr>
                    <a:t> </a:t>
                  </a:r>
                </a:p>
              </p:txBody>
            </p:sp>
          </mc:Fallback>
        </mc:AlternateContent>
      </p:grpSp>
      <p:sp>
        <p:nvSpPr>
          <p:cNvPr id="12" name="Rounded Rectangle 11">
            <a:extLst>
              <a:ext uri="{FF2B5EF4-FFF2-40B4-BE49-F238E27FC236}">
                <a16:creationId xmlns:a16="http://schemas.microsoft.com/office/drawing/2014/main" id="{A9E42943-F158-7B59-1078-E3D2DF9D9047}"/>
              </a:ext>
            </a:extLst>
          </p:cNvPr>
          <p:cNvSpPr/>
          <p:nvPr/>
        </p:nvSpPr>
        <p:spPr bwMode="auto">
          <a:xfrm>
            <a:off x="1488307" y="1802089"/>
            <a:ext cx="681150" cy="497359"/>
          </a:xfrm>
          <a:prstGeom prst="roundRect">
            <a:avLst/>
          </a:prstGeom>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cs typeface="Arial" pitchFamily="34" charset="0"/>
              </a:rPr>
              <a:t>OT</a:t>
            </a:r>
          </a:p>
        </p:txBody>
      </p:sp>
      <p:sp>
        <p:nvSpPr>
          <p:cNvPr id="13" name="Line 9">
            <a:extLst>
              <a:ext uri="{FF2B5EF4-FFF2-40B4-BE49-F238E27FC236}">
                <a16:creationId xmlns:a16="http://schemas.microsoft.com/office/drawing/2014/main" id="{A8757217-E76A-35C0-8D95-24EFF3A4BF90}"/>
              </a:ext>
            </a:extLst>
          </p:cNvPr>
          <p:cNvSpPr>
            <a:spLocks noChangeShapeType="1"/>
          </p:cNvSpPr>
          <p:nvPr/>
        </p:nvSpPr>
        <p:spPr bwMode="auto">
          <a:xfrm>
            <a:off x="1039904" y="1922801"/>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9">
            <a:extLst>
              <a:ext uri="{FF2B5EF4-FFF2-40B4-BE49-F238E27FC236}">
                <a16:creationId xmlns:a16="http://schemas.microsoft.com/office/drawing/2014/main" id="{DCF89C72-6E07-AFFF-9473-65C2AA042FD6}"/>
              </a:ext>
            </a:extLst>
          </p:cNvPr>
          <p:cNvSpPr>
            <a:spLocks noChangeShapeType="1"/>
          </p:cNvSpPr>
          <p:nvPr/>
        </p:nvSpPr>
        <p:spPr bwMode="auto">
          <a:xfrm flipH="1">
            <a:off x="1019971" y="2182783"/>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9">
            <a:extLst>
              <a:ext uri="{FF2B5EF4-FFF2-40B4-BE49-F238E27FC236}">
                <a16:creationId xmlns:a16="http://schemas.microsoft.com/office/drawing/2014/main" id="{3A6D7EBA-AFE5-EA45-735B-2E657578D55D}"/>
              </a:ext>
            </a:extLst>
          </p:cNvPr>
          <p:cNvSpPr>
            <a:spLocks noChangeShapeType="1"/>
          </p:cNvSpPr>
          <p:nvPr/>
        </p:nvSpPr>
        <p:spPr bwMode="auto">
          <a:xfrm flipH="1">
            <a:off x="2194346" y="1922810"/>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9">
            <a:extLst>
              <a:ext uri="{FF2B5EF4-FFF2-40B4-BE49-F238E27FC236}">
                <a16:creationId xmlns:a16="http://schemas.microsoft.com/office/drawing/2014/main" id="{512DA8B9-A44F-1A07-0683-6267B1B01591}"/>
              </a:ext>
            </a:extLst>
          </p:cNvPr>
          <p:cNvSpPr>
            <a:spLocks noChangeShapeType="1"/>
          </p:cNvSpPr>
          <p:nvPr/>
        </p:nvSpPr>
        <p:spPr bwMode="auto">
          <a:xfrm flipH="1">
            <a:off x="2185384" y="2200713"/>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Rounded Rectangle 16">
            <a:extLst>
              <a:ext uri="{FF2B5EF4-FFF2-40B4-BE49-F238E27FC236}">
                <a16:creationId xmlns:a16="http://schemas.microsoft.com/office/drawing/2014/main" id="{20A1C775-C362-7D7F-E3A3-86898CB0F3EE}"/>
              </a:ext>
            </a:extLst>
          </p:cNvPr>
          <p:cNvSpPr/>
          <p:nvPr/>
        </p:nvSpPr>
        <p:spPr bwMode="auto">
          <a:xfrm>
            <a:off x="1479343" y="2456509"/>
            <a:ext cx="681150" cy="497359"/>
          </a:xfrm>
          <a:prstGeom prst="roundRect">
            <a:avLst/>
          </a:prstGeom>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cs typeface="Arial" pitchFamily="34" charset="0"/>
              </a:rPr>
              <a:t>OT</a:t>
            </a:r>
          </a:p>
        </p:txBody>
      </p:sp>
      <p:sp>
        <p:nvSpPr>
          <p:cNvPr id="18" name="Line 9">
            <a:extLst>
              <a:ext uri="{FF2B5EF4-FFF2-40B4-BE49-F238E27FC236}">
                <a16:creationId xmlns:a16="http://schemas.microsoft.com/office/drawing/2014/main" id="{D62035BD-EF3C-E8A1-CE39-497630F4B2C2}"/>
              </a:ext>
            </a:extLst>
          </p:cNvPr>
          <p:cNvSpPr>
            <a:spLocks noChangeShapeType="1"/>
          </p:cNvSpPr>
          <p:nvPr/>
        </p:nvSpPr>
        <p:spPr bwMode="auto">
          <a:xfrm>
            <a:off x="1030940" y="2577221"/>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9">
            <a:extLst>
              <a:ext uri="{FF2B5EF4-FFF2-40B4-BE49-F238E27FC236}">
                <a16:creationId xmlns:a16="http://schemas.microsoft.com/office/drawing/2014/main" id="{5DABF73A-E010-C93D-D778-AF1D0631B7C1}"/>
              </a:ext>
            </a:extLst>
          </p:cNvPr>
          <p:cNvSpPr>
            <a:spLocks noChangeShapeType="1"/>
          </p:cNvSpPr>
          <p:nvPr/>
        </p:nvSpPr>
        <p:spPr bwMode="auto">
          <a:xfrm flipH="1">
            <a:off x="1011007" y="2837203"/>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9">
            <a:extLst>
              <a:ext uri="{FF2B5EF4-FFF2-40B4-BE49-F238E27FC236}">
                <a16:creationId xmlns:a16="http://schemas.microsoft.com/office/drawing/2014/main" id="{18B51AB9-5453-B59A-1269-8A39F4E8B097}"/>
              </a:ext>
            </a:extLst>
          </p:cNvPr>
          <p:cNvSpPr>
            <a:spLocks noChangeShapeType="1"/>
          </p:cNvSpPr>
          <p:nvPr/>
        </p:nvSpPr>
        <p:spPr bwMode="auto">
          <a:xfrm flipH="1">
            <a:off x="2185382" y="2577230"/>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Line 9">
            <a:extLst>
              <a:ext uri="{FF2B5EF4-FFF2-40B4-BE49-F238E27FC236}">
                <a16:creationId xmlns:a16="http://schemas.microsoft.com/office/drawing/2014/main" id="{A4F302B9-11EF-A005-F054-18A4B7578C4C}"/>
              </a:ext>
            </a:extLst>
          </p:cNvPr>
          <p:cNvSpPr>
            <a:spLocks noChangeShapeType="1"/>
          </p:cNvSpPr>
          <p:nvPr/>
        </p:nvSpPr>
        <p:spPr bwMode="auto">
          <a:xfrm flipH="1">
            <a:off x="2176420" y="2855133"/>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Rounded Rectangle 21">
            <a:extLst>
              <a:ext uri="{FF2B5EF4-FFF2-40B4-BE49-F238E27FC236}">
                <a16:creationId xmlns:a16="http://schemas.microsoft.com/office/drawing/2014/main" id="{C6A1E1A6-5D13-EDBC-F92B-940E0C2BC533}"/>
              </a:ext>
            </a:extLst>
          </p:cNvPr>
          <p:cNvSpPr/>
          <p:nvPr/>
        </p:nvSpPr>
        <p:spPr bwMode="auto">
          <a:xfrm>
            <a:off x="1470379" y="3110929"/>
            <a:ext cx="681150" cy="497359"/>
          </a:xfrm>
          <a:prstGeom prst="roundRect">
            <a:avLst/>
          </a:prstGeom>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cs typeface="Arial" pitchFamily="34" charset="0"/>
              </a:rPr>
              <a:t>OT</a:t>
            </a:r>
          </a:p>
        </p:txBody>
      </p:sp>
      <p:sp>
        <p:nvSpPr>
          <p:cNvPr id="23" name="Line 9">
            <a:extLst>
              <a:ext uri="{FF2B5EF4-FFF2-40B4-BE49-F238E27FC236}">
                <a16:creationId xmlns:a16="http://schemas.microsoft.com/office/drawing/2014/main" id="{4FA36147-D1DB-7671-DCDC-06E27EA94AD4}"/>
              </a:ext>
            </a:extLst>
          </p:cNvPr>
          <p:cNvSpPr>
            <a:spLocks noChangeShapeType="1"/>
          </p:cNvSpPr>
          <p:nvPr/>
        </p:nvSpPr>
        <p:spPr bwMode="auto">
          <a:xfrm>
            <a:off x="1021976" y="3231641"/>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Line 9">
            <a:extLst>
              <a:ext uri="{FF2B5EF4-FFF2-40B4-BE49-F238E27FC236}">
                <a16:creationId xmlns:a16="http://schemas.microsoft.com/office/drawing/2014/main" id="{97BD9DD2-EFE0-2C02-5C6A-BABE9BFF6974}"/>
              </a:ext>
            </a:extLst>
          </p:cNvPr>
          <p:cNvSpPr>
            <a:spLocks noChangeShapeType="1"/>
          </p:cNvSpPr>
          <p:nvPr/>
        </p:nvSpPr>
        <p:spPr bwMode="auto">
          <a:xfrm flipH="1">
            <a:off x="1002043" y="3491623"/>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9">
            <a:extLst>
              <a:ext uri="{FF2B5EF4-FFF2-40B4-BE49-F238E27FC236}">
                <a16:creationId xmlns:a16="http://schemas.microsoft.com/office/drawing/2014/main" id="{B12982D5-0DE3-C42A-5795-BDFAC1D22790}"/>
              </a:ext>
            </a:extLst>
          </p:cNvPr>
          <p:cNvSpPr>
            <a:spLocks noChangeShapeType="1"/>
          </p:cNvSpPr>
          <p:nvPr/>
        </p:nvSpPr>
        <p:spPr bwMode="auto">
          <a:xfrm flipH="1">
            <a:off x="2176418" y="3231650"/>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Line 9">
            <a:extLst>
              <a:ext uri="{FF2B5EF4-FFF2-40B4-BE49-F238E27FC236}">
                <a16:creationId xmlns:a16="http://schemas.microsoft.com/office/drawing/2014/main" id="{7C0BEAD1-1B1E-D27C-5FE6-5944B63D9D17}"/>
              </a:ext>
            </a:extLst>
          </p:cNvPr>
          <p:cNvSpPr>
            <a:spLocks noChangeShapeType="1"/>
          </p:cNvSpPr>
          <p:nvPr/>
        </p:nvSpPr>
        <p:spPr bwMode="auto">
          <a:xfrm flipH="1">
            <a:off x="2167456" y="3509553"/>
            <a:ext cx="43575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7" name="Picture 26">
            <a:extLst>
              <a:ext uri="{FF2B5EF4-FFF2-40B4-BE49-F238E27FC236}">
                <a16:creationId xmlns:a16="http://schemas.microsoft.com/office/drawing/2014/main" id="{DFAB35C9-EA6F-D502-C682-49582985BBD6}"/>
              </a:ext>
            </a:extLst>
          </p:cNvPr>
          <p:cNvPicPr>
            <a:picLocks noChangeAspect="1"/>
          </p:cNvPicPr>
          <p:nvPr/>
        </p:nvPicPr>
        <p:blipFill>
          <a:blip r:embed="rId3"/>
          <a:stretch>
            <a:fillRect/>
          </a:stretch>
        </p:blipFill>
        <p:spPr>
          <a:xfrm>
            <a:off x="7497125" y="3791411"/>
            <a:ext cx="840829" cy="825258"/>
          </a:xfrm>
          <a:prstGeom prst="rect">
            <a:avLst/>
          </a:prstGeom>
        </p:spPr>
      </p:pic>
      <p:pic>
        <p:nvPicPr>
          <p:cNvPr id="28" name="Picture 27">
            <a:extLst>
              <a:ext uri="{FF2B5EF4-FFF2-40B4-BE49-F238E27FC236}">
                <a16:creationId xmlns:a16="http://schemas.microsoft.com/office/drawing/2014/main" id="{D6D57630-DD8A-60E3-64A6-3E4FB525242F}"/>
              </a:ext>
            </a:extLst>
          </p:cNvPr>
          <p:cNvPicPr>
            <a:picLocks noChangeAspect="1"/>
          </p:cNvPicPr>
          <p:nvPr/>
        </p:nvPicPr>
        <p:blipFill>
          <a:blip r:embed="rId4"/>
          <a:stretch>
            <a:fillRect/>
          </a:stretch>
        </p:blipFill>
        <p:spPr>
          <a:xfrm>
            <a:off x="9312628" y="3794390"/>
            <a:ext cx="864959" cy="849513"/>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AE6F86C0-6F6A-4EC1-A224-F64CCFAF9423}"/>
                  </a:ext>
                </a:extLst>
              </p:cNvPr>
              <p:cNvSpPr txBox="1"/>
              <p:nvPr/>
            </p:nvSpPr>
            <p:spPr>
              <a:xfrm>
                <a:off x="7153836" y="3393145"/>
                <a:ext cx="14213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4</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5</m:t>
                          </m:r>
                        </m:sub>
                      </m:sSub>
                    </m:oMath>
                  </m:oMathPara>
                </a14:m>
                <a:endParaRPr lang="en-US" dirty="0"/>
              </a:p>
            </p:txBody>
          </p:sp>
        </mc:Choice>
        <mc:Fallback xmlns="">
          <p:sp>
            <p:nvSpPr>
              <p:cNvPr id="29" name="TextBox 28">
                <a:extLst>
                  <a:ext uri="{FF2B5EF4-FFF2-40B4-BE49-F238E27FC236}">
                    <a16:creationId xmlns:a16="http://schemas.microsoft.com/office/drawing/2014/main" id="{AE6F86C0-6F6A-4EC1-A224-F64CCFAF9423}"/>
                  </a:ext>
                </a:extLst>
              </p:cNvPr>
              <p:cNvSpPr txBox="1">
                <a:spLocks noRot="1" noChangeAspect="1" noMove="1" noResize="1" noEditPoints="1" noAdjustHandles="1" noChangeArrowheads="1" noChangeShapeType="1" noTextEdit="1"/>
              </p:cNvSpPr>
              <p:nvPr/>
            </p:nvSpPr>
            <p:spPr>
              <a:xfrm>
                <a:off x="7153836" y="3393145"/>
                <a:ext cx="1421351"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9A09CF2-259C-37E9-5F18-481F0F4BD25E}"/>
                  </a:ext>
                </a:extLst>
              </p:cNvPr>
              <p:cNvSpPr txBox="1"/>
              <p:nvPr/>
            </p:nvSpPr>
            <p:spPr>
              <a:xfrm>
                <a:off x="8955746" y="3402110"/>
                <a:ext cx="13687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3</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4</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5</m:t>
                          </m:r>
                        </m:sub>
                      </m:sSub>
                    </m:oMath>
                  </m:oMathPara>
                </a14:m>
                <a:endParaRPr lang="en-US" dirty="0"/>
              </a:p>
            </p:txBody>
          </p:sp>
        </mc:Choice>
        <mc:Fallback xmlns="">
          <p:sp>
            <p:nvSpPr>
              <p:cNvPr id="30" name="TextBox 29">
                <a:extLst>
                  <a:ext uri="{FF2B5EF4-FFF2-40B4-BE49-F238E27FC236}">
                    <a16:creationId xmlns:a16="http://schemas.microsoft.com/office/drawing/2014/main" id="{99A09CF2-259C-37E9-5F18-481F0F4BD25E}"/>
                  </a:ext>
                </a:extLst>
              </p:cNvPr>
              <p:cNvSpPr txBox="1">
                <a:spLocks noRot="1" noChangeAspect="1" noMove="1" noResize="1" noEditPoints="1" noAdjustHandles="1" noChangeArrowheads="1" noChangeShapeType="1" noTextEdit="1"/>
              </p:cNvSpPr>
              <p:nvPr/>
            </p:nvSpPr>
            <p:spPr>
              <a:xfrm>
                <a:off x="8955746" y="3402110"/>
                <a:ext cx="1368773"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07C56B1-6518-31E7-D19A-D16426191B4C}"/>
                  </a:ext>
                </a:extLst>
              </p:cNvPr>
              <p:cNvSpPr txBox="1"/>
              <p:nvPr/>
            </p:nvSpPr>
            <p:spPr>
              <a:xfrm>
                <a:off x="10434921" y="3411076"/>
                <a:ext cx="99738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𝑟</m:t>
                          </m:r>
                        </m:e>
                        <m:sub>
                          <m:r>
                            <a:rPr lang="en-US" b="0" i="1" smtClean="0">
                              <a:solidFill>
                                <a:srgbClr val="FF0000"/>
                              </a:solidFill>
                              <a:latin typeface="Cambria Math" panose="02040503050406030204" pitchFamily="18" charset="0"/>
                            </a:rPr>
                            <m:t>1</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𝑟</m:t>
                          </m:r>
                        </m:e>
                        <m:sub>
                          <m:r>
                            <a:rPr lang="en-US" b="0" i="1" smtClean="0">
                              <a:solidFill>
                                <a:srgbClr val="FF0000"/>
                              </a:solidFill>
                              <a:latin typeface="Cambria Math" panose="02040503050406030204" pitchFamily="18" charset="0"/>
                            </a:rPr>
                            <m:t>2</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𝑟</m:t>
                          </m:r>
                        </m:e>
                        <m:sub>
                          <m:r>
                            <a:rPr lang="en-US" b="0" i="1" smtClean="0">
                              <a:solidFill>
                                <a:srgbClr val="FF0000"/>
                              </a:solidFill>
                              <a:latin typeface="Cambria Math" panose="02040503050406030204" pitchFamily="18" charset="0"/>
                            </a:rPr>
                            <m:t>3</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𝑟</m:t>
                          </m:r>
                        </m:e>
                        <m:sub>
                          <m:r>
                            <a:rPr lang="en-US" b="0" i="1" smtClean="0">
                              <a:solidFill>
                                <a:srgbClr val="FF0000"/>
                              </a:solidFill>
                              <a:latin typeface="Cambria Math" panose="02040503050406030204" pitchFamily="18" charset="0"/>
                            </a:rPr>
                            <m:t>4</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F07C56B1-6518-31E7-D19A-D16426191B4C}"/>
                  </a:ext>
                </a:extLst>
              </p:cNvPr>
              <p:cNvSpPr txBox="1">
                <a:spLocks noRot="1" noChangeAspect="1" noMove="1" noResize="1" noEditPoints="1" noAdjustHandles="1" noChangeArrowheads="1" noChangeShapeType="1" noTextEdit="1"/>
              </p:cNvSpPr>
              <p:nvPr/>
            </p:nvSpPr>
            <p:spPr>
              <a:xfrm>
                <a:off x="10434921" y="3411076"/>
                <a:ext cx="997388" cy="369332"/>
              </a:xfrm>
              <a:prstGeom prst="rect">
                <a:avLst/>
              </a:prstGeom>
              <a:blipFill>
                <a:blip r:embed="rId8"/>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3D57FFF-3B71-1267-893C-505790A84671}"/>
                  </a:ext>
                </a:extLst>
              </p:cNvPr>
              <p:cNvSpPr txBox="1"/>
              <p:nvPr/>
            </p:nvSpPr>
            <p:spPr>
              <a:xfrm>
                <a:off x="7897909" y="2254629"/>
                <a:ext cx="181793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4</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5</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6</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7</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8</m:t>
                          </m:r>
                        </m:sub>
                      </m:sSub>
                    </m:oMath>
                  </m:oMathPara>
                </a14:m>
                <a:endParaRPr lang="en-US" dirty="0"/>
              </a:p>
            </p:txBody>
          </p:sp>
        </mc:Choice>
        <mc:Fallback xmlns="">
          <p:sp>
            <p:nvSpPr>
              <p:cNvPr id="33" name="TextBox 32">
                <a:extLst>
                  <a:ext uri="{FF2B5EF4-FFF2-40B4-BE49-F238E27FC236}">
                    <a16:creationId xmlns:a16="http://schemas.microsoft.com/office/drawing/2014/main" id="{83D57FFF-3B71-1267-893C-505790A84671}"/>
                  </a:ext>
                </a:extLst>
              </p:cNvPr>
              <p:cNvSpPr txBox="1">
                <a:spLocks noRot="1" noChangeAspect="1" noMove="1" noResize="1" noEditPoints="1" noAdjustHandles="1" noChangeArrowheads="1" noChangeShapeType="1" noTextEdit="1"/>
              </p:cNvSpPr>
              <p:nvPr/>
            </p:nvSpPr>
            <p:spPr>
              <a:xfrm>
                <a:off x="7897909" y="2254629"/>
                <a:ext cx="1817934" cy="369332"/>
              </a:xfrm>
              <a:prstGeom prst="rect">
                <a:avLst/>
              </a:prstGeom>
              <a:blipFill>
                <a:blip r:embed="rId9"/>
                <a:stretch>
                  <a:fillRect b="-16667"/>
                </a:stretch>
              </a:blipFill>
            </p:spPr>
            <p:txBody>
              <a:bodyPr/>
              <a:lstStyle/>
              <a:p>
                <a:r>
                  <a:rPr lang="en-US">
                    <a:noFill/>
                  </a:rPr>
                  <a:t> </a:t>
                </a:r>
              </a:p>
            </p:txBody>
          </p:sp>
        </mc:Fallback>
      </mc:AlternateContent>
      <p:cxnSp>
        <p:nvCxnSpPr>
          <p:cNvPr id="35" name="Straight Connector 34">
            <a:extLst>
              <a:ext uri="{FF2B5EF4-FFF2-40B4-BE49-F238E27FC236}">
                <a16:creationId xmlns:a16="http://schemas.microsoft.com/office/drawing/2014/main" id="{99B473D6-57E4-915B-5A08-3BDE57CB0405}"/>
              </a:ext>
            </a:extLst>
          </p:cNvPr>
          <p:cNvCxnSpPr>
            <a:cxnSpLocks/>
          </p:cNvCxnSpPr>
          <p:nvPr/>
        </p:nvCxnSpPr>
        <p:spPr bwMode="auto">
          <a:xfrm flipH="1">
            <a:off x="8082915" y="2655185"/>
            <a:ext cx="1123493" cy="835131"/>
          </a:xfrm>
          <a:prstGeom prst="line">
            <a:avLst/>
          </a:prstGeom>
          <a:ln w="38100">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sp>
        <p:nvSpPr>
          <p:cNvPr id="50" name="TextBox 49">
            <a:extLst>
              <a:ext uri="{FF2B5EF4-FFF2-40B4-BE49-F238E27FC236}">
                <a16:creationId xmlns:a16="http://schemas.microsoft.com/office/drawing/2014/main" id="{ED899EA7-F48A-E049-5E2F-F99615285131}"/>
              </a:ext>
            </a:extLst>
          </p:cNvPr>
          <p:cNvSpPr txBox="1"/>
          <p:nvPr/>
        </p:nvSpPr>
        <p:spPr>
          <a:xfrm>
            <a:off x="7849375" y="5407133"/>
            <a:ext cx="3389005" cy="584775"/>
          </a:xfrm>
          <a:prstGeom prst="rect">
            <a:avLst/>
          </a:prstGeom>
          <a:noFill/>
        </p:spPr>
        <p:txBody>
          <a:bodyPr wrap="square" rtlCol="0">
            <a:spAutoFit/>
          </a:bodyPr>
          <a:lstStyle/>
          <a:p>
            <a:r>
              <a:rPr lang="en-US" sz="3200" dirty="0">
                <a:highlight>
                  <a:srgbClr val="FFFF00"/>
                </a:highlight>
              </a:rPr>
              <a:t>Alice-locality = 1</a:t>
            </a:r>
          </a:p>
        </p:txBody>
      </p:sp>
      <p:sp>
        <p:nvSpPr>
          <p:cNvPr id="64" name="Triangle 63">
            <a:extLst>
              <a:ext uri="{FF2B5EF4-FFF2-40B4-BE49-F238E27FC236}">
                <a16:creationId xmlns:a16="http://schemas.microsoft.com/office/drawing/2014/main" id="{6024051B-044F-ECDF-4818-670102BDF7C0}"/>
              </a:ext>
            </a:extLst>
          </p:cNvPr>
          <p:cNvSpPr/>
          <p:nvPr/>
        </p:nvSpPr>
        <p:spPr bwMode="auto">
          <a:xfrm>
            <a:off x="9065273" y="2624607"/>
            <a:ext cx="1046799" cy="836775"/>
          </a:xfrm>
          <a:prstGeom prst="triangle">
            <a:avLst>
              <a:gd name="adj" fmla="val 22303"/>
            </a:avLst>
          </a:prstGeom>
          <a:solidFill>
            <a:schemeClr val="accent1"/>
          </a:solidFill>
          <a:ln w="34925"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66" name="Triangle 65">
            <a:extLst>
              <a:ext uri="{FF2B5EF4-FFF2-40B4-BE49-F238E27FC236}">
                <a16:creationId xmlns:a16="http://schemas.microsoft.com/office/drawing/2014/main" id="{C654D3D0-1B05-F0E1-6FDE-1DAACEAE0F4C}"/>
              </a:ext>
            </a:extLst>
          </p:cNvPr>
          <p:cNvSpPr/>
          <p:nvPr/>
        </p:nvSpPr>
        <p:spPr bwMode="auto">
          <a:xfrm>
            <a:off x="9065273" y="2632043"/>
            <a:ext cx="2241605" cy="829339"/>
          </a:xfrm>
          <a:prstGeom prst="triangle">
            <a:avLst>
              <a:gd name="adj" fmla="val 9949"/>
            </a:avLst>
          </a:prstGeom>
          <a:solidFill>
            <a:schemeClr val="accent1"/>
          </a:solidFill>
          <a:ln w="34925"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2" name="Title 1">
            <a:extLst>
              <a:ext uri="{FF2B5EF4-FFF2-40B4-BE49-F238E27FC236}">
                <a16:creationId xmlns:a16="http://schemas.microsoft.com/office/drawing/2014/main" id="{22E2FABE-2AD6-A19D-6A39-6CAB80F50552}"/>
              </a:ext>
            </a:extLst>
          </p:cNvPr>
          <p:cNvSpPr txBox="1">
            <a:spLocks/>
          </p:cNvSpPr>
          <p:nvPr/>
        </p:nvSpPr>
        <p:spPr bwMode="auto">
          <a:xfrm>
            <a:off x="681310" y="-62197"/>
            <a:ext cx="11851341" cy="15362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algn="ctr" rtl="0" fontAlgn="base">
              <a:spcBef>
                <a:spcPct val="0"/>
              </a:spcBef>
              <a:spcAft>
                <a:spcPct val="0"/>
              </a:spcAft>
              <a:defRPr sz="4400">
                <a:solidFill>
                  <a:schemeClr val="accent2"/>
                </a:solidFill>
                <a:latin typeface="+mj-lt"/>
                <a:ea typeface="+mj-ea"/>
                <a:cs typeface="+mj-cs"/>
              </a:defRPr>
            </a:lvl1pPr>
            <a:lvl2pPr algn="ctr" rtl="0" fontAlgn="base">
              <a:spcBef>
                <a:spcPct val="0"/>
              </a:spcBef>
              <a:spcAft>
                <a:spcPct val="0"/>
              </a:spcAft>
              <a:defRPr sz="4400">
                <a:solidFill>
                  <a:schemeClr val="accent2"/>
                </a:solidFill>
                <a:latin typeface="Arial" pitchFamily="34" charset="0"/>
                <a:cs typeface="Arial" pitchFamily="34" charset="0"/>
              </a:defRPr>
            </a:lvl2pPr>
            <a:lvl3pPr algn="ctr" rtl="0" fontAlgn="base">
              <a:spcBef>
                <a:spcPct val="0"/>
              </a:spcBef>
              <a:spcAft>
                <a:spcPct val="0"/>
              </a:spcAft>
              <a:defRPr sz="4400">
                <a:solidFill>
                  <a:schemeClr val="accent2"/>
                </a:solidFill>
                <a:latin typeface="Arial" pitchFamily="34" charset="0"/>
                <a:cs typeface="Arial" pitchFamily="34" charset="0"/>
              </a:defRPr>
            </a:lvl3pPr>
            <a:lvl4pPr algn="ctr" rtl="0" fontAlgn="base">
              <a:spcBef>
                <a:spcPct val="0"/>
              </a:spcBef>
              <a:spcAft>
                <a:spcPct val="0"/>
              </a:spcAft>
              <a:defRPr sz="4400">
                <a:solidFill>
                  <a:schemeClr val="accent2"/>
                </a:solidFill>
                <a:latin typeface="Arial" pitchFamily="34" charset="0"/>
                <a:cs typeface="Arial" pitchFamily="34" charset="0"/>
              </a:defRPr>
            </a:lvl4pPr>
            <a:lvl5pPr algn="ctr" rtl="0" fontAlgn="base">
              <a:spcBef>
                <a:spcPct val="0"/>
              </a:spcBef>
              <a:spcAft>
                <a:spcPct val="0"/>
              </a:spcAft>
              <a:defRPr sz="4400">
                <a:solidFill>
                  <a:schemeClr val="accent2"/>
                </a:solidFill>
                <a:latin typeface="Arial" pitchFamily="34"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a:lstStyle>
          <a:p>
            <a:pPr algn="l"/>
            <a:r>
              <a:rPr lang="en-US" sz="5400" kern="0" dirty="0">
                <a:solidFill>
                  <a:srgbClr val="7030A0"/>
                </a:solidFill>
              </a:rPr>
              <a:t>Example			</a:t>
            </a:r>
            <a:r>
              <a:rPr lang="he-IL" sz="5400" kern="0" dirty="0">
                <a:solidFill>
                  <a:srgbClr val="7030A0"/>
                </a:solidFill>
              </a:rPr>
              <a:t>  </a:t>
            </a:r>
            <a:r>
              <a:rPr lang="en-US" sz="5400" kern="0" dirty="0">
                <a:solidFill>
                  <a:srgbClr val="7030A0"/>
                </a:solidFill>
              </a:rPr>
              <a:t>		Easy functions</a:t>
            </a:r>
            <a:br>
              <a:rPr lang="en-US" sz="5400" kern="0" dirty="0">
                <a:solidFill>
                  <a:srgbClr val="7030A0"/>
                </a:solidFill>
              </a:rPr>
            </a:br>
            <a:r>
              <a:rPr lang="en-US" sz="3600" kern="0" dirty="0">
                <a:solidFill>
                  <a:schemeClr val="tx1"/>
                </a:solidFill>
              </a:rPr>
              <a:t>2PC with parallel OTs</a:t>
            </a:r>
            <a:endParaRPr lang="en-US" sz="5400" kern="0" dirty="0">
              <a:solidFill>
                <a:schemeClr val="tx1"/>
              </a:solidFill>
            </a:endParaRPr>
          </a:p>
        </p:txBody>
      </p:sp>
    </p:spTree>
    <p:extLst>
      <p:ext uri="{BB962C8B-B14F-4D97-AF65-F5344CB8AC3E}">
        <p14:creationId xmlns:p14="http://schemas.microsoft.com/office/powerpoint/2010/main" val="4081192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358C2-59A8-760C-D443-6585F1E94C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8C309-A1D4-2661-937E-F460AFF348C3}"/>
              </a:ext>
            </a:extLst>
          </p:cNvPr>
          <p:cNvSpPr>
            <a:spLocks noGrp="1"/>
          </p:cNvSpPr>
          <p:nvPr>
            <p:ph type="title"/>
          </p:nvPr>
        </p:nvSpPr>
        <p:spPr>
          <a:xfrm>
            <a:off x="681310" y="-3832"/>
            <a:ext cx="11851341" cy="1536229"/>
          </a:xfrm>
        </p:spPr>
        <p:txBody>
          <a:bodyPr anchor="t">
            <a:normAutofit/>
          </a:bodyPr>
          <a:lstStyle/>
          <a:p>
            <a:pPr algn="l"/>
            <a:r>
              <a:rPr lang="en-US" sz="5400" dirty="0">
                <a:solidFill>
                  <a:srgbClr val="7030A0"/>
                </a:solidFill>
              </a:rPr>
              <a:t>Example			</a:t>
            </a:r>
            <a:r>
              <a:rPr lang="he-IL" sz="5400" dirty="0">
                <a:solidFill>
                  <a:srgbClr val="7030A0"/>
                </a:solidFill>
              </a:rPr>
              <a:t>  </a:t>
            </a:r>
            <a:r>
              <a:rPr lang="en-US" sz="5400" dirty="0">
                <a:solidFill>
                  <a:srgbClr val="7030A0"/>
                </a:solidFill>
              </a:rPr>
              <a:t>		Easy functions</a:t>
            </a:r>
            <a:br>
              <a:rPr lang="en-US" sz="5400" dirty="0">
                <a:solidFill>
                  <a:srgbClr val="7030A0"/>
                </a:solidFill>
              </a:rPr>
            </a:br>
            <a:r>
              <a:rPr lang="en-US" sz="3600" dirty="0">
                <a:solidFill>
                  <a:schemeClr val="tx1"/>
                </a:solidFill>
              </a:rPr>
              <a:t>Client-server MPC 	</a:t>
            </a:r>
            <a:endParaRPr lang="en-US" sz="5400" dirty="0">
              <a:solidFill>
                <a:schemeClr val="tx1"/>
              </a:solidFill>
            </a:endParaRPr>
          </a:p>
        </p:txBody>
      </p:sp>
      <p:grpSp>
        <p:nvGrpSpPr>
          <p:cNvPr id="31" name="Group 30">
            <a:extLst>
              <a:ext uri="{FF2B5EF4-FFF2-40B4-BE49-F238E27FC236}">
                <a16:creationId xmlns:a16="http://schemas.microsoft.com/office/drawing/2014/main" id="{214BBA51-DC79-BBF3-95A4-D510ADA2E437}"/>
              </a:ext>
            </a:extLst>
          </p:cNvPr>
          <p:cNvGrpSpPr/>
          <p:nvPr/>
        </p:nvGrpSpPr>
        <p:grpSpPr>
          <a:xfrm>
            <a:off x="306632" y="4119639"/>
            <a:ext cx="2677258" cy="727640"/>
            <a:chOff x="501184" y="5857215"/>
            <a:chExt cx="2677258" cy="727640"/>
          </a:xfrm>
        </p:grpSpPr>
        <p:sp>
          <p:nvSpPr>
            <p:cNvPr id="3" name="Oval 7">
              <a:extLst>
                <a:ext uri="{FF2B5EF4-FFF2-40B4-BE49-F238E27FC236}">
                  <a16:creationId xmlns:a16="http://schemas.microsoft.com/office/drawing/2014/main" id="{B600F9F6-8C61-3368-312C-824DA2C2C743}"/>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4" name="Oval 8">
              <a:extLst>
                <a:ext uri="{FF2B5EF4-FFF2-40B4-BE49-F238E27FC236}">
                  <a16:creationId xmlns:a16="http://schemas.microsoft.com/office/drawing/2014/main" id="{568C80CB-9629-2A8F-50C0-F4FE4AAB99DE}"/>
                </a:ext>
              </a:extLst>
            </p:cNvPr>
            <p:cNvSpPr>
              <a:spLocks noChangeArrowheads="1"/>
            </p:cNvSpPr>
            <p:nvPr/>
          </p:nvSpPr>
          <p:spPr bwMode="auto">
            <a:xfrm>
              <a:off x="2454041"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6" name="Oval 8">
              <a:extLst>
                <a:ext uri="{FF2B5EF4-FFF2-40B4-BE49-F238E27FC236}">
                  <a16:creationId xmlns:a16="http://schemas.microsoft.com/office/drawing/2014/main" id="{8F2B0173-1718-21E1-52D0-4C0414183CD0}"/>
                </a:ext>
              </a:extLst>
            </p:cNvPr>
            <p:cNvSpPr>
              <a:spLocks noChangeArrowheads="1"/>
            </p:cNvSpPr>
            <p:nvPr/>
          </p:nvSpPr>
          <p:spPr bwMode="auto">
            <a:xfrm>
              <a:off x="1478032" y="585721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grpSp>
        <p:nvGrpSpPr>
          <p:cNvPr id="11" name="Group 10">
            <a:extLst>
              <a:ext uri="{FF2B5EF4-FFF2-40B4-BE49-F238E27FC236}">
                <a16:creationId xmlns:a16="http://schemas.microsoft.com/office/drawing/2014/main" id="{2AD54089-DC7F-2C68-8D73-B631A29427DE}"/>
              </a:ext>
            </a:extLst>
          </p:cNvPr>
          <p:cNvGrpSpPr/>
          <p:nvPr/>
        </p:nvGrpSpPr>
        <p:grpSpPr>
          <a:xfrm>
            <a:off x="3221690" y="4135854"/>
            <a:ext cx="1701249" cy="727640"/>
            <a:chOff x="501184" y="5857215"/>
            <a:chExt cx="1701249" cy="727640"/>
          </a:xfrm>
        </p:grpSpPr>
        <p:sp>
          <p:nvSpPr>
            <p:cNvPr id="34" name="Oval 7">
              <a:extLst>
                <a:ext uri="{FF2B5EF4-FFF2-40B4-BE49-F238E27FC236}">
                  <a16:creationId xmlns:a16="http://schemas.microsoft.com/office/drawing/2014/main" id="{7B3F56EF-23FE-D291-0B8D-E71CC2840A38}"/>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7" name="Oval 8">
              <a:extLst>
                <a:ext uri="{FF2B5EF4-FFF2-40B4-BE49-F238E27FC236}">
                  <a16:creationId xmlns:a16="http://schemas.microsoft.com/office/drawing/2014/main" id="{59811F81-2404-D831-81EA-2737BE07C2F6}"/>
                </a:ext>
              </a:extLst>
            </p:cNvPr>
            <p:cNvSpPr>
              <a:spLocks noChangeArrowheads="1"/>
            </p:cNvSpPr>
            <p:nvPr/>
          </p:nvSpPr>
          <p:spPr bwMode="auto">
            <a:xfrm>
              <a:off x="1478032" y="585721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grpSp>
        <p:nvGrpSpPr>
          <p:cNvPr id="38" name="Group 37">
            <a:extLst>
              <a:ext uri="{FF2B5EF4-FFF2-40B4-BE49-F238E27FC236}">
                <a16:creationId xmlns:a16="http://schemas.microsoft.com/office/drawing/2014/main" id="{5939677C-4A8B-55F9-7CEE-71B6746C0F85}"/>
              </a:ext>
            </a:extLst>
          </p:cNvPr>
          <p:cNvGrpSpPr/>
          <p:nvPr/>
        </p:nvGrpSpPr>
        <p:grpSpPr>
          <a:xfrm>
            <a:off x="1178878" y="5964651"/>
            <a:ext cx="2677258" cy="727640"/>
            <a:chOff x="501184" y="5857215"/>
            <a:chExt cx="2677258" cy="727640"/>
          </a:xfrm>
          <a:solidFill>
            <a:srgbClr val="92D050"/>
          </a:solidFill>
        </p:grpSpPr>
        <p:sp>
          <p:nvSpPr>
            <p:cNvPr id="39" name="Oval 7">
              <a:extLst>
                <a:ext uri="{FF2B5EF4-FFF2-40B4-BE49-F238E27FC236}">
                  <a16:creationId xmlns:a16="http://schemas.microsoft.com/office/drawing/2014/main" id="{9F04F75C-C866-BBFE-1D97-54DA841C9044}"/>
                </a:ext>
              </a:extLst>
            </p:cNvPr>
            <p:cNvSpPr>
              <a:spLocks noChangeArrowheads="1"/>
            </p:cNvSpPr>
            <p:nvPr/>
          </p:nvSpPr>
          <p:spPr bwMode="auto">
            <a:xfrm>
              <a:off x="501184"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010</a:t>
              </a:r>
            </a:p>
          </p:txBody>
        </p:sp>
        <p:sp>
          <p:nvSpPr>
            <p:cNvPr id="40" name="Oval 8">
              <a:extLst>
                <a:ext uri="{FF2B5EF4-FFF2-40B4-BE49-F238E27FC236}">
                  <a16:creationId xmlns:a16="http://schemas.microsoft.com/office/drawing/2014/main" id="{5AF824A5-DA63-4DBF-080F-C62513C46D6F}"/>
                </a:ext>
              </a:extLst>
            </p:cNvPr>
            <p:cNvSpPr>
              <a:spLocks noChangeArrowheads="1"/>
            </p:cNvSpPr>
            <p:nvPr/>
          </p:nvSpPr>
          <p:spPr bwMode="auto">
            <a:xfrm>
              <a:off x="2454041"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101</a:t>
              </a:r>
            </a:p>
          </p:txBody>
        </p:sp>
        <p:sp>
          <p:nvSpPr>
            <p:cNvPr id="41" name="Oval 8">
              <a:extLst>
                <a:ext uri="{FF2B5EF4-FFF2-40B4-BE49-F238E27FC236}">
                  <a16:creationId xmlns:a16="http://schemas.microsoft.com/office/drawing/2014/main" id="{6DEDD6F4-85A2-55BE-75E2-2525AEB5AF67}"/>
                </a:ext>
              </a:extLst>
            </p:cNvPr>
            <p:cNvSpPr>
              <a:spLocks noChangeArrowheads="1"/>
            </p:cNvSpPr>
            <p:nvPr/>
          </p:nvSpPr>
          <p:spPr bwMode="auto">
            <a:xfrm>
              <a:off x="1478032" y="585721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110</a:t>
              </a:r>
            </a:p>
          </p:txBody>
        </p:sp>
      </p:grpSp>
      <p:sp>
        <p:nvSpPr>
          <p:cNvPr id="45" name="Oval 8">
            <a:extLst>
              <a:ext uri="{FF2B5EF4-FFF2-40B4-BE49-F238E27FC236}">
                <a16:creationId xmlns:a16="http://schemas.microsoft.com/office/drawing/2014/main" id="{B13C377F-3B3E-485B-DB3D-EA1BB235DAD9}"/>
              </a:ext>
            </a:extLst>
          </p:cNvPr>
          <p:cNvSpPr>
            <a:spLocks noChangeArrowheads="1"/>
          </p:cNvSpPr>
          <p:nvPr/>
        </p:nvSpPr>
        <p:spPr bwMode="auto">
          <a:xfrm>
            <a:off x="2290786" y="2437458"/>
            <a:ext cx="724401" cy="724400"/>
          </a:xfrm>
          <a:prstGeom prst="ellipse">
            <a:avLst/>
          </a:prstGeom>
          <a:solidFill>
            <a:srgbClr val="FFC000"/>
          </a:solidFill>
          <a:ln w="57150">
            <a:solidFill>
              <a:schemeClr val="tx1"/>
            </a:solidFill>
            <a:round/>
            <a:headEnd/>
            <a:tailEnd/>
          </a:ln>
          <a:effec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011</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7B5B106-0D5E-809F-CEEF-63B79318A81A}"/>
                  </a:ext>
                </a:extLst>
              </p:cNvPr>
              <p:cNvSpPr txBox="1"/>
              <p:nvPr/>
            </p:nvSpPr>
            <p:spPr>
              <a:xfrm>
                <a:off x="4327969" y="6065241"/>
                <a:ext cx="1670394" cy="523220"/>
              </a:xfrm>
              <a:prstGeom prst="rect">
                <a:avLst/>
              </a:prstGeom>
              <a:noFill/>
            </p:spPr>
            <p:txBody>
              <a:bodyPr wrap="none" rtlCol="0">
                <a:spAutoFit/>
              </a:bodyPr>
              <a:lstStyle/>
              <a:p>
                <a14:m>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 </m:t>
                    </m:r>
                  </m:oMath>
                </a14:m>
                <a:r>
                  <a:rPr lang="en-US" sz="2800" dirty="0"/>
                  <a:t>Clients</a:t>
                </a:r>
              </a:p>
            </p:txBody>
          </p:sp>
        </mc:Choice>
        <mc:Fallback xmlns="">
          <p:sp>
            <p:nvSpPr>
              <p:cNvPr id="5" name="TextBox 4">
                <a:extLst>
                  <a:ext uri="{FF2B5EF4-FFF2-40B4-BE49-F238E27FC236}">
                    <a16:creationId xmlns:a16="http://schemas.microsoft.com/office/drawing/2014/main" id="{77B5B106-0D5E-809F-CEEF-63B79318A81A}"/>
                  </a:ext>
                </a:extLst>
              </p:cNvPr>
              <p:cNvSpPr txBox="1">
                <a:spLocks noRot="1" noChangeAspect="1" noMove="1" noResize="1" noEditPoints="1" noAdjustHandles="1" noChangeArrowheads="1" noChangeShapeType="1" noTextEdit="1"/>
              </p:cNvSpPr>
              <p:nvPr/>
            </p:nvSpPr>
            <p:spPr>
              <a:xfrm>
                <a:off x="4327969" y="6065241"/>
                <a:ext cx="1670394" cy="523220"/>
              </a:xfrm>
              <a:prstGeom prst="rect">
                <a:avLst/>
              </a:prstGeom>
              <a:blipFill>
                <a:blip r:embed="rId3"/>
                <a:stretch>
                  <a:fillRect t="-11905" r="-6015"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818B6B0-531E-8D4C-498D-F2A210FF1302}"/>
                  </a:ext>
                </a:extLst>
              </p:cNvPr>
              <p:cNvSpPr txBox="1"/>
              <p:nvPr/>
            </p:nvSpPr>
            <p:spPr>
              <a:xfrm>
                <a:off x="5116474" y="4269569"/>
                <a:ext cx="1715278" cy="523220"/>
              </a:xfrm>
              <a:prstGeom prst="rect">
                <a:avLst/>
              </a:prstGeom>
              <a:noFill/>
            </p:spPr>
            <p:txBody>
              <a:bodyPr wrap="none" rtlCol="0">
                <a:spAutoFit/>
              </a:bodyPr>
              <a:lstStyle/>
              <a:p>
                <a14:m>
                  <m:oMath xmlns:m="http://schemas.openxmlformats.org/officeDocument/2006/math">
                    <m:r>
                      <a:rPr lang="en-US" sz="2800" b="0" i="1" smtClean="0">
                        <a:latin typeface="Cambria Math" panose="02040503050406030204" pitchFamily="18" charset="0"/>
                      </a:rPr>
                      <m:t>𝑛</m:t>
                    </m:r>
                    <m:r>
                      <a:rPr lang="en-US" sz="2800" b="0" i="1" smtClean="0">
                        <a:latin typeface="Cambria Math" panose="02040503050406030204" pitchFamily="18" charset="0"/>
                      </a:rPr>
                      <m:t> </m:t>
                    </m:r>
                  </m:oMath>
                </a14:m>
                <a:r>
                  <a:rPr lang="en-US" sz="2800" dirty="0"/>
                  <a:t>Servers</a:t>
                </a:r>
              </a:p>
            </p:txBody>
          </p:sp>
        </mc:Choice>
        <mc:Fallback xmlns="">
          <p:sp>
            <p:nvSpPr>
              <p:cNvPr id="7" name="TextBox 6">
                <a:extLst>
                  <a:ext uri="{FF2B5EF4-FFF2-40B4-BE49-F238E27FC236}">
                    <a16:creationId xmlns:a16="http://schemas.microsoft.com/office/drawing/2014/main" id="{2818B6B0-531E-8D4C-498D-F2A210FF1302}"/>
                  </a:ext>
                </a:extLst>
              </p:cNvPr>
              <p:cNvSpPr txBox="1">
                <a:spLocks noRot="1" noChangeAspect="1" noMove="1" noResize="1" noEditPoints="1" noAdjustHandles="1" noChangeArrowheads="1" noChangeShapeType="1" noTextEdit="1"/>
              </p:cNvSpPr>
              <p:nvPr/>
            </p:nvSpPr>
            <p:spPr>
              <a:xfrm>
                <a:off x="5116474" y="4269569"/>
                <a:ext cx="1715278" cy="523220"/>
              </a:xfrm>
              <a:prstGeom prst="rect">
                <a:avLst/>
              </a:prstGeom>
              <a:blipFill>
                <a:blip r:embed="rId4"/>
                <a:stretch>
                  <a:fillRect t="-11905" r="-5839" b="-30952"/>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FC757A7B-E3FB-EAE8-7F1D-70B801147B1F}"/>
              </a:ext>
            </a:extLst>
          </p:cNvPr>
          <p:cNvSpPr txBox="1"/>
          <p:nvPr/>
        </p:nvSpPr>
        <p:spPr>
          <a:xfrm>
            <a:off x="3327430" y="2520282"/>
            <a:ext cx="1704313" cy="523220"/>
          </a:xfrm>
          <a:prstGeom prst="rect">
            <a:avLst/>
          </a:prstGeom>
          <a:noFill/>
        </p:spPr>
        <p:txBody>
          <a:bodyPr wrap="none" rtlCol="0">
            <a:spAutoFit/>
          </a:bodyPr>
          <a:lstStyle/>
          <a:p>
            <a:r>
              <a:rPr lang="en-US" sz="2800" dirty="0"/>
              <a:t>Evaluator</a:t>
            </a:r>
          </a:p>
        </p:txBody>
      </p:sp>
      <p:cxnSp>
        <p:nvCxnSpPr>
          <p:cNvPr id="12" name="Straight Arrow Connector 11">
            <a:extLst>
              <a:ext uri="{FF2B5EF4-FFF2-40B4-BE49-F238E27FC236}">
                <a16:creationId xmlns:a16="http://schemas.microsoft.com/office/drawing/2014/main" id="{86134F21-394E-BC16-3F74-CEC1ECF5133C}"/>
              </a:ext>
            </a:extLst>
          </p:cNvPr>
          <p:cNvCxnSpPr>
            <a:cxnSpLocks/>
          </p:cNvCxnSpPr>
          <p:nvPr/>
        </p:nvCxnSpPr>
        <p:spPr bwMode="auto">
          <a:xfrm flipH="1" flipV="1">
            <a:off x="874643" y="5097852"/>
            <a:ext cx="457475" cy="61622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4" name="Straight Arrow Connector 13">
            <a:extLst>
              <a:ext uri="{FF2B5EF4-FFF2-40B4-BE49-F238E27FC236}">
                <a16:creationId xmlns:a16="http://schemas.microsoft.com/office/drawing/2014/main" id="{4A7266D9-FC3A-3237-0BC1-E765BF38F84D}"/>
              </a:ext>
            </a:extLst>
          </p:cNvPr>
          <p:cNvCxnSpPr>
            <a:cxnSpLocks/>
          </p:cNvCxnSpPr>
          <p:nvPr/>
        </p:nvCxnSpPr>
        <p:spPr bwMode="auto">
          <a:xfrm flipV="1">
            <a:off x="2467026" y="5017071"/>
            <a:ext cx="185960" cy="858569"/>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A02503CE-1C18-2F16-DE77-4FFDE13531D8}"/>
              </a:ext>
            </a:extLst>
          </p:cNvPr>
          <p:cNvCxnSpPr>
            <a:cxnSpLocks/>
          </p:cNvCxnSpPr>
          <p:nvPr/>
        </p:nvCxnSpPr>
        <p:spPr bwMode="auto">
          <a:xfrm flipV="1">
            <a:off x="3674401" y="5017071"/>
            <a:ext cx="653568"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9" name="Straight Arrow Connector 18">
            <a:extLst>
              <a:ext uri="{FF2B5EF4-FFF2-40B4-BE49-F238E27FC236}">
                <a16:creationId xmlns:a16="http://schemas.microsoft.com/office/drawing/2014/main" id="{89718F02-AA0F-6D8A-BE7C-F3E01A09C962}"/>
              </a:ext>
            </a:extLst>
          </p:cNvPr>
          <p:cNvCxnSpPr>
            <a:cxnSpLocks/>
          </p:cNvCxnSpPr>
          <p:nvPr/>
        </p:nvCxnSpPr>
        <p:spPr bwMode="auto">
          <a:xfrm flipV="1">
            <a:off x="3450538" y="5017071"/>
            <a:ext cx="43397"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0A7D2532-9107-6FBB-2E70-EB94E113038B}"/>
              </a:ext>
            </a:extLst>
          </p:cNvPr>
          <p:cNvCxnSpPr>
            <a:cxnSpLocks/>
          </p:cNvCxnSpPr>
          <p:nvPr/>
        </p:nvCxnSpPr>
        <p:spPr bwMode="auto">
          <a:xfrm flipH="1" flipV="1">
            <a:off x="2799184" y="5017071"/>
            <a:ext cx="505155"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Straight Arrow Connector 22">
            <a:extLst>
              <a:ext uri="{FF2B5EF4-FFF2-40B4-BE49-F238E27FC236}">
                <a16:creationId xmlns:a16="http://schemas.microsoft.com/office/drawing/2014/main" id="{8A9D24DB-CBDF-0522-E5ED-F756A613263D}"/>
              </a:ext>
            </a:extLst>
          </p:cNvPr>
          <p:cNvCxnSpPr>
            <a:cxnSpLocks/>
          </p:cNvCxnSpPr>
          <p:nvPr/>
        </p:nvCxnSpPr>
        <p:spPr bwMode="auto">
          <a:xfrm flipH="1" flipV="1">
            <a:off x="1749845" y="5097852"/>
            <a:ext cx="447961" cy="78225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5" name="Straight Arrow Connector 24">
            <a:extLst>
              <a:ext uri="{FF2B5EF4-FFF2-40B4-BE49-F238E27FC236}">
                <a16:creationId xmlns:a16="http://schemas.microsoft.com/office/drawing/2014/main" id="{C01B747C-BD41-941A-F82E-1D20594C9432}"/>
              </a:ext>
            </a:extLst>
          </p:cNvPr>
          <p:cNvCxnSpPr>
            <a:cxnSpLocks/>
          </p:cNvCxnSpPr>
          <p:nvPr/>
        </p:nvCxnSpPr>
        <p:spPr bwMode="auto">
          <a:xfrm flipV="1">
            <a:off x="1586999" y="5094612"/>
            <a:ext cx="27089" cy="61622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7" name="Straight Arrow Connector 26">
            <a:extLst>
              <a:ext uri="{FF2B5EF4-FFF2-40B4-BE49-F238E27FC236}">
                <a16:creationId xmlns:a16="http://schemas.microsoft.com/office/drawing/2014/main" id="{A2A1634D-2648-4B02-39FF-3A212F2D4A93}"/>
              </a:ext>
            </a:extLst>
          </p:cNvPr>
          <p:cNvCxnSpPr>
            <a:cxnSpLocks/>
          </p:cNvCxnSpPr>
          <p:nvPr/>
        </p:nvCxnSpPr>
        <p:spPr bwMode="auto">
          <a:xfrm flipH="1" flipV="1">
            <a:off x="3221690" y="3122899"/>
            <a:ext cx="1207163" cy="83974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9" name="Straight Arrow Connector 28">
            <a:extLst>
              <a:ext uri="{FF2B5EF4-FFF2-40B4-BE49-F238E27FC236}">
                <a16:creationId xmlns:a16="http://schemas.microsoft.com/office/drawing/2014/main" id="{7DF02D4E-152A-BA57-D538-AB4F79BF68B2}"/>
              </a:ext>
            </a:extLst>
          </p:cNvPr>
          <p:cNvCxnSpPr>
            <a:cxnSpLocks/>
          </p:cNvCxnSpPr>
          <p:nvPr/>
        </p:nvCxnSpPr>
        <p:spPr bwMode="auto">
          <a:xfrm flipV="1">
            <a:off x="793956" y="3161858"/>
            <a:ext cx="1361770" cy="83573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3" name="Straight Arrow Connector 32">
            <a:extLst>
              <a:ext uri="{FF2B5EF4-FFF2-40B4-BE49-F238E27FC236}">
                <a16:creationId xmlns:a16="http://schemas.microsoft.com/office/drawing/2014/main" id="{986E0FC2-1D6D-7D63-B2FA-353523E2F6AB}"/>
              </a:ext>
            </a:extLst>
          </p:cNvPr>
          <p:cNvCxnSpPr>
            <a:cxnSpLocks/>
          </p:cNvCxnSpPr>
          <p:nvPr/>
        </p:nvCxnSpPr>
        <p:spPr bwMode="auto">
          <a:xfrm flipV="1">
            <a:off x="1645875" y="3263246"/>
            <a:ext cx="821151" cy="730857"/>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 name="Straight Arrow Connector 35">
            <a:extLst>
              <a:ext uri="{FF2B5EF4-FFF2-40B4-BE49-F238E27FC236}">
                <a16:creationId xmlns:a16="http://schemas.microsoft.com/office/drawing/2014/main" id="{DA6EABBF-87DE-E574-9D21-B776E479D03E}"/>
              </a:ext>
            </a:extLst>
          </p:cNvPr>
          <p:cNvCxnSpPr>
            <a:cxnSpLocks/>
          </p:cNvCxnSpPr>
          <p:nvPr/>
        </p:nvCxnSpPr>
        <p:spPr bwMode="auto">
          <a:xfrm flipV="1">
            <a:off x="2621689" y="3338307"/>
            <a:ext cx="177495" cy="65579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Arrow Connector 43">
            <a:extLst>
              <a:ext uri="{FF2B5EF4-FFF2-40B4-BE49-F238E27FC236}">
                <a16:creationId xmlns:a16="http://schemas.microsoft.com/office/drawing/2014/main" id="{38BC704B-8ECB-1C7B-CD7F-FE7BAF7E23B6}"/>
              </a:ext>
            </a:extLst>
          </p:cNvPr>
          <p:cNvCxnSpPr>
            <a:cxnSpLocks/>
          </p:cNvCxnSpPr>
          <p:nvPr/>
        </p:nvCxnSpPr>
        <p:spPr bwMode="auto">
          <a:xfrm flipH="1" flipV="1">
            <a:off x="3051761" y="3298820"/>
            <a:ext cx="445145" cy="686697"/>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9818963-7B94-6E30-A4B4-2D0CB2827D52}"/>
                  </a:ext>
                </a:extLst>
              </p:cNvPr>
              <p:cNvSpPr txBox="1"/>
              <p:nvPr/>
            </p:nvSpPr>
            <p:spPr>
              <a:xfrm>
                <a:off x="5047865" y="4817950"/>
                <a:ext cx="185249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b="0" i="1" smtClean="0">
                              <a:solidFill>
                                <a:srgbClr val="FF0000"/>
                              </a:solidFill>
                              <a:latin typeface="Cambria Math" panose="02040503050406030204" pitchFamily="18" charset="0"/>
                            </a:rPr>
                          </m:ctrlPr>
                        </m:sSubPr>
                        <m:e>
                          <m:r>
                            <a:rPr lang="en-US" sz="3200" b="0" i="1" smtClean="0">
                              <a:solidFill>
                                <a:srgbClr val="FF0000"/>
                              </a:solidFill>
                              <a:latin typeface="Cambria Math" panose="02040503050406030204" pitchFamily="18" charset="0"/>
                            </a:rPr>
                            <m:t>𝑡</m:t>
                          </m:r>
                        </m:e>
                        <m:sub>
                          <m:r>
                            <a:rPr lang="en-US" sz="3200" b="0" i="1" smtClean="0">
                              <a:solidFill>
                                <a:srgbClr val="FF0000"/>
                              </a:solidFill>
                              <a:latin typeface="Cambria Math" panose="02040503050406030204" pitchFamily="18" charset="0"/>
                            </a:rPr>
                            <m:t>𝑆</m:t>
                          </m:r>
                        </m:sub>
                      </m:sSub>
                      <m:r>
                        <a:rPr lang="en-US" sz="3200" b="0" i="1" smtClean="0">
                          <a:solidFill>
                            <a:srgbClr val="FF0000"/>
                          </a:solidFill>
                          <a:latin typeface="Cambria Math" panose="02040503050406030204" pitchFamily="18" charset="0"/>
                        </a:rPr>
                        <m:t>&lt;</m:t>
                      </m:r>
                      <m:r>
                        <a:rPr lang="en-US" sz="3200" b="0" i="1" smtClean="0">
                          <a:solidFill>
                            <a:srgbClr val="FF0000"/>
                          </a:solidFill>
                          <a:latin typeface="Cambria Math" panose="02040503050406030204" pitchFamily="18" charset="0"/>
                        </a:rPr>
                        <m:t>𝑛</m:t>
                      </m:r>
                      <m:r>
                        <a:rPr lang="en-US" sz="3200" b="0" i="1" smtClean="0">
                          <a:solidFill>
                            <a:srgbClr val="FF0000"/>
                          </a:solidFill>
                          <a:latin typeface="Cambria Math" panose="02040503050406030204" pitchFamily="18" charset="0"/>
                        </a:rPr>
                        <m:t>/</m:t>
                      </m:r>
                      <m:r>
                        <a:rPr lang="en-US" sz="3200" b="0" i="1" smtClean="0">
                          <a:solidFill>
                            <a:srgbClr val="FF0000"/>
                          </a:solidFill>
                          <a:latin typeface="Cambria Math" panose="02040503050406030204" pitchFamily="18" charset="0"/>
                        </a:rPr>
                        <m:t>𝑑</m:t>
                      </m:r>
                    </m:oMath>
                  </m:oMathPara>
                </a14:m>
                <a:endParaRPr lang="en-US" sz="3200" dirty="0">
                  <a:solidFill>
                    <a:srgbClr val="FF0000"/>
                  </a:solidFill>
                </a:endParaRPr>
              </a:p>
            </p:txBody>
          </p:sp>
        </mc:Choice>
        <mc:Fallback xmlns="">
          <p:sp>
            <p:nvSpPr>
              <p:cNvPr id="47" name="TextBox 46">
                <a:extLst>
                  <a:ext uri="{FF2B5EF4-FFF2-40B4-BE49-F238E27FC236}">
                    <a16:creationId xmlns:a16="http://schemas.microsoft.com/office/drawing/2014/main" id="{49818963-7B94-6E30-A4B4-2D0CB2827D52}"/>
                  </a:ext>
                </a:extLst>
              </p:cNvPr>
              <p:cNvSpPr txBox="1">
                <a:spLocks noRot="1" noChangeAspect="1" noMove="1" noResize="1" noEditPoints="1" noAdjustHandles="1" noChangeArrowheads="1" noChangeShapeType="1" noTextEdit="1"/>
              </p:cNvSpPr>
              <p:nvPr/>
            </p:nvSpPr>
            <p:spPr>
              <a:xfrm>
                <a:off x="5047865" y="4817950"/>
                <a:ext cx="1852495" cy="584775"/>
              </a:xfrm>
              <a:prstGeom prst="rect">
                <a:avLst/>
              </a:prstGeom>
              <a:blipFill>
                <a:blip r:embed="rId5"/>
                <a:stretch>
                  <a:fillRect b="-21277"/>
                </a:stretch>
              </a:blipFill>
            </p:spPr>
            <p:txBody>
              <a:bodyPr/>
              <a:lstStyle/>
              <a:p>
                <a:r>
                  <a:rPr lang="en-US">
                    <a:noFill/>
                  </a:rPr>
                  <a:t> </a:t>
                </a:r>
              </a:p>
            </p:txBody>
          </p:sp>
        </mc:Fallback>
      </mc:AlternateContent>
      <p:sp>
        <p:nvSpPr>
          <p:cNvPr id="49" name="TextBox 48">
            <a:extLst>
              <a:ext uri="{FF2B5EF4-FFF2-40B4-BE49-F238E27FC236}">
                <a16:creationId xmlns:a16="http://schemas.microsoft.com/office/drawing/2014/main" id="{FE13DA00-3F3A-B984-EFD9-F09C5103721D}"/>
              </a:ext>
            </a:extLst>
          </p:cNvPr>
          <p:cNvSpPr txBox="1"/>
          <p:nvPr/>
        </p:nvSpPr>
        <p:spPr>
          <a:xfrm>
            <a:off x="6606980" y="2721114"/>
            <a:ext cx="5176417" cy="707886"/>
          </a:xfrm>
          <a:prstGeom prst="rect">
            <a:avLst/>
          </a:prstGeom>
          <a:solidFill>
            <a:srgbClr val="FFFF00"/>
          </a:solidFill>
        </p:spPr>
        <p:txBody>
          <a:bodyPr wrap="none" rtlCol="0">
            <a:spAutoFit/>
          </a:bodyPr>
          <a:lstStyle/>
          <a:p>
            <a:r>
              <a:rPr lang="en-US" sz="4000" dirty="0"/>
              <a:t>Degree-d polynomials</a:t>
            </a:r>
          </a:p>
        </p:txBody>
      </p:sp>
    </p:spTree>
    <p:extLst>
      <p:ext uri="{BB962C8B-B14F-4D97-AF65-F5344CB8AC3E}">
        <p14:creationId xmlns:p14="http://schemas.microsoft.com/office/powerpoint/2010/main" val="8314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Text Box 2"/>
          <p:cNvSpPr txBox="1">
            <a:spLocks noChangeArrowheads="1"/>
          </p:cNvSpPr>
          <p:nvPr/>
        </p:nvSpPr>
        <p:spPr bwMode="auto">
          <a:xfrm>
            <a:off x="7697789" y="3438374"/>
            <a:ext cx="1071425"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rtl="1" eaLnBrk="0" fontAlgn="base" hangingPunct="0">
              <a:spcBef>
                <a:spcPct val="50000"/>
              </a:spcBef>
              <a:spcAft>
                <a:spcPct val="0"/>
              </a:spcAft>
              <a:defRPr/>
            </a:pPr>
            <a:r>
              <a:rPr lang="en-US" sz="2400" i="1">
                <a:solidFill>
                  <a:srgbClr val="FF0000"/>
                </a:solidFill>
                <a:latin typeface="Arial" pitchFamily="34" charset="0"/>
                <a:cs typeface="Arial" pitchFamily="34" charset="0"/>
              </a:rPr>
              <a:t>Enc</a:t>
            </a:r>
            <a:r>
              <a:rPr lang="en-US" sz="2400">
                <a:solidFill>
                  <a:srgbClr val="000000"/>
                </a:solidFill>
                <a:latin typeface="Arial" pitchFamily="34" charset="0"/>
                <a:cs typeface="Arial" pitchFamily="34" charset="0"/>
              </a:rPr>
              <a:t>(</a:t>
            </a:r>
            <a:r>
              <a:rPr lang="en-US" sz="2400" i="1">
                <a:solidFill>
                  <a:srgbClr val="000000"/>
                </a:solidFill>
                <a:latin typeface="Arial" pitchFamily="34" charset="0"/>
                <a:cs typeface="Arial" pitchFamily="34" charset="0"/>
              </a:rPr>
              <a:t>y</a:t>
            </a:r>
            <a:r>
              <a:rPr lang="en-US" sz="2400">
                <a:solidFill>
                  <a:srgbClr val="000000"/>
                </a:solidFill>
                <a:latin typeface="Arial" pitchFamily="34" charset="0"/>
                <a:cs typeface="Arial" pitchFamily="34" charset="0"/>
              </a:rPr>
              <a:t>)</a:t>
            </a:r>
          </a:p>
        </p:txBody>
      </p:sp>
      <p:sp>
        <p:nvSpPr>
          <p:cNvPr id="315395" name="Rectangle 3"/>
          <p:cNvSpPr>
            <a:spLocks noGrp="1" noChangeArrowheads="1"/>
          </p:cNvSpPr>
          <p:nvPr>
            <p:ph type="title"/>
          </p:nvPr>
        </p:nvSpPr>
        <p:spPr>
          <a:xfrm>
            <a:off x="951604" y="58365"/>
            <a:ext cx="9865551" cy="1143000"/>
          </a:xfrm>
        </p:spPr>
        <p:txBody>
          <a:bodyPr/>
          <a:lstStyle/>
          <a:p>
            <a:r>
              <a:rPr lang="en-US" dirty="0"/>
              <a:t>Reduction Template:</a:t>
            </a:r>
            <a:br>
              <a:rPr lang="en-US" dirty="0"/>
            </a:br>
            <a:r>
              <a:rPr lang="en-US" dirty="0"/>
              <a:t>Randomized Encoding of Functions</a:t>
            </a:r>
            <a:endParaRPr lang="en-US" sz="3200" dirty="0">
              <a:solidFill>
                <a:schemeClr val="tx1"/>
              </a:solidFill>
            </a:endParaRPr>
          </a:p>
        </p:txBody>
      </p:sp>
      <p:sp>
        <p:nvSpPr>
          <p:cNvPr id="315396" name="Rectangle 4"/>
          <p:cNvSpPr>
            <a:spLocks noGrp="1" noChangeArrowheads="1"/>
          </p:cNvSpPr>
          <p:nvPr>
            <p:ph type="body" idx="1"/>
          </p:nvPr>
        </p:nvSpPr>
        <p:spPr>
          <a:xfrm>
            <a:off x="1031875" y="4694891"/>
            <a:ext cx="10128250" cy="2555872"/>
          </a:xfrm>
          <a:ln/>
          <a:extLst>
            <a:ext uri="{91240B29-F687-4F45-9708-019B960494DF}">
              <a14:hiddenLine xmlns:a14="http://schemas.microsoft.com/office/drawing/2010/main" w="9525">
                <a:solidFill>
                  <a:srgbClr val="FF0000"/>
                </a:solidFill>
                <a:miter lim="800000"/>
                <a:headEnd/>
                <a:tailEnd/>
              </a14:hiddenLine>
            </a:ext>
          </a:extLst>
        </p:spPr>
        <p:txBody>
          <a:bodyPr/>
          <a:lstStyle/>
          <a:p>
            <a:pPr>
              <a:lnSpc>
                <a:spcPct val="90000"/>
              </a:lnSpc>
            </a:pPr>
            <a:r>
              <a:rPr lang="en-US" i="1" dirty="0"/>
              <a:t>g</a:t>
            </a:r>
            <a:r>
              <a:rPr lang="en-US" dirty="0"/>
              <a:t> is a </a:t>
            </a:r>
            <a:r>
              <a:rPr lang="en-US" dirty="0">
                <a:solidFill>
                  <a:srgbClr val="7030A0"/>
                </a:solidFill>
              </a:rPr>
              <a:t>randomized encoding</a:t>
            </a:r>
            <a:r>
              <a:rPr lang="en-US" dirty="0"/>
              <a:t> of </a:t>
            </a:r>
            <a:r>
              <a:rPr lang="en-US" i="1" dirty="0"/>
              <a:t>f</a:t>
            </a:r>
          </a:p>
          <a:p>
            <a:pPr lvl="1">
              <a:lnSpc>
                <a:spcPct val="90000"/>
              </a:lnSpc>
            </a:pPr>
            <a:r>
              <a:rPr lang="en-US" dirty="0"/>
              <a:t>Nontrivial relaxation of computing </a:t>
            </a:r>
            <a:r>
              <a:rPr lang="en-US" i="1" dirty="0"/>
              <a:t>f</a:t>
            </a:r>
          </a:p>
          <a:p>
            <a:pPr lvl="1">
              <a:lnSpc>
                <a:spcPct val="90000"/>
              </a:lnSpc>
            </a:pPr>
            <a:r>
              <a:rPr lang="en-US" dirty="0"/>
              <a:t>Either information-theoretic or computational</a:t>
            </a:r>
          </a:p>
          <a:p>
            <a:pPr>
              <a:lnSpc>
                <a:spcPct val="90000"/>
              </a:lnSpc>
            </a:pPr>
            <a:r>
              <a:rPr lang="en-US" dirty="0"/>
              <a:t>Hope: </a:t>
            </a:r>
            <a:r>
              <a:rPr lang="en-US" i="1" dirty="0"/>
              <a:t>g</a:t>
            </a:r>
            <a:r>
              <a:rPr lang="en-US" dirty="0"/>
              <a:t> can be in the class of “easy tasks”</a:t>
            </a:r>
          </a:p>
        </p:txBody>
      </p:sp>
      <p:sp>
        <p:nvSpPr>
          <p:cNvPr id="315397" name="Rectangle 5"/>
          <p:cNvSpPr>
            <a:spLocks noChangeArrowheads="1"/>
          </p:cNvSpPr>
          <p:nvPr/>
        </p:nvSpPr>
        <p:spPr bwMode="auto">
          <a:xfrm>
            <a:off x="4943475" y="2075973"/>
            <a:ext cx="2160588" cy="402291"/>
          </a:xfrm>
          <a:prstGeom prst="rect">
            <a:avLst/>
          </a:prstGeom>
          <a:solidFill>
            <a:srgbClr val="FFFFA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398" name="Line 6"/>
          <p:cNvSpPr>
            <a:spLocks noChangeShapeType="1"/>
          </p:cNvSpPr>
          <p:nvPr/>
        </p:nvSpPr>
        <p:spPr bwMode="auto">
          <a:xfrm>
            <a:off x="4295775" y="2312836"/>
            <a:ext cx="6477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399" name="Text Box 7"/>
          <p:cNvSpPr txBox="1">
            <a:spLocks noChangeArrowheads="1"/>
          </p:cNvSpPr>
          <p:nvPr/>
        </p:nvSpPr>
        <p:spPr bwMode="auto">
          <a:xfrm>
            <a:off x="3935414" y="2071536"/>
            <a:ext cx="335647"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rtl="1" eaLnBrk="0" fontAlgn="base" hangingPunct="0">
              <a:spcBef>
                <a:spcPct val="50000"/>
              </a:spcBef>
              <a:spcAft>
                <a:spcPct val="0"/>
              </a:spcAft>
              <a:defRPr/>
            </a:pPr>
            <a:r>
              <a:rPr lang="en-US" sz="2400" i="1">
                <a:solidFill>
                  <a:srgbClr val="000000"/>
                </a:solidFill>
                <a:latin typeface="Arial" pitchFamily="34" charset="0"/>
                <a:cs typeface="Arial" pitchFamily="34" charset="0"/>
              </a:rPr>
              <a:t>x</a:t>
            </a:r>
          </a:p>
        </p:txBody>
      </p:sp>
      <p:sp>
        <p:nvSpPr>
          <p:cNvPr id="315400" name="Line 8"/>
          <p:cNvSpPr>
            <a:spLocks noChangeShapeType="1"/>
          </p:cNvSpPr>
          <p:nvPr/>
        </p:nvSpPr>
        <p:spPr bwMode="auto">
          <a:xfrm>
            <a:off x="7104063" y="2312836"/>
            <a:ext cx="6477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401" name="Text Box 9"/>
          <p:cNvSpPr txBox="1">
            <a:spLocks noChangeArrowheads="1"/>
          </p:cNvSpPr>
          <p:nvPr/>
        </p:nvSpPr>
        <p:spPr bwMode="auto">
          <a:xfrm>
            <a:off x="7923214" y="2071536"/>
            <a:ext cx="335647"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rtl="1" eaLnBrk="0" fontAlgn="base" hangingPunct="0">
              <a:spcBef>
                <a:spcPct val="50000"/>
              </a:spcBef>
              <a:spcAft>
                <a:spcPct val="0"/>
              </a:spcAft>
              <a:defRPr/>
            </a:pPr>
            <a:r>
              <a:rPr lang="en-US" sz="2400" i="1">
                <a:solidFill>
                  <a:srgbClr val="000000"/>
                </a:solidFill>
                <a:latin typeface="Arial" pitchFamily="34" charset="0"/>
                <a:cs typeface="Arial" pitchFamily="34" charset="0"/>
              </a:rPr>
              <a:t>y</a:t>
            </a:r>
          </a:p>
        </p:txBody>
      </p:sp>
      <p:sp>
        <p:nvSpPr>
          <p:cNvPr id="315402" name="Text Box 10"/>
          <p:cNvSpPr txBox="1">
            <a:spLocks noChangeArrowheads="1"/>
          </p:cNvSpPr>
          <p:nvPr/>
        </p:nvSpPr>
        <p:spPr bwMode="auto">
          <a:xfrm>
            <a:off x="5894389" y="2023912"/>
            <a:ext cx="503237" cy="52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eaLnBrk="0" fontAlgn="base" hangingPunct="0">
              <a:spcBef>
                <a:spcPct val="50000"/>
              </a:spcBef>
              <a:spcAft>
                <a:spcPct val="0"/>
              </a:spcAft>
              <a:defRPr/>
            </a:pPr>
            <a:r>
              <a:rPr lang="en-US" sz="2800" i="1">
                <a:solidFill>
                  <a:srgbClr val="000000"/>
                </a:solidFill>
                <a:latin typeface="Arial" pitchFamily="34" charset="0"/>
                <a:cs typeface="Arial" pitchFamily="34" charset="0"/>
              </a:rPr>
              <a:t>f</a:t>
            </a:r>
          </a:p>
        </p:txBody>
      </p:sp>
      <p:sp>
        <p:nvSpPr>
          <p:cNvPr id="315403" name="Text Box 11"/>
          <p:cNvSpPr txBox="1">
            <a:spLocks noChangeArrowheads="1"/>
          </p:cNvSpPr>
          <p:nvPr/>
        </p:nvSpPr>
        <p:spPr bwMode="auto">
          <a:xfrm>
            <a:off x="7707314" y="3438374"/>
            <a:ext cx="1071425"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rtl="1" eaLnBrk="0" fontAlgn="base" hangingPunct="0">
              <a:spcBef>
                <a:spcPct val="50000"/>
              </a:spcBef>
              <a:spcAft>
                <a:spcPct val="0"/>
              </a:spcAft>
              <a:defRPr/>
            </a:pPr>
            <a:r>
              <a:rPr lang="en-US" sz="2400" i="1">
                <a:solidFill>
                  <a:srgbClr val="000000"/>
                </a:solidFill>
                <a:latin typeface="Arial" pitchFamily="34" charset="0"/>
                <a:cs typeface="Arial" pitchFamily="34" charset="0"/>
              </a:rPr>
              <a:t>Enc</a:t>
            </a:r>
            <a:r>
              <a:rPr lang="en-US" sz="2400">
                <a:solidFill>
                  <a:srgbClr val="000000"/>
                </a:solidFill>
                <a:latin typeface="Arial" pitchFamily="34" charset="0"/>
                <a:cs typeface="Arial" pitchFamily="34" charset="0"/>
              </a:rPr>
              <a:t>(</a:t>
            </a:r>
            <a:r>
              <a:rPr lang="en-US" sz="2400" i="1">
                <a:solidFill>
                  <a:srgbClr val="000000"/>
                </a:solidFill>
                <a:latin typeface="Arial" pitchFamily="34" charset="0"/>
                <a:cs typeface="Arial" pitchFamily="34" charset="0"/>
              </a:rPr>
              <a:t>y</a:t>
            </a:r>
            <a:r>
              <a:rPr lang="en-US" sz="2400">
                <a:solidFill>
                  <a:srgbClr val="000000"/>
                </a:solidFill>
                <a:latin typeface="Arial" pitchFamily="34" charset="0"/>
                <a:cs typeface="Arial" pitchFamily="34" charset="0"/>
              </a:rPr>
              <a:t>)</a:t>
            </a:r>
          </a:p>
        </p:txBody>
      </p:sp>
      <p:grpSp>
        <p:nvGrpSpPr>
          <p:cNvPr id="315404" name="Group 12"/>
          <p:cNvGrpSpPr>
            <a:grpSpLocks/>
          </p:cNvGrpSpPr>
          <p:nvPr/>
        </p:nvGrpSpPr>
        <p:grpSpPr bwMode="auto">
          <a:xfrm>
            <a:off x="3922713" y="3438374"/>
            <a:ext cx="1008062" cy="463550"/>
            <a:chOff x="1511" y="1917"/>
            <a:chExt cx="635" cy="292"/>
          </a:xfrm>
        </p:grpSpPr>
        <p:sp>
          <p:nvSpPr>
            <p:cNvPr id="315405" name="Line 13"/>
            <p:cNvSpPr>
              <a:spLocks noChangeShapeType="1"/>
            </p:cNvSpPr>
            <p:nvPr/>
          </p:nvSpPr>
          <p:spPr bwMode="auto">
            <a:xfrm>
              <a:off x="1738" y="2069"/>
              <a:ext cx="40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406" name="Text Box 14"/>
            <p:cNvSpPr txBox="1">
              <a:spLocks noChangeArrowheads="1"/>
            </p:cNvSpPr>
            <p:nvPr/>
          </p:nvSpPr>
          <p:spPr bwMode="auto">
            <a:xfrm>
              <a:off x="1511" y="1917"/>
              <a:ext cx="211"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rtl="1" eaLnBrk="0" fontAlgn="base" hangingPunct="0">
                <a:spcBef>
                  <a:spcPct val="50000"/>
                </a:spcBef>
                <a:spcAft>
                  <a:spcPct val="0"/>
                </a:spcAft>
                <a:defRPr/>
              </a:pPr>
              <a:r>
                <a:rPr lang="en-US" sz="2400" i="1">
                  <a:solidFill>
                    <a:srgbClr val="000000"/>
                  </a:solidFill>
                  <a:latin typeface="Arial" pitchFamily="34" charset="0"/>
                  <a:cs typeface="Arial" pitchFamily="34" charset="0"/>
                </a:rPr>
                <a:t>x</a:t>
              </a:r>
            </a:p>
          </p:txBody>
        </p:sp>
      </p:grpSp>
      <p:grpSp>
        <p:nvGrpSpPr>
          <p:cNvPr id="315407" name="Group 15"/>
          <p:cNvGrpSpPr>
            <a:grpSpLocks/>
          </p:cNvGrpSpPr>
          <p:nvPr/>
        </p:nvGrpSpPr>
        <p:grpSpPr bwMode="auto">
          <a:xfrm>
            <a:off x="4930775" y="3390751"/>
            <a:ext cx="2808288" cy="525463"/>
            <a:chOff x="2146" y="1887"/>
            <a:chExt cx="1769" cy="331"/>
          </a:xfrm>
        </p:grpSpPr>
        <p:sp>
          <p:nvSpPr>
            <p:cNvPr id="315408" name="Rectangle 16"/>
            <p:cNvSpPr>
              <a:spLocks noChangeArrowheads="1"/>
            </p:cNvSpPr>
            <p:nvPr/>
          </p:nvSpPr>
          <p:spPr bwMode="auto">
            <a:xfrm>
              <a:off x="2146" y="1920"/>
              <a:ext cx="1361" cy="253"/>
            </a:xfrm>
            <a:prstGeom prst="rect">
              <a:avLst/>
            </a:prstGeom>
            <a:solidFill>
              <a:srgbClr val="FFFFA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409" name="Line 17"/>
            <p:cNvSpPr>
              <a:spLocks noChangeShapeType="1"/>
            </p:cNvSpPr>
            <p:nvPr/>
          </p:nvSpPr>
          <p:spPr bwMode="auto">
            <a:xfrm>
              <a:off x="3507" y="2069"/>
              <a:ext cx="40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410" name="Text Box 18"/>
            <p:cNvSpPr txBox="1">
              <a:spLocks noChangeArrowheads="1"/>
            </p:cNvSpPr>
            <p:nvPr/>
          </p:nvSpPr>
          <p:spPr bwMode="auto">
            <a:xfrm>
              <a:off x="2745" y="1887"/>
              <a:ext cx="317" cy="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eaLnBrk="0" fontAlgn="base" hangingPunct="0">
                <a:spcBef>
                  <a:spcPct val="50000"/>
                </a:spcBef>
                <a:spcAft>
                  <a:spcPct val="0"/>
                </a:spcAft>
                <a:defRPr/>
              </a:pPr>
              <a:r>
                <a:rPr lang="en-US" sz="2800" i="1">
                  <a:solidFill>
                    <a:srgbClr val="000000"/>
                  </a:solidFill>
                  <a:latin typeface="Arial" pitchFamily="34" charset="0"/>
                  <a:cs typeface="Arial" pitchFamily="34" charset="0"/>
                </a:rPr>
                <a:t>g</a:t>
              </a:r>
            </a:p>
          </p:txBody>
        </p:sp>
      </p:grpSp>
      <p:grpSp>
        <p:nvGrpSpPr>
          <p:cNvPr id="315411" name="Group 19"/>
          <p:cNvGrpSpPr>
            <a:grpSpLocks/>
          </p:cNvGrpSpPr>
          <p:nvPr/>
        </p:nvGrpSpPr>
        <p:grpSpPr bwMode="auto">
          <a:xfrm>
            <a:off x="3935413" y="3654274"/>
            <a:ext cx="1008062" cy="463550"/>
            <a:chOff x="1519" y="2115"/>
            <a:chExt cx="635" cy="292"/>
          </a:xfrm>
        </p:grpSpPr>
        <p:sp>
          <p:nvSpPr>
            <p:cNvPr id="315412" name="Line 20"/>
            <p:cNvSpPr>
              <a:spLocks noChangeShapeType="1"/>
            </p:cNvSpPr>
            <p:nvPr/>
          </p:nvSpPr>
          <p:spPr bwMode="auto">
            <a:xfrm flipV="1">
              <a:off x="1745" y="2251"/>
              <a:ext cx="409" cy="1"/>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rtl="1" fontAlgn="base">
                <a:spcBef>
                  <a:spcPct val="0"/>
                </a:spcBef>
                <a:spcAft>
                  <a:spcPct val="0"/>
                </a:spcAft>
                <a:defRPr/>
              </a:pPr>
              <a:endParaRPr lang="he-IL" sz="2000">
                <a:solidFill>
                  <a:srgbClr val="000000"/>
                </a:solidFill>
                <a:latin typeface="Arial" pitchFamily="34" charset="0"/>
                <a:cs typeface="Arial" pitchFamily="34" charset="0"/>
              </a:endParaRPr>
            </a:p>
          </p:txBody>
        </p:sp>
        <p:sp>
          <p:nvSpPr>
            <p:cNvPr id="315413" name="Text Box 21"/>
            <p:cNvSpPr txBox="1">
              <a:spLocks noChangeArrowheads="1"/>
            </p:cNvSpPr>
            <p:nvPr/>
          </p:nvSpPr>
          <p:spPr bwMode="auto">
            <a:xfrm>
              <a:off x="1519" y="2115"/>
              <a:ext cx="179"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rtl="1" eaLnBrk="0" fontAlgn="base" hangingPunct="0">
                <a:spcBef>
                  <a:spcPct val="50000"/>
                </a:spcBef>
                <a:spcAft>
                  <a:spcPct val="0"/>
                </a:spcAft>
                <a:defRPr/>
              </a:pPr>
              <a:r>
                <a:rPr lang="en-US" sz="2400" i="1">
                  <a:solidFill>
                    <a:srgbClr val="FF0000"/>
                  </a:solidFill>
                  <a:latin typeface="Arial" pitchFamily="34" charset="0"/>
                  <a:cs typeface="Arial" pitchFamily="34" charset="0"/>
                </a:rPr>
                <a:t>r</a:t>
              </a:r>
            </a:p>
          </p:txBody>
        </p:sp>
      </p:grpSp>
      <p:pic>
        <p:nvPicPr>
          <p:cNvPr id="315422" name="Picture 30" descr="COMPU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300" y="1663549"/>
            <a:ext cx="1371600"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423" name="Rectangle 31"/>
          <p:cNvSpPr>
            <a:spLocks noChangeArrowheads="1"/>
          </p:cNvSpPr>
          <p:nvPr/>
        </p:nvSpPr>
        <p:spPr bwMode="auto">
          <a:xfrm>
            <a:off x="4930775" y="3442810"/>
            <a:ext cx="2173288" cy="402291"/>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marL="0" algn="l" defTabSz="914400" rtl="0" eaLnBrk="1" fontAlgn="base" latinLnBrk="0" hangingPunct="1">
              <a:spcBef>
                <a:spcPct val="0"/>
              </a:spcBef>
              <a:spcAft>
                <a:spcPct val="0"/>
              </a:spcAft>
              <a:defRPr/>
            </a:pPr>
            <a:endParaRPr lang="he-IL" sz="2000">
              <a:solidFill>
                <a:srgbClr val="000000"/>
              </a:solidFill>
              <a:latin typeface="Arial" pitchFamily="34" charset="0"/>
              <a:cs typeface="Arial" pitchFamily="34" charset="0"/>
            </a:endParaRPr>
          </a:p>
        </p:txBody>
      </p:sp>
      <p:pic>
        <p:nvPicPr>
          <p:cNvPr id="315424" name="Picture 32" descr="calculator">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3838" y="3176437"/>
            <a:ext cx="1352550" cy="98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497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54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40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54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64" presetClass="path" presetSubtype="0" accel="50000" decel="50000" fill="hold" nodeType="clickEffect">
                                  <p:stCondLst>
                                    <p:cond delay="0"/>
                                  </p:stCondLst>
                                  <p:childTnLst>
                                    <p:animMotion origin="layout" path="M -8.33333E-7 4.81481E-6 L -8.33333E-7 -0.03797 " pathEditMode="relative" rAng="0" ptsTypes="AA">
                                      <p:cBhvr>
                                        <p:cTn id="14" dur="500" fill="hold"/>
                                        <p:tgtEl>
                                          <p:spTgt spid="315404"/>
                                        </p:tgtEl>
                                        <p:attrNameLst>
                                          <p:attrName>ppt_x</p:attrName>
                                          <p:attrName>ppt_y</p:attrName>
                                        </p:attrNameLst>
                                      </p:cBhvr>
                                      <p:rCtr x="0" y="-1898"/>
                                    </p:animMotion>
                                  </p:childTnLst>
                                </p:cTn>
                              </p:par>
                            </p:childTnLst>
                          </p:cTn>
                        </p:par>
                        <p:par>
                          <p:cTn id="15" fill="hold" nodeType="afterGroup">
                            <p:stCondLst>
                              <p:cond delay="500"/>
                            </p:stCondLst>
                            <p:childTnLst>
                              <p:par>
                                <p:cTn id="16" presetID="1" presetClass="exit" presetSubtype="0" fill="hold" grpId="1" nodeType="afterEffect">
                                  <p:stCondLst>
                                    <p:cond delay="0"/>
                                  </p:stCondLst>
                                  <p:childTnLst>
                                    <p:set>
                                      <p:cBhvr>
                                        <p:cTn id="17" dur="1" fill="hold">
                                          <p:stCondLst>
                                            <p:cond delay="0"/>
                                          </p:stCondLst>
                                        </p:cTn>
                                        <p:tgtEl>
                                          <p:spTgt spid="315403"/>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31539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1541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5396">
                                            <p:txEl>
                                              <p:pRg st="0" end="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15396">
                                            <p:txEl>
                                              <p:pRg st="1" end="1"/>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15396">
                                            <p:txEl>
                                              <p:pRg st="2" end="2"/>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15396">
                                            <p:txEl>
                                              <p:pRg st="3" end="3"/>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15422"/>
                                        </p:tgtEl>
                                        <p:attrNameLst>
                                          <p:attrName>style.visibility</p:attrName>
                                        </p:attrNameLst>
                                      </p:cBhvr>
                                      <p:to>
                                        <p:strVal val="visible"/>
                                      </p:to>
                                    </p:set>
                                  </p:childTnLst>
                                </p:cTn>
                              </p:par>
                              <p:par>
                                <p:cTn id="34" presetID="1" presetClass="exit" presetSubtype="0" fill="hold" grpId="0" nodeType="withEffect">
                                  <p:stCondLst>
                                    <p:cond delay="0"/>
                                  </p:stCondLst>
                                  <p:childTnLst>
                                    <p:set>
                                      <p:cBhvr>
                                        <p:cTn id="35" dur="1" fill="hold">
                                          <p:stCondLst>
                                            <p:cond delay="0"/>
                                          </p:stCondLst>
                                        </p:cTn>
                                        <p:tgtEl>
                                          <p:spTgt spid="315397"/>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315424"/>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15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4" grpId="0"/>
      <p:bldP spid="315396" grpId="0" build="p"/>
      <p:bldP spid="315397" grpId="0" animBg="1"/>
      <p:bldP spid="315403" grpId="0"/>
      <p:bldP spid="315403" grpId="1"/>
      <p:bldP spid="3154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C51F7-7D64-1237-0DAC-3D676C353819}"/>
            </a:ext>
          </a:extLst>
        </p:cNvPr>
        <p:cNvGrpSpPr/>
        <p:nvPr/>
      </p:nvGrpSpPr>
      <p:grpSpPr>
        <a:xfrm>
          <a:off x="0" y="0"/>
          <a:ext cx="0" cy="0"/>
          <a:chOff x="0" y="0"/>
          <a:chExt cx="0" cy="0"/>
        </a:xfrm>
      </p:grpSpPr>
      <p:sp>
        <p:nvSpPr>
          <p:cNvPr id="317603" name="Rectangle 163">
            <a:extLst>
              <a:ext uri="{FF2B5EF4-FFF2-40B4-BE49-F238E27FC236}">
                <a16:creationId xmlns:a16="http://schemas.microsoft.com/office/drawing/2014/main" id="{D3139ECE-369B-A72D-F49C-8B5BD92E736A}"/>
              </a:ext>
            </a:extLst>
          </p:cNvPr>
          <p:cNvSpPr>
            <a:spLocks noChangeArrowheads="1"/>
          </p:cNvSpPr>
          <p:nvPr/>
        </p:nvSpPr>
        <p:spPr bwMode="auto">
          <a:xfrm>
            <a:off x="5622105" y="5274422"/>
            <a:ext cx="2154237" cy="69691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1" fontAlgn="base">
              <a:spcBef>
                <a:spcPct val="0"/>
              </a:spcBef>
              <a:spcAft>
                <a:spcPct val="0"/>
              </a:spcAft>
              <a:defRPr/>
            </a:pPr>
            <a:r>
              <a:rPr lang="en-US" sz="2000" dirty="0">
                <a:solidFill>
                  <a:srgbClr val="000000"/>
                </a:solidFill>
                <a:latin typeface="Arial" pitchFamily="34" charset="0"/>
                <a:cs typeface="Arial" pitchFamily="34" charset="0"/>
              </a:rPr>
              <a:t>OWF</a:t>
            </a:r>
          </a:p>
        </p:txBody>
      </p:sp>
      <p:pic>
        <p:nvPicPr>
          <p:cNvPr id="317604" name="Picture 164" descr="nowack-7-steamroller">
            <a:extLst>
              <a:ext uri="{FF2B5EF4-FFF2-40B4-BE49-F238E27FC236}">
                <a16:creationId xmlns:a16="http://schemas.microsoft.com/office/drawing/2014/main" id="{9E2EEFDB-5AF5-EB43-034E-00D4AA9A2E44}"/>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5255" y="4194922"/>
            <a:ext cx="174307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605" name="Group 165">
            <a:extLst>
              <a:ext uri="{FF2B5EF4-FFF2-40B4-BE49-F238E27FC236}">
                <a16:creationId xmlns:a16="http://schemas.microsoft.com/office/drawing/2014/main" id="{9B398D64-E878-004E-CCD9-5DA6ECF7745D}"/>
              </a:ext>
            </a:extLst>
          </p:cNvPr>
          <p:cNvGrpSpPr>
            <a:grpSpLocks/>
          </p:cNvGrpSpPr>
          <p:nvPr/>
        </p:nvGrpSpPr>
        <p:grpSpPr bwMode="auto">
          <a:xfrm>
            <a:off x="3390079" y="5753846"/>
            <a:ext cx="4500562" cy="255588"/>
            <a:chOff x="1610" y="2704"/>
            <a:chExt cx="3221" cy="182"/>
          </a:xfrm>
        </p:grpSpPr>
        <p:sp>
          <p:nvSpPr>
            <p:cNvPr id="317606" name="Rectangle 166">
              <a:extLst>
                <a:ext uri="{FF2B5EF4-FFF2-40B4-BE49-F238E27FC236}">
                  <a16:creationId xmlns:a16="http://schemas.microsoft.com/office/drawing/2014/main" id="{924010A0-2885-D79C-6E72-A6089CE757CC}"/>
                </a:ext>
              </a:extLst>
            </p:cNvPr>
            <p:cNvSpPr>
              <a:spLocks noChangeArrowheads="1"/>
            </p:cNvSpPr>
            <p:nvPr/>
          </p:nvSpPr>
          <p:spPr bwMode="auto">
            <a:xfrm>
              <a:off x="1610" y="2704"/>
              <a:ext cx="3221" cy="18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1" fontAlgn="base">
                <a:spcBef>
                  <a:spcPct val="0"/>
                </a:spcBef>
                <a:spcAft>
                  <a:spcPct val="0"/>
                </a:spcAft>
                <a:defRPr/>
              </a:pPr>
              <a:endParaRPr lang="en-US" sz="2000">
                <a:solidFill>
                  <a:srgbClr val="000000"/>
                </a:solidFill>
                <a:latin typeface="Arial" pitchFamily="34" charset="0"/>
                <a:cs typeface="Arial" pitchFamily="34" charset="0"/>
              </a:endParaRPr>
            </a:p>
          </p:txBody>
        </p:sp>
        <p:sp>
          <p:nvSpPr>
            <p:cNvPr id="317607" name="WordArt 167">
              <a:extLst>
                <a:ext uri="{FF2B5EF4-FFF2-40B4-BE49-F238E27FC236}">
                  <a16:creationId xmlns:a16="http://schemas.microsoft.com/office/drawing/2014/main" id="{4F2A5F51-4829-35D6-B132-08CD1368ABE5}"/>
                </a:ext>
              </a:extLst>
            </p:cNvPr>
            <p:cNvSpPr>
              <a:spLocks noChangeArrowheads="1" noChangeShapeType="1" noTextEdit="1"/>
            </p:cNvSpPr>
            <p:nvPr/>
          </p:nvSpPr>
          <p:spPr bwMode="auto">
            <a:xfrm>
              <a:off x="2741" y="2766"/>
              <a:ext cx="720" cy="61"/>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defRPr/>
              </a:pPr>
              <a:r>
                <a:rPr lang="en-US" sz="3600" kern="10" dirty="0">
                  <a:ln w="9525">
                    <a:solidFill>
                      <a:srgbClr val="000000"/>
                    </a:solidFill>
                    <a:round/>
                    <a:headEnd/>
                    <a:tailEnd/>
                  </a:ln>
                  <a:solidFill>
                    <a:srgbClr val="000000"/>
                  </a:solidFill>
                  <a:latin typeface="Arial"/>
                  <a:cs typeface="Arial"/>
                </a:rPr>
                <a:t>OWF</a:t>
              </a:r>
              <a:endParaRPr lang="he-IL" sz="3600" kern="10" dirty="0">
                <a:ln w="9525">
                  <a:solidFill>
                    <a:srgbClr val="000000"/>
                  </a:solidFill>
                  <a:round/>
                  <a:headEnd/>
                  <a:tailEnd/>
                </a:ln>
                <a:solidFill>
                  <a:srgbClr val="000000"/>
                </a:solidFill>
                <a:latin typeface="Arial"/>
                <a:cs typeface="Arial"/>
              </a:endParaRPr>
            </a:p>
          </p:txBody>
        </p:sp>
      </p:grpSp>
      <p:sp>
        <p:nvSpPr>
          <p:cNvPr id="4" name="TextBox 3">
            <a:extLst>
              <a:ext uri="{FF2B5EF4-FFF2-40B4-BE49-F238E27FC236}">
                <a16:creationId xmlns:a16="http://schemas.microsoft.com/office/drawing/2014/main" id="{97ABF79A-F683-958D-49E7-6CBC405563B3}"/>
              </a:ext>
            </a:extLst>
          </p:cNvPr>
          <p:cNvSpPr txBox="1"/>
          <p:nvPr/>
        </p:nvSpPr>
        <p:spPr>
          <a:xfrm>
            <a:off x="916961" y="1945748"/>
            <a:ext cx="10354012" cy="2000548"/>
          </a:xfrm>
          <a:prstGeom prst="rect">
            <a:avLst/>
          </a:prstGeom>
          <a:noFill/>
        </p:spPr>
        <p:txBody>
          <a:bodyPr wrap="square" rtlCol="0">
            <a:spAutoFit/>
          </a:bodyPr>
          <a:lstStyle/>
          <a:p>
            <a:r>
              <a:rPr lang="en-US" sz="2800" dirty="0">
                <a:sym typeface="Symbol" pitchFamily="18" charset="2"/>
              </a:rPr>
              <a:t>Theorem </a:t>
            </a:r>
            <a:r>
              <a:rPr lang="en-US" sz="2800" dirty="0">
                <a:solidFill>
                  <a:srgbClr val="0070C0"/>
                </a:solidFill>
              </a:rPr>
              <a:t>[A</a:t>
            </a:r>
            <a:r>
              <a:rPr lang="en-US" sz="2800" dirty="0">
                <a:solidFill>
                  <a:srgbClr val="C00000"/>
                </a:solidFill>
              </a:rPr>
              <a:t>I</a:t>
            </a:r>
            <a:r>
              <a:rPr lang="en-US" sz="2800" dirty="0">
                <a:solidFill>
                  <a:srgbClr val="0070C0"/>
                </a:solidFill>
              </a:rPr>
              <a:t>K04]</a:t>
            </a:r>
          </a:p>
          <a:p>
            <a:r>
              <a:rPr lang="en-US" sz="2400" dirty="0">
                <a:solidFill>
                  <a:srgbClr val="0070C0"/>
                </a:solidFill>
              </a:rPr>
              <a:t> </a:t>
            </a:r>
          </a:p>
          <a:p>
            <a:r>
              <a:rPr lang="en-US" sz="2400" dirty="0">
                <a:sym typeface="Symbol" pitchFamily="18" charset="2"/>
              </a:rPr>
              <a:t>Under </a:t>
            </a:r>
            <a:r>
              <a:rPr lang="en-US" sz="2400" dirty="0">
                <a:solidFill>
                  <a:srgbClr val="008000"/>
                </a:solidFill>
                <a:sym typeface="Symbol" pitchFamily="18" charset="2"/>
              </a:rPr>
              <a:t>standard assumptions </a:t>
            </a:r>
            <a:r>
              <a:rPr lang="en-US" sz="2400" dirty="0">
                <a:sym typeface="Symbol" pitchFamily="18" charset="2"/>
              </a:rPr>
              <a:t>(e.g., factoring, discrete log, lattices), </a:t>
            </a:r>
            <a:br>
              <a:rPr lang="en-US" sz="2400" dirty="0">
                <a:sym typeface="Symbol" pitchFamily="18" charset="2"/>
              </a:rPr>
            </a:br>
            <a:r>
              <a:rPr lang="en-US" sz="2400" dirty="0">
                <a:solidFill>
                  <a:srgbClr val="437B46"/>
                </a:solidFill>
                <a:sym typeface="Symbol" pitchFamily="18" charset="2"/>
              </a:rPr>
              <a:t>most cryptographic primitives </a:t>
            </a:r>
            <a:r>
              <a:rPr lang="en-US" sz="2400" dirty="0">
                <a:sym typeface="Symbol" pitchFamily="18" charset="2"/>
              </a:rPr>
              <a:t>can be implemented in NC</a:t>
            </a:r>
            <a:r>
              <a:rPr lang="en-US" sz="2400" baseline="30000" dirty="0">
                <a:sym typeface="Symbol" pitchFamily="18" charset="2"/>
              </a:rPr>
              <a:t>0</a:t>
            </a:r>
            <a:r>
              <a:rPr lang="en-US" sz="2400" dirty="0">
                <a:sym typeface="Symbol" pitchFamily="18" charset="2"/>
              </a:rPr>
              <a:t>.</a:t>
            </a:r>
          </a:p>
          <a:p>
            <a:pPr lvl="1"/>
            <a:endParaRPr lang="en-US" sz="2400" dirty="0">
              <a:sym typeface="Symbol" pitchFamily="18" charset="2"/>
            </a:endParaRPr>
          </a:p>
        </p:txBody>
      </p:sp>
      <p:sp>
        <p:nvSpPr>
          <p:cNvPr id="7" name="Title 1">
            <a:extLst>
              <a:ext uri="{FF2B5EF4-FFF2-40B4-BE49-F238E27FC236}">
                <a16:creationId xmlns:a16="http://schemas.microsoft.com/office/drawing/2014/main" id="{85112C79-B41C-908D-D9E5-456473F36AB7}"/>
              </a:ext>
            </a:extLst>
          </p:cNvPr>
          <p:cNvSpPr>
            <a:spLocks noGrp="1"/>
          </p:cNvSpPr>
          <p:nvPr>
            <p:ph type="title"/>
          </p:nvPr>
        </p:nvSpPr>
        <p:spPr>
          <a:xfrm>
            <a:off x="1944688" y="195486"/>
            <a:ext cx="8229600" cy="1143000"/>
          </a:xfrm>
        </p:spPr>
        <p:txBody>
          <a:bodyPr/>
          <a:lstStyle/>
          <a:p>
            <a:r>
              <a:rPr lang="en-US" sz="4800" dirty="0"/>
              <a:t>Detour: Cryptography in NC</a:t>
            </a:r>
            <a:r>
              <a:rPr lang="en-US" sz="4800" baseline="30000" dirty="0"/>
              <a:t>0</a:t>
            </a:r>
            <a:r>
              <a:rPr lang="en-US" sz="4800" baseline="-25000" dirty="0"/>
              <a:t> </a:t>
            </a:r>
            <a:br>
              <a:rPr lang="en-US" sz="4800" baseline="-25000" dirty="0"/>
            </a:br>
            <a:endParaRPr lang="he-IL" sz="3600" baseline="30000" dirty="0">
              <a:solidFill>
                <a:srgbClr val="0070C0"/>
              </a:solidFill>
            </a:endParaRPr>
          </a:p>
        </p:txBody>
      </p:sp>
      <p:grpSp>
        <p:nvGrpSpPr>
          <p:cNvPr id="44" name="Group 43">
            <a:extLst>
              <a:ext uri="{FF2B5EF4-FFF2-40B4-BE49-F238E27FC236}">
                <a16:creationId xmlns:a16="http://schemas.microsoft.com/office/drawing/2014/main" id="{4281B6A3-7743-553E-48C2-B1BF45D9752E}"/>
              </a:ext>
            </a:extLst>
          </p:cNvPr>
          <p:cNvGrpSpPr/>
          <p:nvPr/>
        </p:nvGrpSpPr>
        <p:grpSpPr>
          <a:xfrm>
            <a:off x="8601690" y="1151348"/>
            <a:ext cx="3437424" cy="2166730"/>
            <a:chOff x="8482422" y="1032080"/>
            <a:chExt cx="3437424" cy="2166730"/>
          </a:xfrm>
        </p:grpSpPr>
        <p:sp>
          <p:nvSpPr>
            <p:cNvPr id="45" name="Rounded Rectangular Callout 44">
              <a:extLst>
                <a:ext uri="{FF2B5EF4-FFF2-40B4-BE49-F238E27FC236}">
                  <a16:creationId xmlns:a16="http://schemas.microsoft.com/office/drawing/2014/main" id="{FFBA8C9A-9B6E-7BBC-E7F8-2A2DA15C1F14}"/>
                </a:ext>
              </a:extLst>
            </p:cNvPr>
            <p:cNvSpPr/>
            <p:nvPr/>
          </p:nvSpPr>
          <p:spPr bwMode="auto">
            <a:xfrm>
              <a:off x="8482422" y="1032080"/>
              <a:ext cx="3437424" cy="2166730"/>
            </a:xfrm>
            <a:prstGeom prst="wedgeRoundRectCallout">
              <a:avLst>
                <a:gd name="adj1" fmla="val -33062"/>
                <a:gd name="adj2" fmla="val -59817"/>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grpSp>
          <p:nvGrpSpPr>
            <p:cNvPr id="46" name="Group 20">
              <a:extLst>
                <a:ext uri="{FF2B5EF4-FFF2-40B4-BE49-F238E27FC236}">
                  <a16:creationId xmlns:a16="http://schemas.microsoft.com/office/drawing/2014/main" id="{76E06B34-6A13-B19D-839C-07FB6E592E4F}"/>
                </a:ext>
              </a:extLst>
            </p:cNvPr>
            <p:cNvGrpSpPr>
              <a:grpSpLocks/>
            </p:cNvGrpSpPr>
            <p:nvPr/>
          </p:nvGrpSpPr>
          <p:grpSpPr bwMode="auto">
            <a:xfrm>
              <a:off x="8930447" y="1856959"/>
              <a:ext cx="2447925" cy="876300"/>
              <a:chOff x="1746" y="2953"/>
              <a:chExt cx="2279" cy="816"/>
            </a:xfrm>
          </p:grpSpPr>
          <p:sp>
            <p:nvSpPr>
              <p:cNvPr id="48" name="Oval 21">
                <a:extLst>
                  <a:ext uri="{FF2B5EF4-FFF2-40B4-BE49-F238E27FC236}">
                    <a16:creationId xmlns:a16="http://schemas.microsoft.com/office/drawing/2014/main" id="{9520F4B2-7D66-4A67-8332-B2574B2FB762}"/>
                  </a:ext>
                </a:extLst>
              </p:cNvPr>
              <p:cNvSpPr>
                <a:spLocks noChangeArrowheads="1"/>
              </p:cNvSpPr>
              <p:nvPr/>
            </p:nvSpPr>
            <p:spPr bwMode="auto">
              <a:xfrm>
                <a:off x="1746" y="3678"/>
                <a:ext cx="91" cy="91"/>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 name="Oval 22">
                <a:extLst>
                  <a:ext uri="{FF2B5EF4-FFF2-40B4-BE49-F238E27FC236}">
                    <a16:creationId xmlns:a16="http://schemas.microsoft.com/office/drawing/2014/main" id="{2CECBCD3-CD76-05AE-4CC6-859609B8BB3C}"/>
                  </a:ext>
                </a:extLst>
              </p:cNvPr>
              <p:cNvSpPr>
                <a:spLocks noChangeArrowheads="1"/>
              </p:cNvSpPr>
              <p:nvPr/>
            </p:nvSpPr>
            <p:spPr bwMode="auto">
              <a:xfrm>
                <a:off x="1928"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 name="Oval 23">
                <a:extLst>
                  <a:ext uri="{FF2B5EF4-FFF2-40B4-BE49-F238E27FC236}">
                    <a16:creationId xmlns:a16="http://schemas.microsoft.com/office/drawing/2014/main" id="{C9C2F3BB-B72D-CFAD-0D6A-A405BFC74B3C}"/>
                  </a:ext>
                </a:extLst>
              </p:cNvPr>
              <p:cNvSpPr>
                <a:spLocks noChangeArrowheads="1"/>
              </p:cNvSpPr>
              <p:nvPr/>
            </p:nvSpPr>
            <p:spPr bwMode="auto">
              <a:xfrm>
                <a:off x="2110"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 name="Oval 24">
                <a:extLst>
                  <a:ext uri="{FF2B5EF4-FFF2-40B4-BE49-F238E27FC236}">
                    <a16:creationId xmlns:a16="http://schemas.microsoft.com/office/drawing/2014/main" id="{76998B1C-D265-45DE-B829-6756623DF1B8}"/>
                  </a:ext>
                </a:extLst>
              </p:cNvPr>
              <p:cNvSpPr>
                <a:spLocks noChangeArrowheads="1"/>
              </p:cNvSpPr>
              <p:nvPr/>
            </p:nvSpPr>
            <p:spPr bwMode="auto">
              <a:xfrm>
                <a:off x="2292"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 name="Oval 25">
                <a:extLst>
                  <a:ext uri="{FF2B5EF4-FFF2-40B4-BE49-F238E27FC236}">
                    <a16:creationId xmlns:a16="http://schemas.microsoft.com/office/drawing/2014/main" id="{0CED447A-AD2D-0383-FEC3-72F94E7826F6}"/>
                  </a:ext>
                </a:extLst>
              </p:cNvPr>
              <p:cNvSpPr>
                <a:spLocks noChangeArrowheads="1"/>
              </p:cNvSpPr>
              <p:nvPr/>
            </p:nvSpPr>
            <p:spPr bwMode="auto">
              <a:xfrm>
                <a:off x="2474"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 name="Oval 26">
                <a:extLst>
                  <a:ext uri="{FF2B5EF4-FFF2-40B4-BE49-F238E27FC236}">
                    <a16:creationId xmlns:a16="http://schemas.microsoft.com/office/drawing/2014/main" id="{B89A6657-1A44-824C-03FC-1B24A21BFF7F}"/>
                  </a:ext>
                </a:extLst>
              </p:cNvPr>
              <p:cNvSpPr>
                <a:spLocks noChangeArrowheads="1"/>
              </p:cNvSpPr>
              <p:nvPr/>
            </p:nvSpPr>
            <p:spPr bwMode="auto">
              <a:xfrm>
                <a:off x="2656"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 name="Oval 27">
                <a:extLst>
                  <a:ext uri="{FF2B5EF4-FFF2-40B4-BE49-F238E27FC236}">
                    <a16:creationId xmlns:a16="http://schemas.microsoft.com/office/drawing/2014/main" id="{0FB5D9A5-AE3A-522F-DE8A-1A0840E388F1}"/>
                  </a:ext>
                </a:extLst>
              </p:cNvPr>
              <p:cNvSpPr>
                <a:spLocks noChangeArrowheads="1"/>
              </p:cNvSpPr>
              <p:nvPr/>
            </p:nvSpPr>
            <p:spPr bwMode="auto">
              <a:xfrm>
                <a:off x="2838"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 name="Oval 28">
                <a:extLst>
                  <a:ext uri="{FF2B5EF4-FFF2-40B4-BE49-F238E27FC236}">
                    <a16:creationId xmlns:a16="http://schemas.microsoft.com/office/drawing/2014/main" id="{CADAC5D0-FA91-C5C8-9A2F-65086A5EFA56}"/>
                  </a:ext>
                </a:extLst>
              </p:cNvPr>
              <p:cNvSpPr>
                <a:spLocks noChangeArrowheads="1"/>
              </p:cNvSpPr>
              <p:nvPr/>
            </p:nvSpPr>
            <p:spPr bwMode="auto">
              <a:xfrm>
                <a:off x="3020"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 name="Oval 29">
                <a:extLst>
                  <a:ext uri="{FF2B5EF4-FFF2-40B4-BE49-F238E27FC236}">
                    <a16:creationId xmlns:a16="http://schemas.microsoft.com/office/drawing/2014/main" id="{1FA3F379-8386-0D77-1EB2-5999506AF05E}"/>
                  </a:ext>
                </a:extLst>
              </p:cNvPr>
              <p:cNvSpPr>
                <a:spLocks noChangeArrowheads="1"/>
              </p:cNvSpPr>
              <p:nvPr/>
            </p:nvSpPr>
            <p:spPr bwMode="auto">
              <a:xfrm>
                <a:off x="3202"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Oval 30">
                <a:extLst>
                  <a:ext uri="{FF2B5EF4-FFF2-40B4-BE49-F238E27FC236}">
                    <a16:creationId xmlns:a16="http://schemas.microsoft.com/office/drawing/2014/main" id="{B122CFE7-9766-A283-7DB8-25E2CA652A91}"/>
                  </a:ext>
                </a:extLst>
              </p:cNvPr>
              <p:cNvSpPr>
                <a:spLocks noChangeArrowheads="1"/>
              </p:cNvSpPr>
              <p:nvPr/>
            </p:nvSpPr>
            <p:spPr bwMode="auto">
              <a:xfrm>
                <a:off x="3384"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 name="Oval 31">
                <a:extLst>
                  <a:ext uri="{FF2B5EF4-FFF2-40B4-BE49-F238E27FC236}">
                    <a16:creationId xmlns:a16="http://schemas.microsoft.com/office/drawing/2014/main" id="{E7709711-2FB3-09BD-B6C6-D96935203AA7}"/>
                  </a:ext>
                </a:extLst>
              </p:cNvPr>
              <p:cNvSpPr>
                <a:spLocks noChangeArrowheads="1"/>
              </p:cNvSpPr>
              <p:nvPr/>
            </p:nvSpPr>
            <p:spPr bwMode="auto">
              <a:xfrm>
                <a:off x="3566"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 name="Oval 32">
                <a:extLst>
                  <a:ext uri="{FF2B5EF4-FFF2-40B4-BE49-F238E27FC236}">
                    <a16:creationId xmlns:a16="http://schemas.microsoft.com/office/drawing/2014/main" id="{7EFF4597-D148-DBE7-F821-6983C7328236}"/>
                  </a:ext>
                </a:extLst>
              </p:cNvPr>
              <p:cNvSpPr>
                <a:spLocks noChangeArrowheads="1"/>
              </p:cNvSpPr>
              <p:nvPr/>
            </p:nvSpPr>
            <p:spPr bwMode="auto">
              <a:xfrm>
                <a:off x="1751"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 name="Oval 33">
                <a:extLst>
                  <a:ext uri="{FF2B5EF4-FFF2-40B4-BE49-F238E27FC236}">
                    <a16:creationId xmlns:a16="http://schemas.microsoft.com/office/drawing/2014/main" id="{69169D3E-7E68-C949-5484-CBDA63572576}"/>
                  </a:ext>
                </a:extLst>
              </p:cNvPr>
              <p:cNvSpPr>
                <a:spLocks noChangeArrowheads="1"/>
              </p:cNvSpPr>
              <p:nvPr/>
            </p:nvSpPr>
            <p:spPr bwMode="auto">
              <a:xfrm>
                <a:off x="1933"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 name="Oval 34">
                <a:extLst>
                  <a:ext uri="{FF2B5EF4-FFF2-40B4-BE49-F238E27FC236}">
                    <a16:creationId xmlns:a16="http://schemas.microsoft.com/office/drawing/2014/main" id="{934FB219-4536-DD7E-541B-02FCC631A6F7}"/>
                  </a:ext>
                </a:extLst>
              </p:cNvPr>
              <p:cNvSpPr>
                <a:spLocks noChangeArrowheads="1"/>
              </p:cNvSpPr>
              <p:nvPr/>
            </p:nvSpPr>
            <p:spPr bwMode="auto">
              <a:xfrm>
                <a:off x="2115"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 name="Oval 35">
                <a:extLst>
                  <a:ext uri="{FF2B5EF4-FFF2-40B4-BE49-F238E27FC236}">
                    <a16:creationId xmlns:a16="http://schemas.microsoft.com/office/drawing/2014/main" id="{95FBA0AA-895B-103F-5843-E0A069DDED18}"/>
                  </a:ext>
                </a:extLst>
              </p:cNvPr>
              <p:cNvSpPr>
                <a:spLocks noChangeArrowheads="1"/>
              </p:cNvSpPr>
              <p:nvPr/>
            </p:nvSpPr>
            <p:spPr bwMode="auto">
              <a:xfrm>
                <a:off x="2297"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 name="Oval 36">
                <a:extLst>
                  <a:ext uri="{FF2B5EF4-FFF2-40B4-BE49-F238E27FC236}">
                    <a16:creationId xmlns:a16="http://schemas.microsoft.com/office/drawing/2014/main" id="{46070B98-95C5-DD55-BF4A-CD75FBDF0A20}"/>
                  </a:ext>
                </a:extLst>
              </p:cNvPr>
              <p:cNvSpPr>
                <a:spLocks noChangeArrowheads="1"/>
              </p:cNvSpPr>
              <p:nvPr/>
            </p:nvSpPr>
            <p:spPr bwMode="auto">
              <a:xfrm>
                <a:off x="2479"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68" name="Oval 37">
                <a:extLst>
                  <a:ext uri="{FF2B5EF4-FFF2-40B4-BE49-F238E27FC236}">
                    <a16:creationId xmlns:a16="http://schemas.microsoft.com/office/drawing/2014/main" id="{82485DB1-B7C5-245C-8B62-F4E0C9407533}"/>
                  </a:ext>
                </a:extLst>
              </p:cNvPr>
              <p:cNvSpPr>
                <a:spLocks noChangeArrowheads="1"/>
              </p:cNvSpPr>
              <p:nvPr/>
            </p:nvSpPr>
            <p:spPr bwMode="auto">
              <a:xfrm>
                <a:off x="2661"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69" name="Oval 38">
                <a:extLst>
                  <a:ext uri="{FF2B5EF4-FFF2-40B4-BE49-F238E27FC236}">
                    <a16:creationId xmlns:a16="http://schemas.microsoft.com/office/drawing/2014/main" id="{0F5369E7-CC1D-96F7-9A19-87EEB9EDB45A}"/>
                  </a:ext>
                </a:extLst>
              </p:cNvPr>
              <p:cNvSpPr>
                <a:spLocks noChangeArrowheads="1"/>
              </p:cNvSpPr>
              <p:nvPr/>
            </p:nvSpPr>
            <p:spPr bwMode="auto">
              <a:xfrm>
                <a:off x="2843"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0" name="Oval 39">
                <a:extLst>
                  <a:ext uri="{FF2B5EF4-FFF2-40B4-BE49-F238E27FC236}">
                    <a16:creationId xmlns:a16="http://schemas.microsoft.com/office/drawing/2014/main" id="{420994EC-2410-8441-53B5-59F946C59C89}"/>
                  </a:ext>
                </a:extLst>
              </p:cNvPr>
              <p:cNvSpPr>
                <a:spLocks noChangeArrowheads="1"/>
              </p:cNvSpPr>
              <p:nvPr/>
            </p:nvSpPr>
            <p:spPr bwMode="auto">
              <a:xfrm>
                <a:off x="3025"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1" name="Oval 40">
                <a:extLst>
                  <a:ext uri="{FF2B5EF4-FFF2-40B4-BE49-F238E27FC236}">
                    <a16:creationId xmlns:a16="http://schemas.microsoft.com/office/drawing/2014/main" id="{493AF9E3-942A-B12D-42E5-BD9077CE022E}"/>
                  </a:ext>
                </a:extLst>
              </p:cNvPr>
              <p:cNvSpPr>
                <a:spLocks noChangeArrowheads="1"/>
              </p:cNvSpPr>
              <p:nvPr/>
            </p:nvSpPr>
            <p:spPr bwMode="auto">
              <a:xfrm>
                <a:off x="3207"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2" name="Oval 41">
                <a:extLst>
                  <a:ext uri="{FF2B5EF4-FFF2-40B4-BE49-F238E27FC236}">
                    <a16:creationId xmlns:a16="http://schemas.microsoft.com/office/drawing/2014/main" id="{8CA67C16-6996-0C46-4748-F6ADF66E4D13}"/>
                  </a:ext>
                </a:extLst>
              </p:cNvPr>
              <p:cNvSpPr>
                <a:spLocks noChangeArrowheads="1"/>
              </p:cNvSpPr>
              <p:nvPr/>
            </p:nvSpPr>
            <p:spPr bwMode="auto">
              <a:xfrm>
                <a:off x="3389"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3" name="Oval 42">
                <a:extLst>
                  <a:ext uri="{FF2B5EF4-FFF2-40B4-BE49-F238E27FC236}">
                    <a16:creationId xmlns:a16="http://schemas.microsoft.com/office/drawing/2014/main" id="{380F1F49-25FE-3173-DC1F-E6555B8B9E2F}"/>
                  </a:ext>
                </a:extLst>
              </p:cNvPr>
              <p:cNvSpPr>
                <a:spLocks noChangeArrowheads="1"/>
              </p:cNvSpPr>
              <p:nvPr/>
            </p:nvSpPr>
            <p:spPr bwMode="auto">
              <a:xfrm>
                <a:off x="3571"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4" name="Line 43">
                <a:extLst>
                  <a:ext uri="{FF2B5EF4-FFF2-40B4-BE49-F238E27FC236}">
                    <a16:creationId xmlns:a16="http://schemas.microsoft.com/office/drawing/2014/main" id="{5713B918-A441-D950-0622-778E562C6B3A}"/>
                  </a:ext>
                </a:extLst>
              </p:cNvPr>
              <p:cNvSpPr>
                <a:spLocks noChangeShapeType="1"/>
              </p:cNvSpPr>
              <p:nvPr/>
            </p:nvSpPr>
            <p:spPr bwMode="auto">
              <a:xfrm flipV="1">
                <a:off x="2205" y="3089"/>
                <a:ext cx="318" cy="5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75" name="Line 44">
                <a:extLst>
                  <a:ext uri="{FF2B5EF4-FFF2-40B4-BE49-F238E27FC236}">
                    <a16:creationId xmlns:a16="http://schemas.microsoft.com/office/drawing/2014/main" id="{48821C54-E540-8B43-A76B-0BCBACFABA27}"/>
                  </a:ext>
                </a:extLst>
              </p:cNvPr>
              <p:cNvSpPr>
                <a:spLocks noChangeShapeType="1"/>
              </p:cNvSpPr>
              <p:nvPr/>
            </p:nvSpPr>
            <p:spPr bwMode="auto">
              <a:xfrm flipH="1" flipV="1">
                <a:off x="2562" y="3089"/>
                <a:ext cx="137" cy="5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76" name="Line 45">
                <a:extLst>
                  <a:ext uri="{FF2B5EF4-FFF2-40B4-BE49-F238E27FC236}">
                    <a16:creationId xmlns:a16="http://schemas.microsoft.com/office/drawing/2014/main" id="{F77C566A-5201-35CB-D2A4-8A1BC8E9CF12}"/>
                  </a:ext>
                </a:extLst>
              </p:cNvPr>
              <p:cNvSpPr>
                <a:spLocks noChangeShapeType="1"/>
              </p:cNvSpPr>
              <p:nvPr/>
            </p:nvSpPr>
            <p:spPr bwMode="auto">
              <a:xfrm flipV="1">
                <a:off x="2024" y="3089"/>
                <a:ext cx="453" cy="5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77" name="Oval 46">
                <a:extLst>
                  <a:ext uri="{FF2B5EF4-FFF2-40B4-BE49-F238E27FC236}">
                    <a16:creationId xmlns:a16="http://schemas.microsoft.com/office/drawing/2014/main" id="{59966474-C6A5-2CC8-B6F6-E7CC3B7A28BE}"/>
                  </a:ext>
                </a:extLst>
              </p:cNvPr>
              <p:cNvSpPr>
                <a:spLocks noChangeArrowheads="1"/>
              </p:cNvSpPr>
              <p:nvPr/>
            </p:nvSpPr>
            <p:spPr bwMode="auto">
              <a:xfrm>
                <a:off x="3747"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8" name="Oval 47">
                <a:extLst>
                  <a:ext uri="{FF2B5EF4-FFF2-40B4-BE49-F238E27FC236}">
                    <a16:creationId xmlns:a16="http://schemas.microsoft.com/office/drawing/2014/main" id="{A59B5B93-12BA-2CB2-08C5-F8DDAE0FC875}"/>
                  </a:ext>
                </a:extLst>
              </p:cNvPr>
              <p:cNvSpPr>
                <a:spLocks noChangeArrowheads="1"/>
              </p:cNvSpPr>
              <p:nvPr/>
            </p:nvSpPr>
            <p:spPr bwMode="auto">
              <a:xfrm>
                <a:off x="3929" y="3678"/>
                <a:ext cx="91" cy="9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9" name="Oval 48">
                <a:extLst>
                  <a:ext uri="{FF2B5EF4-FFF2-40B4-BE49-F238E27FC236}">
                    <a16:creationId xmlns:a16="http://schemas.microsoft.com/office/drawing/2014/main" id="{CA54A2FD-DD15-8F8E-070F-2C76FC315B6B}"/>
                  </a:ext>
                </a:extLst>
              </p:cNvPr>
              <p:cNvSpPr>
                <a:spLocks noChangeArrowheads="1"/>
              </p:cNvSpPr>
              <p:nvPr/>
            </p:nvSpPr>
            <p:spPr bwMode="auto">
              <a:xfrm>
                <a:off x="3752"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80" name="Oval 49">
                <a:extLst>
                  <a:ext uri="{FF2B5EF4-FFF2-40B4-BE49-F238E27FC236}">
                    <a16:creationId xmlns:a16="http://schemas.microsoft.com/office/drawing/2014/main" id="{A0E965BC-A22F-FA48-F39F-9479C0AACDD5}"/>
                  </a:ext>
                </a:extLst>
              </p:cNvPr>
              <p:cNvSpPr>
                <a:spLocks noChangeArrowheads="1"/>
              </p:cNvSpPr>
              <p:nvPr/>
            </p:nvSpPr>
            <p:spPr bwMode="auto">
              <a:xfrm>
                <a:off x="3934" y="2953"/>
                <a:ext cx="91" cy="91"/>
              </a:xfrm>
              <a:prstGeom prst="ellipse">
                <a:avLst/>
              </a:prstGeom>
              <a:solidFill>
                <a:srgbClr val="00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81" name="Line 50">
                <a:extLst>
                  <a:ext uri="{FF2B5EF4-FFF2-40B4-BE49-F238E27FC236}">
                    <a16:creationId xmlns:a16="http://schemas.microsoft.com/office/drawing/2014/main" id="{EFC94322-B667-FAC8-6CDE-D63AA6DF6243}"/>
                  </a:ext>
                </a:extLst>
              </p:cNvPr>
              <p:cNvSpPr>
                <a:spLocks noChangeShapeType="1"/>
              </p:cNvSpPr>
              <p:nvPr/>
            </p:nvSpPr>
            <p:spPr bwMode="auto">
              <a:xfrm flipH="1" flipV="1">
                <a:off x="3470" y="3089"/>
                <a:ext cx="317" cy="5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82" name="Line 51">
                <a:extLst>
                  <a:ext uri="{FF2B5EF4-FFF2-40B4-BE49-F238E27FC236}">
                    <a16:creationId xmlns:a16="http://schemas.microsoft.com/office/drawing/2014/main" id="{4105E6B6-DADA-0AB8-BF36-87ED02A16DA4}"/>
                  </a:ext>
                </a:extLst>
              </p:cNvPr>
              <p:cNvSpPr>
                <a:spLocks noChangeShapeType="1"/>
              </p:cNvSpPr>
              <p:nvPr/>
            </p:nvSpPr>
            <p:spPr bwMode="auto">
              <a:xfrm flipV="1">
                <a:off x="3243" y="3089"/>
                <a:ext cx="181" cy="5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83" name="Line 52">
                <a:extLst>
                  <a:ext uri="{FF2B5EF4-FFF2-40B4-BE49-F238E27FC236}">
                    <a16:creationId xmlns:a16="http://schemas.microsoft.com/office/drawing/2014/main" id="{276CABDD-4C69-AC98-8DA2-BB01795D13D7}"/>
                  </a:ext>
                </a:extLst>
              </p:cNvPr>
              <p:cNvSpPr>
                <a:spLocks noChangeShapeType="1"/>
              </p:cNvSpPr>
              <p:nvPr/>
            </p:nvSpPr>
            <p:spPr bwMode="auto">
              <a:xfrm flipV="1">
                <a:off x="2744" y="3089"/>
                <a:ext cx="635" cy="5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7" name="TextBox 46">
              <a:extLst>
                <a:ext uri="{FF2B5EF4-FFF2-40B4-BE49-F238E27FC236}">
                  <a16:creationId xmlns:a16="http://schemas.microsoft.com/office/drawing/2014/main" id="{82F2C25E-08E3-BA3F-D038-2746FDEEB5C5}"/>
                </a:ext>
              </a:extLst>
            </p:cNvPr>
            <p:cNvSpPr txBox="1"/>
            <p:nvPr/>
          </p:nvSpPr>
          <p:spPr>
            <a:xfrm>
              <a:off x="9235954" y="1422795"/>
              <a:ext cx="1941557" cy="369332"/>
            </a:xfrm>
            <a:prstGeom prst="rect">
              <a:avLst/>
            </a:prstGeom>
            <a:noFill/>
          </p:spPr>
          <p:txBody>
            <a:bodyPr wrap="none" rtlCol="0">
              <a:spAutoFit/>
            </a:bodyPr>
            <a:lstStyle/>
            <a:p>
              <a:r>
                <a:rPr lang="en-US" dirty="0">
                  <a:solidFill>
                    <a:srgbClr val="0070C0"/>
                  </a:solidFill>
                </a:rPr>
                <a:t>Constant locality</a:t>
              </a:r>
            </a:p>
          </p:txBody>
        </p:sp>
      </p:grpSp>
    </p:spTree>
    <p:extLst>
      <p:ext uri="{BB962C8B-B14F-4D97-AF65-F5344CB8AC3E}">
        <p14:creationId xmlns:p14="http://schemas.microsoft.com/office/powerpoint/2010/main" val="3776702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44"/>
                                        </p:tgtEl>
                                      </p:cBhvr>
                                    </p:animEffect>
                                    <p:set>
                                      <p:cBhvr>
                                        <p:cTn id="7" dur="1" fill="hold">
                                          <p:stCondLst>
                                            <p:cond delay="499"/>
                                          </p:stCondLst>
                                        </p:cTn>
                                        <p:tgtEl>
                                          <p:spTgt spid="44"/>
                                        </p:tgtEl>
                                        <p:attrNameLst>
                                          <p:attrName>style.visibility</p:attrName>
                                        </p:attrNameLst>
                                      </p:cBhvr>
                                      <p:to>
                                        <p:strVal val="hidden"/>
                                      </p:to>
                                    </p:se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1760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604"/>
                                        </p:tgtEl>
                                        <p:attrNameLst>
                                          <p:attrName>style.visibility</p:attrName>
                                        </p:attrNameLst>
                                      </p:cBhvr>
                                      <p:to>
                                        <p:strVal val="visible"/>
                                      </p:to>
                                    </p:set>
                                  </p:childTnLst>
                                </p:cTn>
                              </p:par>
                            </p:childTnLst>
                          </p:cTn>
                        </p:par>
                        <p:par>
                          <p:cTn id="17" fill="hold">
                            <p:stCondLst>
                              <p:cond delay="0"/>
                            </p:stCondLst>
                            <p:childTnLst>
                              <p:par>
                                <p:cTn id="18" presetID="63" presetClass="path" presetSubtype="0" accel="50000" decel="50000" fill="hold" nodeType="afterEffect">
                                  <p:stCondLst>
                                    <p:cond delay="0"/>
                                  </p:stCondLst>
                                  <p:childTnLst>
                                    <p:animMotion origin="layout" path="M -2.91667E-6 -1.48148E-6 L 0.60834 -1.48148E-6 " pathEditMode="relative" rAng="0" ptsTypes="AA">
                                      <p:cBhvr>
                                        <p:cTn id="19" dur="3000" fill="hold"/>
                                        <p:tgtEl>
                                          <p:spTgt spid="317604"/>
                                        </p:tgtEl>
                                        <p:attrNameLst>
                                          <p:attrName>ppt_x</p:attrName>
                                          <p:attrName>ppt_y</p:attrName>
                                        </p:attrNameLst>
                                      </p:cBhvr>
                                      <p:rCtr x="30417" y="0"/>
                                    </p:animMotion>
                                  </p:childTnLst>
                                </p:cTn>
                              </p:par>
                            </p:childTnLst>
                          </p:cTn>
                        </p:par>
                        <p:par>
                          <p:cTn id="20" fill="hold">
                            <p:stCondLst>
                              <p:cond delay="3000"/>
                            </p:stCondLst>
                            <p:childTnLst>
                              <p:par>
                                <p:cTn id="21" presetID="9" presetClass="exit" presetSubtype="0" fill="hold" grpId="0" nodeType="afterEffect">
                                  <p:stCondLst>
                                    <p:cond delay="0"/>
                                  </p:stCondLst>
                                  <p:childTnLst>
                                    <p:animEffect transition="out" filter="dissolve">
                                      <p:cBhvr>
                                        <p:cTn id="22" dur="500"/>
                                        <p:tgtEl>
                                          <p:spTgt spid="317603"/>
                                        </p:tgtEl>
                                      </p:cBhvr>
                                    </p:animEffect>
                                    <p:set>
                                      <p:cBhvr>
                                        <p:cTn id="23" dur="1" fill="hold">
                                          <p:stCondLst>
                                            <p:cond delay="499"/>
                                          </p:stCondLst>
                                        </p:cTn>
                                        <p:tgtEl>
                                          <p:spTgt spid="317603"/>
                                        </p:tgtEl>
                                        <p:attrNameLst>
                                          <p:attrName>style.visibility</p:attrName>
                                        </p:attrNameLst>
                                      </p:cBhvr>
                                      <p:to>
                                        <p:strVal val="hidden"/>
                                      </p:to>
                                    </p:set>
                                  </p:childTnLst>
                                </p:cTn>
                              </p:par>
                            </p:childTnLst>
                          </p:cTn>
                        </p:par>
                        <p:par>
                          <p:cTn id="24" fill="hold">
                            <p:stCondLst>
                              <p:cond delay="3500"/>
                            </p:stCondLst>
                            <p:childTnLst>
                              <p:par>
                                <p:cTn id="25" presetID="9" presetClass="entr" presetSubtype="0" fill="hold" nodeType="afterEffect">
                                  <p:stCondLst>
                                    <p:cond delay="0"/>
                                  </p:stCondLst>
                                  <p:childTnLst>
                                    <p:set>
                                      <p:cBhvr>
                                        <p:cTn id="26" dur="1" fill="hold">
                                          <p:stCondLst>
                                            <p:cond delay="0"/>
                                          </p:stCondLst>
                                        </p:cTn>
                                        <p:tgtEl>
                                          <p:spTgt spid="317605"/>
                                        </p:tgtEl>
                                        <p:attrNameLst>
                                          <p:attrName>style.visibility</p:attrName>
                                        </p:attrNameLst>
                                      </p:cBhvr>
                                      <p:to>
                                        <p:strVal val="visible"/>
                                      </p:to>
                                    </p:set>
                                    <p:animEffect transition="in" filter="dissolve">
                                      <p:cBhvr>
                                        <p:cTn id="27" dur="500"/>
                                        <p:tgtEl>
                                          <p:spTgt spid="317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03" grpId="0" animBg="1"/>
      <p:bldP spid="317603" grpId="1" animBg="1"/>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F4E7D-3939-E768-BDAC-32BCE8D5698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911D738-0CC1-C648-0A28-570CF3874BC0}"/>
              </a:ext>
            </a:extLst>
          </p:cNvPr>
          <p:cNvSpPr txBox="1"/>
          <p:nvPr/>
        </p:nvSpPr>
        <p:spPr>
          <a:xfrm>
            <a:off x="916961" y="1945748"/>
            <a:ext cx="10354012" cy="2000548"/>
          </a:xfrm>
          <a:prstGeom prst="rect">
            <a:avLst/>
          </a:prstGeom>
          <a:noFill/>
        </p:spPr>
        <p:txBody>
          <a:bodyPr wrap="square" rtlCol="0">
            <a:spAutoFit/>
          </a:bodyPr>
          <a:lstStyle/>
          <a:p>
            <a:r>
              <a:rPr lang="en-US" sz="2800" dirty="0">
                <a:sym typeface="Symbol" pitchFamily="18" charset="2"/>
              </a:rPr>
              <a:t>Theorem </a:t>
            </a:r>
            <a:r>
              <a:rPr lang="en-US" sz="2800" dirty="0">
                <a:solidFill>
                  <a:srgbClr val="0070C0"/>
                </a:solidFill>
              </a:rPr>
              <a:t>[A</a:t>
            </a:r>
            <a:r>
              <a:rPr lang="en-US" sz="2800" dirty="0">
                <a:solidFill>
                  <a:srgbClr val="C00000"/>
                </a:solidFill>
              </a:rPr>
              <a:t>I</a:t>
            </a:r>
            <a:r>
              <a:rPr lang="en-US" sz="2800" dirty="0">
                <a:solidFill>
                  <a:srgbClr val="0070C0"/>
                </a:solidFill>
              </a:rPr>
              <a:t>K04]</a:t>
            </a:r>
          </a:p>
          <a:p>
            <a:r>
              <a:rPr lang="en-US" sz="2400" dirty="0">
                <a:solidFill>
                  <a:srgbClr val="0070C0"/>
                </a:solidFill>
              </a:rPr>
              <a:t> </a:t>
            </a:r>
          </a:p>
          <a:p>
            <a:r>
              <a:rPr lang="en-US" sz="2400" dirty="0">
                <a:sym typeface="Symbol" pitchFamily="18" charset="2"/>
              </a:rPr>
              <a:t>Under </a:t>
            </a:r>
            <a:r>
              <a:rPr lang="en-US" sz="2400" dirty="0">
                <a:solidFill>
                  <a:srgbClr val="008000"/>
                </a:solidFill>
                <a:sym typeface="Symbol" pitchFamily="18" charset="2"/>
              </a:rPr>
              <a:t>standard assumptions </a:t>
            </a:r>
            <a:r>
              <a:rPr lang="en-US" sz="2400" dirty="0">
                <a:sym typeface="Symbol" pitchFamily="18" charset="2"/>
              </a:rPr>
              <a:t>(e.g., factoring, discrete log, lattices), </a:t>
            </a:r>
            <a:br>
              <a:rPr lang="en-US" sz="2400" dirty="0">
                <a:sym typeface="Symbol" pitchFamily="18" charset="2"/>
              </a:rPr>
            </a:br>
            <a:r>
              <a:rPr lang="en-US" sz="2400" dirty="0">
                <a:solidFill>
                  <a:srgbClr val="437B46"/>
                </a:solidFill>
                <a:sym typeface="Symbol" pitchFamily="18" charset="2"/>
              </a:rPr>
              <a:t>most cryptographic primitives </a:t>
            </a:r>
            <a:r>
              <a:rPr lang="en-US" sz="2400" dirty="0">
                <a:sym typeface="Symbol" pitchFamily="18" charset="2"/>
              </a:rPr>
              <a:t>can be implemented in NC</a:t>
            </a:r>
            <a:r>
              <a:rPr lang="en-US" sz="2400" baseline="30000" dirty="0">
                <a:sym typeface="Symbol" pitchFamily="18" charset="2"/>
              </a:rPr>
              <a:t>0</a:t>
            </a:r>
            <a:r>
              <a:rPr lang="en-US" sz="2400" dirty="0">
                <a:sym typeface="Symbol" pitchFamily="18" charset="2"/>
              </a:rPr>
              <a:t>.</a:t>
            </a:r>
          </a:p>
          <a:p>
            <a:pPr lvl="1"/>
            <a:endParaRPr lang="en-US" sz="2400" dirty="0">
              <a:sym typeface="Symbol" pitchFamily="18" charset="2"/>
            </a:endParaRPr>
          </a:p>
        </p:txBody>
      </p:sp>
      <p:sp>
        <p:nvSpPr>
          <p:cNvPr id="3" name="Rectangle 2">
            <a:extLst>
              <a:ext uri="{FF2B5EF4-FFF2-40B4-BE49-F238E27FC236}">
                <a16:creationId xmlns:a16="http://schemas.microsoft.com/office/drawing/2014/main" id="{A69CD188-9C0A-DFBF-D9D7-3B2F78A4AE84}"/>
              </a:ext>
            </a:extLst>
          </p:cNvPr>
          <p:cNvSpPr/>
          <p:nvPr/>
        </p:nvSpPr>
        <p:spPr>
          <a:xfrm>
            <a:off x="2377392" y="3946296"/>
            <a:ext cx="7796896" cy="400110"/>
          </a:xfrm>
          <a:prstGeom prst="rect">
            <a:avLst/>
          </a:prstGeom>
          <a:solidFill>
            <a:srgbClr val="FFFF00"/>
          </a:solidFill>
        </p:spPr>
        <p:txBody>
          <a:bodyPr wrap="square">
            <a:spAutoFit/>
          </a:bodyPr>
          <a:lstStyle/>
          <a:p>
            <a:r>
              <a:rPr lang="en-US" sz="2000" dirty="0">
                <a:solidFill>
                  <a:srgbClr val="FF0000"/>
                </a:solidFill>
                <a:sym typeface="Symbol" pitchFamily="18" charset="2"/>
              </a:rPr>
              <a:t>Not all primitives:</a:t>
            </a:r>
            <a:r>
              <a:rPr lang="en-US" sz="2000" dirty="0">
                <a:sym typeface="Symbol" pitchFamily="18" charset="2"/>
              </a:rPr>
              <a:t> PRF, </a:t>
            </a:r>
            <a:r>
              <a:rPr lang="en-US" dirty="0">
                <a:sym typeface="Symbol" pitchFamily="18" charset="2"/>
              </a:rPr>
              <a:t>secret-sharing reconstruction, decryption, … </a:t>
            </a:r>
            <a:endParaRPr lang="en-US" sz="2000" dirty="0">
              <a:solidFill>
                <a:srgbClr val="FF0000"/>
              </a:solidFill>
              <a:sym typeface="Symbol" pitchFamily="18" charset="2"/>
            </a:endParaRPr>
          </a:p>
        </p:txBody>
      </p:sp>
      <p:sp>
        <p:nvSpPr>
          <p:cNvPr id="7" name="Title 1">
            <a:extLst>
              <a:ext uri="{FF2B5EF4-FFF2-40B4-BE49-F238E27FC236}">
                <a16:creationId xmlns:a16="http://schemas.microsoft.com/office/drawing/2014/main" id="{DF11E5E6-43F4-D232-21DA-33925BE3C9CD}"/>
              </a:ext>
            </a:extLst>
          </p:cNvPr>
          <p:cNvSpPr>
            <a:spLocks noGrp="1"/>
          </p:cNvSpPr>
          <p:nvPr>
            <p:ph type="title"/>
          </p:nvPr>
        </p:nvSpPr>
        <p:spPr>
          <a:xfrm>
            <a:off x="1944688" y="195486"/>
            <a:ext cx="8229600" cy="1143000"/>
          </a:xfrm>
        </p:spPr>
        <p:txBody>
          <a:bodyPr/>
          <a:lstStyle/>
          <a:p>
            <a:r>
              <a:rPr lang="en-US" sz="4800" dirty="0"/>
              <a:t>Detour: Cryptography in NC</a:t>
            </a:r>
            <a:r>
              <a:rPr lang="en-US" sz="4800" baseline="30000" dirty="0"/>
              <a:t>0</a:t>
            </a:r>
            <a:r>
              <a:rPr lang="en-US" sz="4800" baseline="-25000" dirty="0"/>
              <a:t> </a:t>
            </a:r>
            <a:br>
              <a:rPr lang="en-US" sz="4800" baseline="-25000" dirty="0"/>
            </a:br>
            <a:endParaRPr lang="he-IL" sz="3600" baseline="30000" dirty="0">
              <a:solidFill>
                <a:srgbClr val="0070C0"/>
              </a:solidFill>
            </a:endParaRPr>
          </a:p>
        </p:txBody>
      </p:sp>
    </p:spTree>
    <p:extLst>
      <p:ext uri="{BB962C8B-B14F-4D97-AF65-F5344CB8AC3E}">
        <p14:creationId xmlns:p14="http://schemas.microsoft.com/office/powerpoint/2010/main" val="1344151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EBC17-FBAD-081D-F4A7-334C59A65C29}"/>
            </a:ext>
          </a:extLst>
        </p:cNvPr>
        <p:cNvGrpSpPr/>
        <p:nvPr/>
      </p:nvGrpSpPr>
      <p:grpSpPr>
        <a:xfrm>
          <a:off x="0" y="0"/>
          <a:ext cx="0" cy="0"/>
          <a:chOff x="0" y="0"/>
          <a:chExt cx="0" cy="0"/>
        </a:xfrm>
      </p:grpSpPr>
      <p:sp>
        <p:nvSpPr>
          <p:cNvPr id="11" name="Rounded Rectangle 10">
            <a:extLst>
              <a:ext uri="{FF2B5EF4-FFF2-40B4-BE49-F238E27FC236}">
                <a16:creationId xmlns:a16="http://schemas.microsoft.com/office/drawing/2014/main" id="{EA2A65C1-3C9E-84DF-2C7C-7917EF38D14C}"/>
              </a:ext>
            </a:extLst>
          </p:cNvPr>
          <p:cNvSpPr/>
          <p:nvPr/>
        </p:nvSpPr>
        <p:spPr bwMode="auto">
          <a:xfrm>
            <a:off x="3991398" y="5091017"/>
            <a:ext cx="2628064" cy="1111000"/>
          </a:xfrm>
          <a:prstGeom prst="roundRect">
            <a:avLst/>
          </a:prstGeom>
          <a:solidFill>
            <a:schemeClr val="accent5"/>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
        <p:nvSpPr>
          <p:cNvPr id="2" name="Title 1">
            <a:extLst>
              <a:ext uri="{FF2B5EF4-FFF2-40B4-BE49-F238E27FC236}">
                <a16:creationId xmlns:a16="http://schemas.microsoft.com/office/drawing/2014/main" id="{205886E2-0020-2158-E31B-1A587741D073}"/>
              </a:ext>
            </a:extLst>
          </p:cNvPr>
          <p:cNvSpPr>
            <a:spLocks noGrp="1"/>
          </p:cNvSpPr>
          <p:nvPr>
            <p:ph type="title"/>
          </p:nvPr>
        </p:nvSpPr>
        <p:spPr>
          <a:xfrm>
            <a:off x="856280" y="115974"/>
            <a:ext cx="10905023" cy="1143000"/>
          </a:xfrm>
        </p:spPr>
        <p:txBody>
          <a:bodyPr/>
          <a:lstStyle/>
          <a:p>
            <a:r>
              <a:rPr lang="en-US" sz="4800" dirty="0"/>
              <a:t>Randomized Encoding Compilers</a:t>
            </a:r>
            <a:endParaRPr lang="he-IL" sz="3600" baseline="30000" dirty="0">
              <a:solidFill>
                <a:srgbClr val="0070C0"/>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5281B68-872E-93C4-C576-3BA3B2C4C4CD}"/>
                  </a:ext>
                </a:extLst>
              </p:cNvPr>
              <p:cNvSpPr txBox="1"/>
              <p:nvPr/>
            </p:nvSpPr>
            <p:spPr>
              <a:xfrm>
                <a:off x="212792" y="1575171"/>
                <a:ext cx="11766415" cy="2431435"/>
              </a:xfrm>
              <a:prstGeom prst="rect">
                <a:avLst/>
              </a:prstGeom>
              <a:noFill/>
            </p:spPr>
            <p:txBody>
              <a:bodyPr wrap="square">
                <a:spAutoFit/>
              </a:bodyPr>
              <a:lstStyle/>
              <a:p>
                <a:r>
                  <a:rPr lang="en-US" sz="4000" dirty="0">
                    <a:solidFill>
                      <a:srgbClr val="0070C0"/>
                    </a:solidFill>
                  </a:rPr>
                  <a:t>Theorem</a:t>
                </a:r>
                <a:r>
                  <a:rPr lang="en-US" sz="4000" dirty="0"/>
                  <a:t> </a:t>
                </a:r>
                <a:r>
                  <a:rPr lang="en-US" sz="3200" dirty="0"/>
                  <a:t>[Yao86, IK00, AIK04]</a:t>
                </a:r>
                <a:r>
                  <a:rPr lang="en-US" sz="4000" dirty="0"/>
                  <a:t> </a:t>
                </a:r>
              </a:p>
              <a:p>
                <a:endParaRPr lang="en-US" sz="4000" i="1" dirty="0"/>
              </a:p>
              <a:p>
                <a:r>
                  <a:rPr lang="en-US" sz="3600" dirty="0">
                    <a:solidFill>
                      <a:schemeClr val="tx1"/>
                    </a:solidFill>
                  </a:rPr>
                  <a:t>Every “</a:t>
                </a:r>
                <a:r>
                  <a:rPr lang="en-US" sz="3600" dirty="0">
                    <a:solidFill>
                      <a:srgbClr val="7030A0"/>
                    </a:solidFill>
                  </a:rPr>
                  <a:t>moderately easy</a:t>
                </a:r>
                <a:r>
                  <a:rPr lang="en-US" sz="3600" dirty="0">
                    <a:solidFill>
                      <a:schemeClr val="tx1"/>
                    </a:solidFill>
                  </a:rPr>
                  <a:t>” </a:t>
                </a:r>
                <a14:m>
                  <m:oMath xmlns:m="http://schemas.openxmlformats.org/officeDocument/2006/math">
                    <m:r>
                      <a:rPr lang="en-US" sz="3600" b="0" i="1" smtClean="0">
                        <a:solidFill>
                          <a:schemeClr val="tx1"/>
                        </a:solidFill>
                        <a:latin typeface="Cambria Math" panose="02040503050406030204" pitchFamily="18" charset="0"/>
                      </a:rPr>
                      <m:t>𝑓</m:t>
                    </m:r>
                  </m:oMath>
                </a14:m>
                <a:r>
                  <a:rPr lang="en-US" sz="3600" dirty="0">
                    <a:solidFill>
                      <a:schemeClr val="tx1"/>
                    </a:solidFill>
                  </a:rPr>
                  <a:t> admits efficient RE </a:t>
                </a:r>
                <a14:m>
                  <m:oMath xmlns:m="http://schemas.openxmlformats.org/officeDocument/2006/math">
                    <m:r>
                      <a:rPr lang="en-US" sz="3600" i="1" dirty="0" smtClean="0">
                        <a:solidFill>
                          <a:schemeClr val="tx1"/>
                        </a:solidFill>
                        <a:latin typeface="Cambria Math" panose="02040503050406030204" pitchFamily="18" charset="0"/>
                      </a:rPr>
                      <m:t>𝑔</m:t>
                    </m:r>
                  </m:oMath>
                </a14:m>
                <a:r>
                  <a:rPr lang="en-US" sz="3600" dirty="0">
                    <a:solidFill>
                      <a:schemeClr val="tx1"/>
                    </a:solidFill>
                  </a:rPr>
                  <a:t> in NC</a:t>
                </a:r>
                <a:r>
                  <a:rPr lang="en-US" sz="3600" baseline="30000" dirty="0">
                    <a:solidFill>
                      <a:schemeClr val="tx1"/>
                    </a:solidFill>
                  </a:rPr>
                  <a:t>0</a:t>
                </a:r>
              </a:p>
              <a:p>
                <a:pPr marL="287338" indent="-287338">
                  <a:buClr>
                    <a:schemeClr val="tx1"/>
                  </a:buClr>
                  <a:buFont typeface="Arial" panose="020B0604020202020204" pitchFamily="34" charset="0"/>
                  <a:buChar char="•"/>
                </a:pPr>
                <a:r>
                  <a:rPr lang="en-US" sz="3600" dirty="0">
                    <a:solidFill>
                      <a:srgbClr val="437B46"/>
                    </a:solidFill>
                  </a:rPr>
                  <a:t>Locality 4 </a:t>
                </a:r>
                <a:r>
                  <a:rPr lang="en-US" sz="3600" dirty="0"/>
                  <a:t>and </a:t>
                </a:r>
                <a:r>
                  <a:rPr lang="en-US" sz="3600" dirty="0">
                    <a:solidFill>
                      <a:srgbClr val="437B46"/>
                    </a:solidFill>
                  </a:rPr>
                  <a:t>algebraic degree 3</a:t>
                </a:r>
                <a:r>
                  <a:rPr lang="en-US" sz="3600" dirty="0"/>
                  <a:t> in </a:t>
                </a:r>
                <a14:m>
                  <m:oMath xmlns:m="http://schemas.openxmlformats.org/officeDocument/2006/math">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r>
                          <a:rPr lang="en-US" sz="3600" b="0" i="1" smtClean="0">
                            <a:latin typeface="Cambria Math" panose="02040503050406030204" pitchFamily="18" charset="0"/>
                          </a:rPr>
                          <m:t>,</m:t>
                        </m:r>
                        <m:r>
                          <a:rPr lang="en-US" sz="3600" b="0" i="1" smtClean="0">
                            <a:latin typeface="Cambria Math" panose="02040503050406030204" pitchFamily="18" charset="0"/>
                          </a:rPr>
                          <m:t>𝑟</m:t>
                        </m:r>
                      </m:e>
                    </m:d>
                  </m:oMath>
                </a14:m>
                <a:r>
                  <a:rPr lang="en-US" sz="3600" dirty="0"/>
                  <a:t>, </a:t>
                </a:r>
                <a:r>
                  <a:rPr lang="en-US" sz="3600" dirty="0">
                    <a:solidFill>
                      <a:srgbClr val="437B46"/>
                    </a:solidFill>
                  </a:rPr>
                  <a:t>locality 1 in </a:t>
                </a:r>
                <a14:m>
                  <m:oMath xmlns:m="http://schemas.openxmlformats.org/officeDocument/2006/math">
                    <m:r>
                      <a:rPr lang="en-US" sz="3600" i="1" dirty="0" smtClean="0">
                        <a:solidFill>
                          <a:srgbClr val="437B46"/>
                        </a:solidFill>
                        <a:latin typeface="Cambria Math" panose="02040503050406030204" pitchFamily="18" charset="0"/>
                      </a:rPr>
                      <m:t>𝑥</m:t>
                    </m:r>
                  </m:oMath>
                </a14:m>
                <a:endParaRPr lang="en-US" sz="3600" dirty="0"/>
              </a:p>
            </p:txBody>
          </p:sp>
        </mc:Choice>
        <mc:Fallback xmlns="">
          <p:sp>
            <p:nvSpPr>
              <p:cNvPr id="6" name="TextBox 5">
                <a:extLst>
                  <a:ext uri="{FF2B5EF4-FFF2-40B4-BE49-F238E27FC236}">
                    <a16:creationId xmlns:a16="http://schemas.microsoft.com/office/drawing/2014/main" id="{A5281B68-872E-93C4-C576-3BA3B2C4C4CD}"/>
                  </a:ext>
                </a:extLst>
              </p:cNvPr>
              <p:cNvSpPr txBox="1">
                <a:spLocks noRot="1" noChangeAspect="1" noMove="1" noResize="1" noEditPoints="1" noAdjustHandles="1" noChangeArrowheads="1" noChangeShapeType="1" noTextEdit="1"/>
              </p:cNvSpPr>
              <p:nvPr/>
            </p:nvSpPr>
            <p:spPr>
              <a:xfrm>
                <a:off x="212792" y="1575171"/>
                <a:ext cx="11766415" cy="2431435"/>
              </a:xfrm>
              <a:prstGeom prst="rect">
                <a:avLst/>
              </a:prstGeom>
              <a:blipFill>
                <a:blip r:embed="rId3"/>
                <a:stretch>
                  <a:fillRect l="-1832" t="-4145" b="-8290"/>
                </a:stretch>
              </a:blipFill>
            </p:spPr>
            <p:txBody>
              <a:bodyPr/>
              <a:lstStyle/>
              <a:p>
                <a:r>
                  <a:rPr lang="en-US">
                    <a:noFill/>
                  </a:rPr>
                  <a:t> </a:t>
                </a:r>
              </a:p>
            </p:txBody>
          </p:sp>
        </mc:Fallback>
      </mc:AlternateContent>
      <p:sp>
        <p:nvSpPr>
          <p:cNvPr id="4" name="Down Arrow 3">
            <a:extLst>
              <a:ext uri="{FF2B5EF4-FFF2-40B4-BE49-F238E27FC236}">
                <a16:creationId xmlns:a16="http://schemas.microsoft.com/office/drawing/2014/main" id="{19697221-B756-4BFE-C35C-F63A438364C1}"/>
              </a:ext>
            </a:extLst>
          </p:cNvPr>
          <p:cNvSpPr/>
          <p:nvPr/>
        </p:nvSpPr>
        <p:spPr bwMode="auto">
          <a:xfrm>
            <a:off x="5102092" y="4128055"/>
            <a:ext cx="377687" cy="854765"/>
          </a:xfrm>
          <a:prstGeom prst="downArrow">
            <a:avLst/>
          </a:prstGeom>
          <a:solidFill>
            <a:srgbClr val="FFFF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grpSp>
        <p:nvGrpSpPr>
          <p:cNvPr id="10" name="Group 9">
            <a:extLst>
              <a:ext uri="{FF2B5EF4-FFF2-40B4-BE49-F238E27FC236}">
                <a16:creationId xmlns:a16="http://schemas.microsoft.com/office/drawing/2014/main" id="{DAC0D28E-3E3D-9890-8538-C84F3C402CB3}"/>
              </a:ext>
            </a:extLst>
          </p:cNvPr>
          <p:cNvGrpSpPr/>
          <p:nvPr/>
        </p:nvGrpSpPr>
        <p:grpSpPr>
          <a:xfrm>
            <a:off x="418615" y="4154557"/>
            <a:ext cx="1965603" cy="1908100"/>
            <a:chOff x="418615" y="4154557"/>
            <a:chExt cx="1965603" cy="1908100"/>
          </a:xfrm>
        </p:grpSpPr>
        <p:sp>
          <p:nvSpPr>
            <p:cNvPr id="3" name="Down Arrow 2">
              <a:extLst>
                <a:ext uri="{FF2B5EF4-FFF2-40B4-BE49-F238E27FC236}">
                  <a16:creationId xmlns:a16="http://schemas.microsoft.com/office/drawing/2014/main" id="{C4B43A71-6374-A21F-B778-9BBB6E038F2B}"/>
                </a:ext>
              </a:extLst>
            </p:cNvPr>
            <p:cNvSpPr/>
            <p:nvPr/>
          </p:nvSpPr>
          <p:spPr bwMode="auto">
            <a:xfrm>
              <a:off x="1212574" y="4154557"/>
              <a:ext cx="377687" cy="854765"/>
            </a:xfrm>
            <a:prstGeom prst="downArrow">
              <a:avLst/>
            </a:prstGeom>
            <a:solidFill>
              <a:srgbClr val="FFFF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5" name="TextBox 4">
              <a:extLst>
                <a:ext uri="{FF2B5EF4-FFF2-40B4-BE49-F238E27FC236}">
                  <a16:creationId xmlns:a16="http://schemas.microsoft.com/office/drawing/2014/main" id="{F2A52B45-B8AE-69F7-B230-79A1E0434610}"/>
                </a:ext>
              </a:extLst>
            </p:cNvPr>
            <p:cNvSpPr txBox="1"/>
            <p:nvPr/>
          </p:nvSpPr>
          <p:spPr>
            <a:xfrm>
              <a:off x="418615" y="5231660"/>
              <a:ext cx="1965603" cy="830997"/>
            </a:xfrm>
            <a:prstGeom prst="rect">
              <a:avLst/>
            </a:prstGeom>
            <a:noFill/>
          </p:spPr>
          <p:txBody>
            <a:bodyPr wrap="none" rtlCol="0">
              <a:spAutoFit/>
            </a:bodyPr>
            <a:lstStyle/>
            <a:p>
              <a:pPr algn="ctr"/>
              <a:r>
                <a:rPr lang="en-US" sz="2400" dirty="0"/>
                <a:t>4-local </a:t>
              </a:r>
            </a:p>
            <a:p>
              <a:pPr algn="ctr"/>
              <a:r>
                <a:rPr lang="en-US" sz="2400" dirty="0"/>
                <a:t>cryptography</a:t>
              </a:r>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0DC62FB-6C97-7FA9-2639-075CAD4A1967}"/>
                  </a:ext>
                </a:extLst>
              </p:cNvPr>
              <p:cNvSpPr txBox="1"/>
              <p:nvPr/>
            </p:nvSpPr>
            <p:spPr>
              <a:xfrm>
                <a:off x="4051032" y="5231659"/>
                <a:ext cx="2479805" cy="830997"/>
              </a:xfrm>
              <a:prstGeom prst="rect">
                <a:avLst/>
              </a:prstGeom>
              <a:noFill/>
            </p:spPr>
            <p:txBody>
              <a:bodyPr wrap="square" rtlCol="0">
                <a:spAutoFit/>
              </a:bodyPr>
              <a:lstStyle/>
              <a:p>
                <a:pPr algn="ctr"/>
                <a:r>
                  <a:rPr lang="en-US" sz="2400" dirty="0"/>
                  <a:t>2-round IT MPC</a:t>
                </a:r>
              </a:p>
              <a:p>
                <a:pPr algn="ctr"/>
                <a:r>
                  <a:rPr lang="en-US" sz="2400" dirty="0"/>
                  <a:t>with </a:t>
                </a:r>
                <a14:m>
                  <m:oMath xmlns:m="http://schemas.openxmlformats.org/officeDocument/2006/math">
                    <m:r>
                      <a:rPr lang="en-US" sz="2400" i="1" dirty="0" smtClean="0">
                        <a:latin typeface="Cambria Math" panose="02040503050406030204" pitchFamily="18" charset="0"/>
                      </a:rPr>
                      <m:t>𝑡</m:t>
                    </m:r>
                    <m:r>
                      <a:rPr lang="en-US" sz="2400" i="1" dirty="0" smtClean="0">
                        <a:latin typeface="Cambria Math" panose="02040503050406030204" pitchFamily="18" charset="0"/>
                      </a:rPr>
                      <m:t>&lt;</m:t>
                    </m:r>
                    <m:r>
                      <a:rPr lang="en-US" sz="2400" i="1" dirty="0" smtClean="0">
                        <a:latin typeface="Cambria Math" panose="02040503050406030204" pitchFamily="18" charset="0"/>
                      </a:rPr>
                      <m:t>𝑛</m:t>
                    </m:r>
                    <m:r>
                      <a:rPr lang="en-US" sz="2400" i="1" dirty="0" smtClean="0">
                        <a:latin typeface="Cambria Math" panose="02040503050406030204" pitchFamily="18" charset="0"/>
                      </a:rPr>
                      <m:t>/3</m:t>
                    </m:r>
                  </m:oMath>
                </a14:m>
                <a:endParaRPr lang="en-US" sz="2400" dirty="0"/>
              </a:p>
            </p:txBody>
          </p:sp>
        </mc:Choice>
        <mc:Fallback xmlns="">
          <p:sp>
            <p:nvSpPr>
              <p:cNvPr id="7" name="TextBox 6">
                <a:extLst>
                  <a:ext uri="{FF2B5EF4-FFF2-40B4-BE49-F238E27FC236}">
                    <a16:creationId xmlns:a16="http://schemas.microsoft.com/office/drawing/2014/main" id="{90DC62FB-6C97-7FA9-2639-075CAD4A1967}"/>
                  </a:ext>
                </a:extLst>
              </p:cNvPr>
              <p:cNvSpPr txBox="1">
                <a:spLocks noRot="1" noChangeAspect="1" noMove="1" noResize="1" noEditPoints="1" noAdjustHandles="1" noChangeArrowheads="1" noChangeShapeType="1" noTextEdit="1"/>
              </p:cNvSpPr>
              <p:nvPr/>
            </p:nvSpPr>
            <p:spPr>
              <a:xfrm>
                <a:off x="4051032" y="5231659"/>
                <a:ext cx="2479805" cy="830997"/>
              </a:xfrm>
              <a:prstGeom prst="rect">
                <a:avLst/>
              </a:prstGeom>
              <a:blipFill>
                <a:blip r:embed="rId4"/>
                <a:stretch>
                  <a:fillRect l="-1531" t="-4478" r="-1020" b="-14925"/>
                </a:stretch>
              </a:blipFill>
            </p:spPr>
            <p:txBody>
              <a:bodyPr/>
              <a:lstStyle/>
              <a:p>
                <a:r>
                  <a:rPr lang="en-US">
                    <a:noFill/>
                  </a:rPr>
                  <a:t> </a:t>
                </a:r>
              </a:p>
            </p:txBody>
          </p:sp>
        </mc:Fallback>
      </mc:AlternateContent>
      <p:sp>
        <p:nvSpPr>
          <p:cNvPr id="8" name="Down Arrow 7">
            <a:extLst>
              <a:ext uri="{FF2B5EF4-FFF2-40B4-BE49-F238E27FC236}">
                <a16:creationId xmlns:a16="http://schemas.microsoft.com/office/drawing/2014/main" id="{FD991F46-0DC7-B2CD-06BD-19C1BDA9E3EC}"/>
              </a:ext>
            </a:extLst>
          </p:cNvPr>
          <p:cNvSpPr/>
          <p:nvPr/>
        </p:nvSpPr>
        <p:spPr bwMode="auto">
          <a:xfrm>
            <a:off x="10283695" y="4121429"/>
            <a:ext cx="377687" cy="854765"/>
          </a:xfrm>
          <a:prstGeom prst="downArrow">
            <a:avLst/>
          </a:prstGeom>
          <a:solidFill>
            <a:srgbClr val="FFFF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9" name="TextBox 8">
            <a:extLst>
              <a:ext uri="{FF2B5EF4-FFF2-40B4-BE49-F238E27FC236}">
                <a16:creationId xmlns:a16="http://schemas.microsoft.com/office/drawing/2014/main" id="{34844E29-11DB-4C80-30FE-7B62D74BF8B5}"/>
              </a:ext>
            </a:extLst>
          </p:cNvPr>
          <p:cNvSpPr txBox="1"/>
          <p:nvPr/>
        </p:nvSpPr>
        <p:spPr>
          <a:xfrm>
            <a:off x="8587612" y="5091017"/>
            <a:ext cx="3604388" cy="830997"/>
          </a:xfrm>
          <a:prstGeom prst="rect">
            <a:avLst/>
          </a:prstGeom>
          <a:noFill/>
        </p:spPr>
        <p:txBody>
          <a:bodyPr wrap="square" rtlCol="0">
            <a:spAutoFit/>
          </a:bodyPr>
          <a:lstStyle/>
          <a:p>
            <a:pPr algn="ctr"/>
            <a:r>
              <a:rPr lang="en-US" sz="2400" dirty="0"/>
              <a:t>IT garbling,</a:t>
            </a:r>
          </a:p>
          <a:p>
            <a:pPr algn="ctr"/>
            <a:r>
              <a:rPr lang="en-US" sz="2400" dirty="0"/>
              <a:t>2PC w/parallel OT</a:t>
            </a:r>
          </a:p>
        </p:txBody>
      </p:sp>
      <p:sp>
        <p:nvSpPr>
          <p:cNvPr id="12" name="TextBox 11">
            <a:extLst>
              <a:ext uri="{FF2B5EF4-FFF2-40B4-BE49-F238E27FC236}">
                <a16:creationId xmlns:a16="http://schemas.microsoft.com/office/drawing/2014/main" id="{83B16CBE-0B93-18E4-9FAB-CA857818F12D}"/>
              </a:ext>
            </a:extLst>
          </p:cNvPr>
          <p:cNvSpPr txBox="1"/>
          <p:nvPr/>
        </p:nvSpPr>
        <p:spPr>
          <a:xfrm>
            <a:off x="2823835" y="6310214"/>
            <a:ext cx="5338321" cy="461665"/>
          </a:xfrm>
          <a:prstGeom prst="rect">
            <a:avLst/>
          </a:prstGeom>
          <a:noFill/>
        </p:spPr>
        <p:txBody>
          <a:bodyPr wrap="none" rtlCol="0">
            <a:spAutoFit/>
          </a:bodyPr>
          <a:lstStyle/>
          <a:p>
            <a:r>
              <a:rPr lang="en-US" sz="2400" dirty="0">
                <a:solidFill>
                  <a:srgbClr val="437B46"/>
                </a:solidFill>
              </a:rPr>
              <a:t>Still best known in client-server model</a:t>
            </a:r>
          </a:p>
        </p:txBody>
      </p:sp>
    </p:spTree>
    <p:extLst>
      <p:ext uri="{BB962C8B-B14F-4D97-AF65-F5344CB8AC3E}">
        <p14:creationId xmlns:p14="http://schemas.microsoft.com/office/powerpoint/2010/main" val="110952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ssolve">
                                      <p:cBhvr>
                                        <p:cTn id="20" dur="500"/>
                                        <p:tgtEl>
                                          <p:spTgt spid="8"/>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7" grpId="0"/>
      <p:bldP spid="8" grpId="0" animBg="1"/>
      <p:bldP spid="9"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3A9C5-B604-AD27-E6F1-B7955914F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9404E-919A-D2C1-EC00-A4C035ED70DA}"/>
              </a:ext>
            </a:extLst>
          </p:cNvPr>
          <p:cNvSpPr>
            <a:spLocks noGrp="1"/>
          </p:cNvSpPr>
          <p:nvPr>
            <p:ph type="title"/>
          </p:nvPr>
        </p:nvSpPr>
        <p:spPr>
          <a:xfrm>
            <a:off x="856280" y="115974"/>
            <a:ext cx="10905023" cy="1143000"/>
          </a:xfrm>
        </p:spPr>
        <p:txBody>
          <a:bodyPr/>
          <a:lstStyle/>
          <a:p>
            <a:r>
              <a:rPr lang="en-US" sz="4800" dirty="0"/>
              <a:t>Randomized Encoding Compilers</a:t>
            </a:r>
            <a:endParaRPr lang="he-IL" sz="3600" baseline="30000" dirty="0">
              <a:solidFill>
                <a:srgbClr val="0070C0"/>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0B463D3-C0AB-275D-511A-84C5B3C052E9}"/>
                  </a:ext>
                </a:extLst>
              </p:cNvPr>
              <p:cNvSpPr txBox="1"/>
              <p:nvPr/>
            </p:nvSpPr>
            <p:spPr>
              <a:xfrm>
                <a:off x="212792" y="1575171"/>
                <a:ext cx="11766415" cy="5201424"/>
              </a:xfrm>
              <a:prstGeom prst="rect">
                <a:avLst/>
              </a:prstGeom>
              <a:noFill/>
            </p:spPr>
            <p:txBody>
              <a:bodyPr wrap="square">
                <a:spAutoFit/>
              </a:bodyPr>
              <a:lstStyle/>
              <a:p>
                <a:r>
                  <a:rPr lang="en-US" sz="4000" dirty="0">
                    <a:solidFill>
                      <a:srgbClr val="0070C0"/>
                    </a:solidFill>
                  </a:rPr>
                  <a:t>Theorem</a:t>
                </a:r>
                <a:r>
                  <a:rPr lang="en-US" sz="4000" dirty="0"/>
                  <a:t> </a:t>
                </a:r>
                <a:r>
                  <a:rPr lang="en-US" sz="3200" dirty="0"/>
                  <a:t>[Yao86, IK00, AIK04]</a:t>
                </a:r>
                <a:r>
                  <a:rPr lang="en-US" sz="4000" dirty="0"/>
                  <a:t> </a:t>
                </a:r>
              </a:p>
              <a:p>
                <a:endParaRPr lang="en-US" sz="4000" i="1" dirty="0"/>
              </a:p>
              <a:p>
                <a:r>
                  <a:rPr lang="en-US" sz="3600" dirty="0">
                    <a:solidFill>
                      <a:schemeClr val="tx1"/>
                    </a:solidFill>
                  </a:rPr>
                  <a:t>Every “</a:t>
                </a:r>
                <a:r>
                  <a:rPr lang="en-US" sz="3600" dirty="0">
                    <a:solidFill>
                      <a:srgbClr val="7030A0"/>
                    </a:solidFill>
                  </a:rPr>
                  <a:t>moderately easy</a:t>
                </a:r>
                <a:r>
                  <a:rPr lang="en-US" sz="3600" dirty="0">
                    <a:solidFill>
                      <a:schemeClr val="tx1"/>
                    </a:solidFill>
                  </a:rPr>
                  <a:t>” </a:t>
                </a:r>
                <a14:m>
                  <m:oMath xmlns:m="http://schemas.openxmlformats.org/officeDocument/2006/math">
                    <m:r>
                      <a:rPr lang="en-US" sz="3600" b="0" i="1" smtClean="0">
                        <a:solidFill>
                          <a:schemeClr val="tx1"/>
                        </a:solidFill>
                        <a:latin typeface="Cambria Math" panose="02040503050406030204" pitchFamily="18" charset="0"/>
                      </a:rPr>
                      <m:t>𝑓</m:t>
                    </m:r>
                  </m:oMath>
                </a14:m>
                <a:r>
                  <a:rPr lang="en-US" sz="3600" dirty="0">
                    <a:solidFill>
                      <a:schemeClr val="tx1"/>
                    </a:solidFill>
                  </a:rPr>
                  <a:t> admits efficient RE </a:t>
                </a:r>
                <a14:m>
                  <m:oMath xmlns:m="http://schemas.openxmlformats.org/officeDocument/2006/math">
                    <m:r>
                      <a:rPr lang="en-US" sz="3600" i="1" dirty="0" smtClean="0">
                        <a:solidFill>
                          <a:schemeClr val="tx1"/>
                        </a:solidFill>
                        <a:latin typeface="Cambria Math" panose="02040503050406030204" pitchFamily="18" charset="0"/>
                      </a:rPr>
                      <m:t>𝑔</m:t>
                    </m:r>
                  </m:oMath>
                </a14:m>
                <a:r>
                  <a:rPr lang="en-US" sz="3600" dirty="0">
                    <a:solidFill>
                      <a:schemeClr val="tx1"/>
                    </a:solidFill>
                  </a:rPr>
                  <a:t> in NC</a:t>
                </a:r>
                <a:r>
                  <a:rPr lang="en-US" sz="3600" baseline="30000" dirty="0">
                    <a:solidFill>
                      <a:schemeClr val="tx1"/>
                    </a:solidFill>
                  </a:rPr>
                  <a:t>0</a:t>
                </a:r>
              </a:p>
              <a:p>
                <a:pPr marL="287338" indent="-287338">
                  <a:buClr>
                    <a:schemeClr val="tx1"/>
                  </a:buClr>
                  <a:buFont typeface="Arial" panose="020B0604020202020204" pitchFamily="34" charset="0"/>
                  <a:buChar char="•"/>
                </a:pPr>
                <a:r>
                  <a:rPr lang="en-US" sz="3600" dirty="0">
                    <a:solidFill>
                      <a:srgbClr val="437B46"/>
                    </a:solidFill>
                  </a:rPr>
                  <a:t>Locality 4 </a:t>
                </a:r>
                <a:r>
                  <a:rPr lang="en-US" sz="3600" dirty="0"/>
                  <a:t>and </a:t>
                </a:r>
                <a:r>
                  <a:rPr lang="en-US" sz="3600" dirty="0">
                    <a:solidFill>
                      <a:srgbClr val="437B46"/>
                    </a:solidFill>
                  </a:rPr>
                  <a:t>algebraic degree 3</a:t>
                </a:r>
                <a:r>
                  <a:rPr lang="en-US" sz="3600" dirty="0"/>
                  <a:t> in </a:t>
                </a:r>
                <a14:m>
                  <m:oMath xmlns:m="http://schemas.openxmlformats.org/officeDocument/2006/math">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r>
                          <a:rPr lang="en-US" sz="3600" b="0" i="1" smtClean="0">
                            <a:latin typeface="Cambria Math" panose="02040503050406030204" pitchFamily="18" charset="0"/>
                          </a:rPr>
                          <m:t>,</m:t>
                        </m:r>
                        <m:r>
                          <a:rPr lang="en-US" sz="3600" b="0" i="1" smtClean="0">
                            <a:latin typeface="Cambria Math" panose="02040503050406030204" pitchFamily="18" charset="0"/>
                          </a:rPr>
                          <m:t>𝑟</m:t>
                        </m:r>
                      </m:e>
                    </m:d>
                  </m:oMath>
                </a14:m>
                <a:r>
                  <a:rPr lang="en-US" sz="3600" dirty="0"/>
                  <a:t>, </a:t>
                </a:r>
                <a:r>
                  <a:rPr lang="en-US" sz="3600" dirty="0">
                    <a:solidFill>
                      <a:srgbClr val="437B46"/>
                    </a:solidFill>
                  </a:rPr>
                  <a:t>locality 1 in </a:t>
                </a:r>
                <a14:m>
                  <m:oMath xmlns:m="http://schemas.openxmlformats.org/officeDocument/2006/math">
                    <m:r>
                      <a:rPr lang="en-US" sz="3600" i="1" dirty="0" smtClean="0">
                        <a:solidFill>
                          <a:srgbClr val="437B46"/>
                        </a:solidFill>
                        <a:latin typeface="Cambria Math" panose="02040503050406030204" pitchFamily="18" charset="0"/>
                      </a:rPr>
                      <m:t>𝑥</m:t>
                    </m:r>
                  </m:oMath>
                </a14:m>
                <a:endParaRPr lang="en-US" sz="3600" dirty="0"/>
              </a:p>
              <a:p>
                <a:pPr>
                  <a:buClr>
                    <a:schemeClr val="tx1"/>
                  </a:buClr>
                </a:pPr>
                <a:endParaRPr lang="en-US" sz="3600" dirty="0">
                  <a:solidFill>
                    <a:srgbClr val="7030A0"/>
                  </a:solidFill>
                </a:endParaRPr>
              </a:p>
              <a:p>
                <a:pPr>
                  <a:buClr>
                    <a:schemeClr val="tx1"/>
                  </a:buClr>
                </a:pPr>
                <a:r>
                  <a:rPr lang="en-US" sz="3600" dirty="0">
                    <a:solidFill>
                      <a:srgbClr val="7030A0"/>
                    </a:solidFill>
                  </a:rPr>
                  <a:t>Moderately easy:</a:t>
                </a:r>
                <a:r>
                  <a:rPr lang="en-US" sz="3600" dirty="0"/>
                  <a:t> in NC</a:t>
                </a:r>
                <a:r>
                  <a:rPr lang="en-US" sz="3600" baseline="30000" dirty="0"/>
                  <a:t>1</a:t>
                </a:r>
                <a:r>
                  <a:rPr lang="en-US" sz="3600" baseline="-25000" dirty="0">
                    <a:solidFill>
                      <a:srgbClr val="7030A0"/>
                    </a:solidFill>
                  </a:rPr>
                  <a:t> </a:t>
                </a:r>
                <a:r>
                  <a:rPr lang="en-US" sz="3600" dirty="0"/>
                  <a:t>or </a:t>
                </a:r>
                <a14:m>
                  <m:oMath xmlns:m="http://schemas.openxmlformats.org/officeDocument/2006/math">
                    <m:r>
                      <a:rPr lang="en-US" sz="3600" i="1" smtClean="0">
                        <a:latin typeface="Cambria Math" panose="02040503050406030204" pitchFamily="18" charset="0"/>
                        <a:ea typeface="Cambria Math" panose="02040503050406030204" pitchFamily="18" charset="0"/>
                      </a:rPr>
                      <m:t>⊕</m:t>
                    </m:r>
                  </m:oMath>
                </a14:m>
                <a:r>
                  <a:rPr lang="en-US" sz="3600" dirty="0"/>
                  <a:t>L/poly (</a:t>
                </a:r>
                <a14:m>
                  <m:oMath xmlns:m="http://schemas.openxmlformats.org/officeDocument/2006/math">
                    <m:r>
                      <a:rPr lang="en-US" sz="3600" i="1" smtClean="0">
                        <a:latin typeface="Cambria Math" panose="02040503050406030204" pitchFamily="18" charset="0"/>
                        <a:ea typeface="Cambria Math" panose="02040503050406030204" pitchFamily="18" charset="0"/>
                      </a:rPr>
                      <m:t>⊇</m:t>
                    </m:r>
                  </m:oMath>
                </a14:m>
                <a:r>
                  <a:rPr lang="en-US" sz="3600" dirty="0"/>
                  <a:t> logspace)</a:t>
                </a:r>
              </a:p>
              <a:p>
                <a:pPr marL="287338" indent="-287338">
                  <a:buFont typeface="Arial" panose="020B0604020202020204" pitchFamily="34" charset="0"/>
                  <a:buChar char="•"/>
                </a:pPr>
                <a:r>
                  <a:rPr lang="en-US" sz="3600" dirty="0"/>
                  <a:t>Generally: polynomial in branching program size</a:t>
                </a:r>
              </a:p>
              <a:p>
                <a:pPr marL="287338" indent="-287338">
                  <a:buFont typeface="Arial" panose="020B0604020202020204" pitchFamily="34" charset="0"/>
                  <a:buChar char="•"/>
                </a:pPr>
                <a:endParaRPr lang="en-US" sz="3600" dirty="0"/>
              </a:p>
              <a:p>
                <a:pPr marL="287338" indent="-287338">
                  <a:buFont typeface="Arial" panose="020B0604020202020204" pitchFamily="34" charset="0"/>
                  <a:buChar char="•"/>
                </a:pPr>
                <a:endParaRPr lang="en-US" sz="3600" dirty="0"/>
              </a:p>
            </p:txBody>
          </p:sp>
        </mc:Choice>
        <mc:Fallback xmlns="">
          <p:sp>
            <p:nvSpPr>
              <p:cNvPr id="6" name="TextBox 5">
                <a:extLst>
                  <a:ext uri="{FF2B5EF4-FFF2-40B4-BE49-F238E27FC236}">
                    <a16:creationId xmlns:a16="http://schemas.microsoft.com/office/drawing/2014/main" id="{E0B463D3-C0AB-275D-511A-84C5B3C052E9}"/>
                  </a:ext>
                </a:extLst>
              </p:cNvPr>
              <p:cNvSpPr txBox="1">
                <a:spLocks noRot="1" noChangeAspect="1" noMove="1" noResize="1" noEditPoints="1" noAdjustHandles="1" noChangeArrowheads="1" noChangeShapeType="1" noTextEdit="1"/>
              </p:cNvSpPr>
              <p:nvPr/>
            </p:nvSpPr>
            <p:spPr>
              <a:xfrm>
                <a:off x="212792" y="1575171"/>
                <a:ext cx="11766415" cy="5201424"/>
              </a:xfrm>
              <a:prstGeom prst="rect">
                <a:avLst/>
              </a:prstGeom>
              <a:blipFill>
                <a:blip r:embed="rId3"/>
                <a:stretch>
                  <a:fillRect l="-1832" t="-1946"/>
                </a:stretch>
              </a:blipFill>
            </p:spPr>
            <p:txBody>
              <a:bodyPr/>
              <a:lstStyle/>
              <a:p>
                <a:r>
                  <a:rPr lang="en-US">
                    <a:noFill/>
                  </a:rPr>
                  <a:t> </a:t>
                </a:r>
              </a:p>
            </p:txBody>
          </p:sp>
        </mc:Fallback>
      </mc:AlternateContent>
    </p:spTree>
    <p:extLst>
      <p:ext uri="{BB962C8B-B14F-4D97-AF65-F5344CB8AC3E}">
        <p14:creationId xmlns:p14="http://schemas.microsoft.com/office/powerpoint/2010/main" val="4186391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105F3FA-05A5-111A-577C-6275D3301E11}"/>
              </a:ext>
            </a:extLst>
          </p:cNvPr>
          <p:cNvSpPr/>
          <p:nvPr/>
        </p:nvSpPr>
        <p:spPr bwMode="auto">
          <a:xfrm>
            <a:off x="5565913" y="5068957"/>
            <a:ext cx="3896139" cy="596347"/>
          </a:xfrm>
          <a:prstGeom prst="rect">
            <a:avLst/>
          </a:prstGeom>
          <a:solidFill>
            <a:srgbClr val="FFFF00"/>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2" name="Title 1"/>
          <p:cNvSpPr>
            <a:spLocks noGrp="1"/>
          </p:cNvSpPr>
          <p:nvPr>
            <p:ph type="title"/>
          </p:nvPr>
        </p:nvSpPr>
        <p:spPr>
          <a:xfrm>
            <a:off x="856280" y="115974"/>
            <a:ext cx="10905023" cy="1143000"/>
          </a:xfrm>
        </p:spPr>
        <p:txBody>
          <a:bodyPr/>
          <a:lstStyle/>
          <a:p>
            <a:r>
              <a:rPr lang="en-US" sz="4800" dirty="0"/>
              <a:t>Randomized Encoding Compilers</a:t>
            </a:r>
            <a:endParaRPr lang="he-IL" sz="3600" baseline="30000" dirty="0">
              <a:solidFill>
                <a:srgbClr val="0070C0"/>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B091D3E-7251-85A5-4443-4E523B1E8303}"/>
                  </a:ext>
                </a:extLst>
              </p:cNvPr>
              <p:cNvSpPr txBox="1"/>
              <p:nvPr/>
            </p:nvSpPr>
            <p:spPr>
              <a:xfrm>
                <a:off x="212792" y="1575171"/>
                <a:ext cx="11766415" cy="5201424"/>
              </a:xfrm>
              <a:prstGeom prst="rect">
                <a:avLst/>
              </a:prstGeom>
              <a:noFill/>
            </p:spPr>
            <p:txBody>
              <a:bodyPr wrap="square">
                <a:spAutoFit/>
              </a:bodyPr>
              <a:lstStyle/>
              <a:p>
                <a:r>
                  <a:rPr lang="en-US" sz="4000" dirty="0">
                    <a:solidFill>
                      <a:srgbClr val="0070C0"/>
                    </a:solidFill>
                  </a:rPr>
                  <a:t>Theorem</a:t>
                </a:r>
                <a:r>
                  <a:rPr lang="en-US" sz="4000" dirty="0"/>
                  <a:t> </a:t>
                </a:r>
                <a:r>
                  <a:rPr lang="en-US" sz="3200" dirty="0"/>
                  <a:t>[Yao86, IK00, AIK04]</a:t>
                </a:r>
                <a:r>
                  <a:rPr lang="en-US" sz="4000" dirty="0"/>
                  <a:t> </a:t>
                </a:r>
              </a:p>
              <a:p>
                <a:endParaRPr lang="en-US" sz="4000" i="1" dirty="0"/>
              </a:p>
              <a:p>
                <a:r>
                  <a:rPr lang="en-US" sz="3600" dirty="0">
                    <a:solidFill>
                      <a:schemeClr val="tx1"/>
                    </a:solidFill>
                  </a:rPr>
                  <a:t>Every “</a:t>
                </a:r>
                <a:r>
                  <a:rPr lang="en-US" sz="3600" dirty="0">
                    <a:solidFill>
                      <a:srgbClr val="7030A0"/>
                    </a:solidFill>
                  </a:rPr>
                  <a:t>moderately easy</a:t>
                </a:r>
                <a:r>
                  <a:rPr lang="en-US" sz="3600" dirty="0">
                    <a:solidFill>
                      <a:schemeClr val="tx1"/>
                    </a:solidFill>
                  </a:rPr>
                  <a:t>” </a:t>
                </a:r>
                <a14:m>
                  <m:oMath xmlns:m="http://schemas.openxmlformats.org/officeDocument/2006/math">
                    <m:r>
                      <a:rPr lang="en-US" sz="3600" b="0" i="1" smtClean="0">
                        <a:solidFill>
                          <a:schemeClr val="tx1"/>
                        </a:solidFill>
                        <a:latin typeface="Cambria Math" panose="02040503050406030204" pitchFamily="18" charset="0"/>
                      </a:rPr>
                      <m:t>𝑓</m:t>
                    </m:r>
                  </m:oMath>
                </a14:m>
                <a:r>
                  <a:rPr lang="en-US" sz="3600" dirty="0">
                    <a:solidFill>
                      <a:schemeClr val="tx1"/>
                    </a:solidFill>
                  </a:rPr>
                  <a:t> admits efficient RE </a:t>
                </a:r>
                <a14:m>
                  <m:oMath xmlns:m="http://schemas.openxmlformats.org/officeDocument/2006/math">
                    <m:r>
                      <a:rPr lang="en-US" sz="3600" i="1" dirty="0" smtClean="0">
                        <a:solidFill>
                          <a:schemeClr val="tx1"/>
                        </a:solidFill>
                        <a:latin typeface="Cambria Math" panose="02040503050406030204" pitchFamily="18" charset="0"/>
                      </a:rPr>
                      <m:t>𝑔</m:t>
                    </m:r>
                  </m:oMath>
                </a14:m>
                <a:r>
                  <a:rPr lang="en-US" sz="3600" dirty="0">
                    <a:solidFill>
                      <a:schemeClr val="tx1"/>
                    </a:solidFill>
                  </a:rPr>
                  <a:t> in NC</a:t>
                </a:r>
                <a:r>
                  <a:rPr lang="en-US" sz="3600" baseline="30000" dirty="0">
                    <a:solidFill>
                      <a:schemeClr val="tx1"/>
                    </a:solidFill>
                  </a:rPr>
                  <a:t>0</a:t>
                </a:r>
              </a:p>
              <a:p>
                <a:pPr marL="287338" indent="-287338">
                  <a:buClr>
                    <a:schemeClr val="tx1"/>
                  </a:buClr>
                  <a:buFont typeface="Arial" panose="020B0604020202020204" pitchFamily="34" charset="0"/>
                  <a:buChar char="•"/>
                </a:pPr>
                <a:r>
                  <a:rPr lang="en-US" sz="3600" dirty="0">
                    <a:solidFill>
                      <a:srgbClr val="437B46"/>
                    </a:solidFill>
                  </a:rPr>
                  <a:t>Locality 4 </a:t>
                </a:r>
                <a:r>
                  <a:rPr lang="en-US" sz="3600" dirty="0"/>
                  <a:t>and </a:t>
                </a:r>
                <a:r>
                  <a:rPr lang="en-US" sz="3600" dirty="0">
                    <a:solidFill>
                      <a:srgbClr val="437B46"/>
                    </a:solidFill>
                  </a:rPr>
                  <a:t>algebraic degree 3</a:t>
                </a:r>
                <a:r>
                  <a:rPr lang="en-US" sz="3600" dirty="0"/>
                  <a:t> in </a:t>
                </a:r>
                <a14:m>
                  <m:oMath xmlns:m="http://schemas.openxmlformats.org/officeDocument/2006/math">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r>
                          <a:rPr lang="en-US" sz="3600" b="0" i="1" smtClean="0">
                            <a:latin typeface="Cambria Math" panose="02040503050406030204" pitchFamily="18" charset="0"/>
                          </a:rPr>
                          <m:t>,</m:t>
                        </m:r>
                        <m:r>
                          <a:rPr lang="en-US" sz="3600" b="0" i="1" smtClean="0">
                            <a:latin typeface="Cambria Math" panose="02040503050406030204" pitchFamily="18" charset="0"/>
                          </a:rPr>
                          <m:t>𝑟</m:t>
                        </m:r>
                      </m:e>
                    </m:d>
                  </m:oMath>
                </a14:m>
                <a:r>
                  <a:rPr lang="en-US" sz="3600" dirty="0"/>
                  <a:t>, </a:t>
                </a:r>
                <a:r>
                  <a:rPr lang="en-US" sz="3600" dirty="0">
                    <a:solidFill>
                      <a:srgbClr val="437B46"/>
                    </a:solidFill>
                  </a:rPr>
                  <a:t>locality 1 in </a:t>
                </a:r>
                <a14:m>
                  <m:oMath xmlns:m="http://schemas.openxmlformats.org/officeDocument/2006/math">
                    <m:r>
                      <a:rPr lang="en-US" sz="3600" i="1" dirty="0" smtClean="0">
                        <a:solidFill>
                          <a:srgbClr val="437B46"/>
                        </a:solidFill>
                        <a:latin typeface="Cambria Math" panose="02040503050406030204" pitchFamily="18" charset="0"/>
                      </a:rPr>
                      <m:t>𝑥</m:t>
                    </m:r>
                  </m:oMath>
                </a14:m>
                <a:endParaRPr lang="en-US" sz="3600" dirty="0"/>
              </a:p>
              <a:p>
                <a:pPr>
                  <a:buClr>
                    <a:schemeClr val="tx1"/>
                  </a:buClr>
                </a:pPr>
                <a:endParaRPr lang="en-US" sz="3600" dirty="0">
                  <a:solidFill>
                    <a:srgbClr val="7030A0"/>
                  </a:solidFill>
                </a:endParaRPr>
              </a:p>
              <a:p>
                <a:pPr>
                  <a:buClr>
                    <a:schemeClr val="tx1"/>
                  </a:buClr>
                </a:pPr>
                <a:r>
                  <a:rPr lang="en-US" sz="3600" dirty="0">
                    <a:solidFill>
                      <a:srgbClr val="7030A0"/>
                    </a:solidFill>
                  </a:rPr>
                  <a:t>Moderately easy:</a:t>
                </a:r>
                <a:r>
                  <a:rPr lang="en-US" sz="3600" dirty="0"/>
                  <a:t> in NC</a:t>
                </a:r>
                <a:r>
                  <a:rPr lang="en-US" sz="3600" baseline="30000" dirty="0"/>
                  <a:t>1</a:t>
                </a:r>
                <a:r>
                  <a:rPr lang="en-US" sz="3600" baseline="-25000" dirty="0">
                    <a:solidFill>
                      <a:srgbClr val="7030A0"/>
                    </a:solidFill>
                  </a:rPr>
                  <a:t> </a:t>
                </a:r>
                <a:r>
                  <a:rPr lang="en-US" sz="3600" dirty="0"/>
                  <a:t>or </a:t>
                </a:r>
                <a14:m>
                  <m:oMath xmlns:m="http://schemas.openxmlformats.org/officeDocument/2006/math">
                    <m:r>
                      <a:rPr lang="en-US" sz="3600" i="1" smtClean="0">
                        <a:latin typeface="Cambria Math" panose="02040503050406030204" pitchFamily="18" charset="0"/>
                        <a:ea typeface="Cambria Math" panose="02040503050406030204" pitchFamily="18" charset="0"/>
                      </a:rPr>
                      <m:t>⊕</m:t>
                    </m:r>
                  </m:oMath>
                </a14:m>
                <a:r>
                  <a:rPr lang="en-US" sz="3600" dirty="0"/>
                  <a:t>L/poly (</a:t>
                </a:r>
                <a14:m>
                  <m:oMath xmlns:m="http://schemas.openxmlformats.org/officeDocument/2006/math">
                    <m:r>
                      <a:rPr lang="en-US" sz="3600" i="1" smtClean="0">
                        <a:latin typeface="Cambria Math" panose="02040503050406030204" pitchFamily="18" charset="0"/>
                        <a:ea typeface="Cambria Math" panose="02040503050406030204" pitchFamily="18" charset="0"/>
                      </a:rPr>
                      <m:t>⊇</m:t>
                    </m:r>
                  </m:oMath>
                </a14:m>
                <a:r>
                  <a:rPr lang="en-US" sz="3600" dirty="0"/>
                  <a:t> logspace)</a:t>
                </a:r>
              </a:p>
              <a:p>
                <a:pPr marL="287338" indent="-287338">
                  <a:buFont typeface="Arial" panose="020B0604020202020204" pitchFamily="34" charset="0"/>
                  <a:buChar char="•"/>
                </a:pPr>
                <a:r>
                  <a:rPr lang="en-US" sz="3600" dirty="0"/>
                  <a:t>Generally: polynomial in branching program size</a:t>
                </a:r>
              </a:p>
              <a:p>
                <a:pPr marL="287338" indent="-287338">
                  <a:buFont typeface="Arial" panose="020B0604020202020204" pitchFamily="34" charset="0"/>
                  <a:buChar char="•"/>
                </a:pPr>
                <a:endParaRPr lang="en-US" sz="3600" dirty="0"/>
              </a:p>
              <a:p>
                <a:pPr marL="287338" indent="-287338">
                  <a:buFont typeface="Arial" panose="020B0604020202020204" pitchFamily="34" charset="0"/>
                  <a:buChar char="•"/>
                </a:pPr>
                <a:endParaRPr lang="en-US" sz="3600" dirty="0"/>
              </a:p>
            </p:txBody>
          </p:sp>
        </mc:Choice>
        <mc:Fallback xmlns="">
          <p:sp>
            <p:nvSpPr>
              <p:cNvPr id="6" name="TextBox 5">
                <a:extLst>
                  <a:ext uri="{FF2B5EF4-FFF2-40B4-BE49-F238E27FC236}">
                    <a16:creationId xmlns:a16="http://schemas.microsoft.com/office/drawing/2014/main" id="{DB091D3E-7251-85A5-4443-4E523B1E8303}"/>
                  </a:ext>
                </a:extLst>
              </p:cNvPr>
              <p:cNvSpPr txBox="1">
                <a:spLocks noRot="1" noChangeAspect="1" noMove="1" noResize="1" noEditPoints="1" noAdjustHandles="1" noChangeArrowheads="1" noChangeShapeType="1" noTextEdit="1"/>
              </p:cNvSpPr>
              <p:nvPr/>
            </p:nvSpPr>
            <p:spPr>
              <a:xfrm>
                <a:off x="212792" y="1575171"/>
                <a:ext cx="11766415" cy="5201424"/>
              </a:xfrm>
              <a:prstGeom prst="rect">
                <a:avLst/>
              </a:prstGeom>
              <a:blipFill>
                <a:blip r:embed="rId3"/>
                <a:stretch>
                  <a:fillRect l="-1832" t="-19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EF1386B7-008D-A632-A93E-846BBD8863A3}"/>
                  </a:ext>
                </a:extLst>
              </p:cNvPr>
              <p:cNvSpPr txBox="1"/>
              <p:nvPr/>
            </p:nvSpPr>
            <p:spPr>
              <a:xfrm>
                <a:off x="258419" y="5981501"/>
                <a:ext cx="6822445" cy="580480"/>
              </a:xfrm>
              <a:prstGeom prst="rect">
                <a:avLst/>
              </a:prstGeom>
              <a:noFill/>
            </p:spPr>
            <p:txBody>
              <a:bodyPr wrap="none" rtlCol="0">
                <a:spAutoFit/>
              </a:bodyPr>
              <a:lstStyle/>
              <a:p>
                <a:r>
                  <a:rPr lang="en-US" sz="2800" dirty="0"/>
                  <a:t>[Wil25]: Circuit size </a:t>
                </a:r>
                <a14:m>
                  <m:oMath xmlns:m="http://schemas.openxmlformats.org/officeDocument/2006/math">
                    <m:r>
                      <a:rPr lang="en-US" sz="2800" b="0" i="1" smtClean="0">
                        <a:latin typeface="Cambria Math" panose="02040503050406030204" pitchFamily="18" charset="0"/>
                      </a:rPr>
                      <m:t>𝑠</m:t>
                    </m:r>
                  </m:oMath>
                </a14:m>
                <a:r>
                  <a:rPr lang="en-US" sz="2800" dirty="0"/>
                  <a:t> </a:t>
                </a:r>
                <a14:m>
                  <m:oMath xmlns:m="http://schemas.openxmlformats.org/officeDocument/2006/math">
                    <m:r>
                      <a:rPr lang="en-GB" sz="2800" i="1" dirty="0">
                        <a:solidFill>
                          <a:srgbClr val="437B46"/>
                        </a:solidFill>
                        <a:latin typeface="Cambria Math" panose="02040503050406030204" pitchFamily="18" charset="0"/>
                        <a:ea typeface="Cambria Math" panose="02040503050406030204" pitchFamily="18" charset="0"/>
                        <a:cs typeface="Calibri" panose="020F0502020204030204" pitchFamily="34" charset="0"/>
                        <a:sym typeface="Wingdings" pitchFamily="2" charset="2"/>
                      </a:rPr>
                      <m:t>⟹</m:t>
                    </m:r>
                  </m:oMath>
                </a14:m>
                <a:r>
                  <a:rPr lang="en-US" sz="2800" dirty="0"/>
                  <a:t> BP size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rPr>
                          <m:t>2</m:t>
                        </m:r>
                      </m:e>
                      <m:sup>
                        <m:rad>
                          <m:radPr>
                            <m:degHide m:val="on"/>
                            <m:ctrlPr>
                              <a:rPr lang="en-US" sz="2800" i="1">
                                <a:latin typeface="Cambria Math" panose="02040503050406030204" pitchFamily="18" charset="0"/>
                              </a:rPr>
                            </m:ctrlPr>
                          </m:radPr>
                          <m:deg/>
                          <m:e>
                            <m:r>
                              <a:rPr lang="en-US" sz="2800" i="1">
                                <a:latin typeface="Cambria Math" panose="02040503050406030204" pitchFamily="18" charset="0"/>
                              </a:rPr>
                              <m:t>𝑠</m:t>
                            </m:r>
                            <m:r>
                              <a:rPr lang="en-US" sz="2800" i="1">
                                <a:latin typeface="Cambria Math" panose="02040503050406030204" pitchFamily="18" charset="0"/>
                              </a:rPr>
                              <m:t> </m:t>
                            </m:r>
                          </m:e>
                        </m:rad>
                      </m:sup>
                    </m:sSup>
                  </m:oMath>
                </a14:m>
                <a:r>
                  <a:rPr lang="en-US" sz="2800" dirty="0"/>
                  <a:t> (!)</a:t>
                </a:r>
              </a:p>
            </p:txBody>
          </p:sp>
        </mc:Choice>
        <mc:Fallback xmlns="">
          <p:sp>
            <p:nvSpPr>
              <p:cNvPr id="45" name="TextBox 44">
                <a:extLst>
                  <a:ext uri="{FF2B5EF4-FFF2-40B4-BE49-F238E27FC236}">
                    <a16:creationId xmlns:a16="http://schemas.microsoft.com/office/drawing/2014/main" id="{EF1386B7-008D-A632-A93E-846BBD8863A3}"/>
                  </a:ext>
                </a:extLst>
              </p:cNvPr>
              <p:cNvSpPr txBox="1">
                <a:spLocks noRot="1" noChangeAspect="1" noMove="1" noResize="1" noEditPoints="1" noAdjustHandles="1" noChangeArrowheads="1" noChangeShapeType="1" noTextEdit="1"/>
              </p:cNvSpPr>
              <p:nvPr/>
            </p:nvSpPr>
            <p:spPr>
              <a:xfrm>
                <a:off x="258419" y="5981501"/>
                <a:ext cx="6822445" cy="580480"/>
              </a:xfrm>
              <a:prstGeom prst="rect">
                <a:avLst/>
              </a:prstGeom>
              <a:blipFill>
                <a:blip r:embed="rId4"/>
                <a:stretch>
                  <a:fillRect l="-1859" r="-929" b="-27660"/>
                </a:stretch>
              </a:blipFill>
            </p:spPr>
            <p:txBody>
              <a:bodyPr/>
              <a:lstStyle/>
              <a:p>
                <a:r>
                  <a:rPr lang="en-US">
                    <a:noFill/>
                  </a:rPr>
                  <a:t> </a:t>
                </a:r>
              </a:p>
            </p:txBody>
          </p:sp>
        </mc:Fallback>
      </mc:AlternateContent>
      <p:grpSp>
        <p:nvGrpSpPr>
          <p:cNvPr id="51" name="Group 50">
            <a:extLst>
              <a:ext uri="{FF2B5EF4-FFF2-40B4-BE49-F238E27FC236}">
                <a16:creationId xmlns:a16="http://schemas.microsoft.com/office/drawing/2014/main" id="{F045EC08-8078-B7AA-32CD-01878D48953C}"/>
              </a:ext>
            </a:extLst>
          </p:cNvPr>
          <p:cNvGrpSpPr/>
          <p:nvPr/>
        </p:nvGrpSpPr>
        <p:grpSpPr>
          <a:xfrm>
            <a:off x="7800441" y="5809956"/>
            <a:ext cx="3560179" cy="924028"/>
            <a:chOff x="7800441" y="5809956"/>
            <a:chExt cx="3560179" cy="924028"/>
          </a:xfrm>
        </p:grpSpPr>
        <p:pic>
          <p:nvPicPr>
            <p:cNvPr id="6146" name="Picture 2" descr="Benny Applebaum, Ph.D. | IOT 2025">
              <a:extLst>
                <a:ext uri="{FF2B5EF4-FFF2-40B4-BE49-F238E27FC236}">
                  <a16:creationId xmlns:a16="http://schemas.microsoft.com/office/drawing/2014/main" id="{5DB49D22-9567-1471-AE97-0471E7FB6F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0441" y="5809956"/>
              <a:ext cx="892314" cy="89231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0E610AB-DDD3-438E-BE5C-235C2288062E}"/>
                    </a:ext>
                  </a:extLst>
                </p:cNvPr>
                <p:cNvSpPr txBox="1"/>
                <p:nvPr/>
              </p:nvSpPr>
              <p:spPr>
                <a:xfrm>
                  <a:off x="8902896" y="5902987"/>
                  <a:ext cx="2457724" cy="830997"/>
                </a:xfrm>
                <a:prstGeom prst="rect">
                  <a:avLst/>
                </a:prstGeom>
                <a:noFill/>
              </p:spPr>
              <p:txBody>
                <a:bodyPr wrap="none" rtlCol="0">
                  <a:spAutoFit/>
                </a:bodyPr>
                <a:lstStyle/>
                <a:p>
                  <a:pPr algn="ctr"/>
                  <a:r>
                    <a:rPr lang="en-US" sz="2400" dirty="0"/>
                    <a:t>“Practical OWF” </a:t>
                  </a:r>
                  <a:br>
                    <a:rPr lang="en-US" sz="2400" dirty="0"/>
                  </a:br>
                  <a14:m>
                    <m:oMath xmlns:m="http://schemas.openxmlformats.org/officeDocument/2006/math">
                      <m:r>
                        <a:rPr lang="en-GB" sz="2400" i="1" dirty="0" smtClean="0">
                          <a:solidFill>
                            <a:srgbClr val="437B46"/>
                          </a:solidFill>
                          <a:latin typeface="Cambria Math" panose="02040503050406030204" pitchFamily="18" charset="0"/>
                          <a:ea typeface="Cambria Math" panose="02040503050406030204" pitchFamily="18" charset="0"/>
                          <a:cs typeface="Calibri" panose="020F0502020204030204" pitchFamily="34" charset="0"/>
                          <a:sym typeface="Wingdings" pitchFamily="2" charset="2"/>
                        </a:rPr>
                        <m:t>⟹</m:t>
                      </m:r>
                    </m:oMath>
                  </a14:m>
                  <a:r>
                    <a:rPr lang="en-US" sz="2400" dirty="0">
                      <a:sym typeface="Wingdings" pitchFamily="2" charset="2"/>
                    </a:rPr>
                    <a:t> OWF in NC</a:t>
                  </a:r>
                  <a:r>
                    <a:rPr lang="en-US" sz="2400" baseline="30000" dirty="0">
                      <a:sym typeface="Wingdings" pitchFamily="2" charset="2"/>
                    </a:rPr>
                    <a:t>0</a:t>
                  </a:r>
                  <a:endParaRPr lang="en-US" sz="2400" baseline="30000" dirty="0"/>
                </a:p>
              </p:txBody>
            </p:sp>
          </mc:Choice>
          <mc:Fallback xmlns="">
            <p:sp>
              <p:nvSpPr>
                <p:cNvPr id="50" name="TextBox 49">
                  <a:extLst>
                    <a:ext uri="{FF2B5EF4-FFF2-40B4-BE49-F238E27FC236}">
                      <a16:creationId xmlns:a16="http://schemas.microsoft.com/office/drawing/2014/main" id="{70E610AB-DDD3-438E-BE5C-235C2288062E}"/>
                    </a:ext>
                  </a:extLst>
                </p:cNvPr>
                <p:cNvSpPr txBox="1">
                  <a:spLocks noRot="1" noChangeAspect="1" noMove="1" noResize="1" noEditPoints="1" noAdjustHandles="1" noChangeArrowheads="1" noChangeShapeType="1" noTextEdit="1"/>
                </p:cNvSpPr>
                <p:nvPr/>
              </p:nvSpPr>
              <p:spPr>
                <a:xfrm>
                  <a:off x="8902896" y="5902987"/>
                  <a:ext cx="2457724" cy="830997"/>
                </a:xfrm>
                <a:prstGeom prst="rect">
                  <a:avLst/>
                </a:prstGeom>
                <a:blipFill>
                  <a:blip r:embed="rId6"/>
                  <a:stretch>
                    <a:fillRect l="-3077" t="-5970" r="-3077" b="-1343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2" name="Rounded Rectangular Callout 51">
                <a:extLst>
                  <a:ext uri="{FF2B5EF4-FFF2-40B4-BE49-F238E27FC236}">
                    <a16:creationId xmlns:a16="http://schemas.microsoft.com/office/drawing/2014/main" id="{EAC80F4D-B719-FC82-BFC7-78903A263D57}"/>
                  </a:ext>
                </a:extLst>
              </p:cNvPr>
              <p:cNvSpPr/>
              <p:nvPr/>
            </p:nvSpPr>
            <p:spPr bwMode="auto">
              <a:xfrm>
                <a:off x="6500191" y="1258974"/>
                <a:ext cx="5261112" cy="1459197"/>
              </a:xfrm>
              <a:prstGeom prst="wedgeRoundRectCallout">
                <a:avLst>
                  <a:gd name="adj1" fmla="val -77504"/>
                  <a:gd name="adj2" fmla="val 60443"/>
                  <a:gd name="adj3" fmla="val 16667"/>
                </a:avLst>
              </a:prstGeom>
              <a:solidFill>
                <a:schemeClr val="accent5"/>
              </a:solidFill>
              <a:ln w="9525" cap="flat" cmpd="sng" algn="ctr">
                <a:solidFill>
                  <a:schemeClr val="tx1"/>
                </a:solidFill>
                <a:prstDash val="solid"/>
                <a:round/>
                <a:headEnd type="none" w="med" len="med"/>
                <a:tailEnd type="none" w="med" len="med"/>
              </a:ln>
              <a:effectLst/>
              <a:extLst>
                <a:ext uri="{AF507438-7753-43e0-B8FC-AC1667EBCBE1}">
                  <a14:hiddenEffect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en-US" sz="2000" dirty="0">
                    <a:solidFill>
                      <a:schemeClr val="tx2">
                        <a:lumMod val="60000"/>
                        <a:lumOff val="40000"/>
                      </a:schemeClr>
                    </a:solidFill>
                    <a:latin typeface="Arial" panose="020B0604020202020204" pitchFamily="34" charset="0"/>
                    <a:cs typeface="Arial" panose="020B0604020202020204" pitchFamily="34" charset="0"/>
                  </a:rPr>
                  <a:t>[Yao86, AIK05]: </a:t>
                </a:r>
                <a:r>
                  <a:rPr lang="en-US" sz="2000" dirty="0">
                    <a:latin typeface="Arial" panose="020B0604020202020204" pitchFamily="34" charset="0"/>
                    <a:cs typeface="Arial" panose="020B0604020202020204" pitchFamily="34" charset="0"/>
                  </a:rPr>
                  <a:t>Similar conclusion for all polynomial-time </a:t>
                </a:r>
                <a14:m>
                  <m:oMath xmlns:m="http://schemas.openxmlformats.org/officeDocument/2006/math">
                    <m:r>
                      <a:rPr lang="en-US" sz="2000" b="0" i="1" smtClean="0">
                        <a:solidFill>
                          <a:schemeClr val="tx1"/>
                        </a:solidFill>
                        <a:latin typeface="Cambria Math" panose="02040503050406030204" pitchFamily="18" charset="0"/>
                      </a:rPr>
                      <m:t>𝑓</m:t>
                    </m:r>
                  </m:oMath>
                </a14:m>
                <a:r>
                  <a:rPr lang="en-US" sz="2000" dirty="0">
                    <a:latin typeface="Arial" panose="020B0604020202020204" pitchFamily="34" charset="0"/>
                    <a:cs typeface="Arial" panose="020B0604020202020204" pitchFamily="34" charset="0"/>
                  </a:rPr>
                  <a:t>, but:</a:t>
                </a:r>
              </a:p>
              <a:p>
                <a:pPr marL="285750" indent="-285750" fontAlgn="base">
                  <a:spcBef>
                    <a:spcPct val="0"/>
                  </a:spcBef>
                  <a:spcAft>
                    <a:spcPct val="0"/>
                  </a:spcAft>
                  <a:buFont typeface="Arial" panose="020B0604020202020204" pitchFamily="34" charset="0"/>
                  <a:buChar char="•"/>
                </a:pPr>
                <a:r>
                  <a:rPr lang="en-US" sz="2000" dirty="0">
                    <a:latin typeface="Arial" panose="020B0604020202020204" pitchFamily="34" charset="0"/>
                    <a:cs typeface="Arial" panose="020B0604020202020204" pitchFamily="34" charset="0"/>
                  </a:rPr>
                  <a:t>Computationally secure RE</a:t>
                </a:r>
              </a:p>
              <a:p>
                <a:pPr marL="285750" indent="-285750" fontAlgn="base">
                  <a:spcBef>
                    <a:spcPct val="0"/>
                  </a:spcBef>
                  <a:spcAft>
                    <a:spcPct val="0"/>
                  </a:spcAft>
                  <a:buFont typeface="Arial" panose="020B0604020202020204" pitchFamily="34" charset="0"/>
                  <a:buChar char="•"/>
                </a:pPr>
                <a:r>
                  <a:rPr lang="en-US" sz="2000" dirty="0">
                    <a:latin typeface="Arial" panose="020B0604020202020204" pitchFamily="34" charset="0"/>
                    <a:cs typeface="Arial" panose="020B0604020202020204" pitchFamily="34" charset="0"/>
                  </a:rPr>
                  <a:t>Assuming moderately easy OWF</a:t>
                </a:r>
              </a:p>
            </p:txBody>
          </p:sp>
        </mc:Choice>
        <mc:Fallback xmlns="">
          <p:sp>
            <p:nvSpPr>
              <p:cNvPr id="52" name="Rounded Rectangular Callout 51">
                <a:extLst>
                  <a:ext uri="{FF2B5EF4-FFF2-40B4-BE49-F238E27FC236}">
                    <a16:creationId xmlns:a16="http://schemas.microsoft.com/office/drawing/2014/main" id="{EAC80F4D-B719-FC82-BFC7-78903A263D57}"/>
                  </a:ext>
                </a:extLst>
              </p:cNvPr>
              <p:cNvSpPr>
                <a:spLocks noRot="1" noChangeAspect="1" noMove="1" noResize="1" noEditPoints="1" noAdjustHandles="1" noChangeArrowheads="1" noChangeShapeType="1" noTextEdit="1"/>
              </p:cNvSpPr>
              <p:nvPr/>
            </p:nvSpPr>
            <p:spPr bwMode="auto">
              <a:xfrm>
                <a:off x="6500191" y="1258974"/>
                <a:ext cx="5261112" cy="1459197"/>
              </a:xfrm>
              <a:prstGeom prst="wedgeRoundRectCallout">
                <a:avLst>
                  <a:gd name="adj1" fmla="val -77504"/>
                  <a:gd name="adj2" fmla="val 60443"/>
                  <a:gd name="adj3" fmla="val 16667"/>
                </a:avLst>
              </a:prstGeom>
              <a:blipFill>
                <a:blip r:embed="rId7"/>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4743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4C9EF-CE88-5750-772B-D7DB3EE6D1D5}"/>
            </a:ext>
          </a:extLst>
        </p:cNvPr>
        <p:cNvGrpSpPr/>
        <p:nvPr/>
      </p:nvGrpSpPr>
      <p:grpSpPr>
        <a:xfrm>
          <a:off x="0" y="0"/>
          <a:ext cx="0" cy="0"/>
          <a:chOff x="0" y="0"/>
          <a:chExt cx="0" cy="0"/>
        </a:xfrm>
      </p:grpSpPr>
      <p:sp>
        <p:nvSpPr>
          <p:cNvPr id="49" name="Rectangle 102">
            <a:extLst>
              <a:ext uri="{FF2B5EF4-FFF2-40B4-BE49-F238E27FC236}">
                <a16:creationId xmlns:a16="http://schemas.microsoft.com/office/drawing/2014/main" id="{2E11AE9B-C112-E456-CD06-700F36C49F6A}"/>
              </a:ext>
            </a:extLst>
          </p:cNvPr>
          <p:cNvSpPr>
            <a:spLocks noChangeArrowheads="1"/>
          </p:cNvSpPr>
          <p:nvPr/>
        </p:nvSpPr>
        <p:spPr bwMode="auto">
          <a:xfrm>
            <a:off x="2493136" y="4005263"/>
            <a:ext cx="7704137" cy="1368425"/>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endParaRPr lang="he-IL" altLang="en-US"/>
          </a:p>
        </p:txBody>
      </p:sp>
      <p:sp>
        <p:nvSpPr>
          <p:cNvPr id="51" name="Rectangle 103">
            <a:extLst>
              <a:ext uri="{FF2B5EF4-FFF2-40B4-BE49-F238E27FC236}">
                <a16:creationId xmlns:a16="http://schemas.microsoft.com/office/drawing/2014/main" id="{9D6C7F29-9C05-C1D2-921C-5A6F873BA0F6}"/>
              </a:ext>
            </a:extLst>
          </p:cNvPr>
          <p:cNvSpPr>
            <a:spLocks noChangeArrowheads="1"/>
          </p:cNvSpPr>
          <p:nvPr/>
        </p:nvSpPr>
        <p:spPr bwMode="auto">
          <a:xfrm>
            <a:off x="2493136" y="5373688"/>
            <a:ext cx="7704137" cy="1223962"/>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endParaRPr lang="he-IL" altLang="en-US"/>
          </a:p>
        </p:txBody>
      </p:sp>
      <p:sp>
        <p:nvSpPr>
          <p:cNvPr id="52" name="Rectangle 101">
            <a:extLst>
              <a:ext uri="{FF2B5EF4-FFF2-40B4-BE49-F238E27FC236}">
                <a16:creationId xmlns:a16="http://schemas.microsoft.com/office/drawing/2014/main" id="{DB0EDD93-B4DD-0D5F-1EE0-E3B4F8732CC1}"/>
              </a:ext>
            </a:extLst>
          </p:cNvPr>
          <p:cNvSpPr>
            <a:spLocks noChangeArrowheads="1"/>
          </p:cNvSpPr>
          <p:nvPr/>
        </p:nvSpPr>
        <p:spPr bwMode="auto">
          <a:xfrm>
            <a:off x="2493136" y="2276475"/>
            <a:ext cx="7704137" cy="1728788"/>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endParaRPr lang="he-IL" altLang="en-US"/>
          </a:p>
        </p:txBody>
      </p:sp>
      <p:sp>
        <p:nvSpPr>
          <p:cNvPr id="53" name="Rectangle 100">
            <a:extLst>
              <a:ext uri="{FF2B5EF4-FFF2-40B4-BE49-F238E27FC236}">
                <a16:creationId xmlns:a16="http://schemas.microsoft.com/office/drawing/2014/main" id="{6AD71267-CE1E-AEE8-9C6F-E3F71FDA6F17}"/>
              </a:ext>
            </a:extLst>
          </p:cNvPr>
          <p:cNvSpPr>
            <a:spLocks noChangeArrowheads="1"/>
          </p:cNvSpPr>
          <p:nvPr/>
        </p:nvSpPr>
        <p:spPr bwMode="auto">
          <a:xfrm>
            <a:off x="2493136" y="1196975"/>
            <a:ext cx="7704137" cy="10795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endParaRPr lang="he-IL" altLang="en-US"/>
          </a:p>
        </p:txBody>
      </p:sp>
      <p:sp>
        <p:nvSpPr>
          <p:cNvPr id="54" name="Rectangle 2">
            <a:extLst>
              <a:ext uri="{FF2B5EF4-FFF2-40B4-BE49-F238E27FC236}">
                <a16:creationId xmlns:a16="http://schemas.microsoft.com/office/drawing/2014/main" id="{00604344-A5EF-5253-E8E5-431EC4C0ED3F}"/>
              </a:ext>
            </a:extLst>
          </p:cNvPr>
          <p:cNvSpPr>
            <a:spLocks noGrp="1" noChangeArrowheads="1"/>
          </p:cNvSpPr>
          <p:nvPr>
            <p:ph type="title"/>
          </p:nvPr>
        </p:nvSpPr>
        <p:spPr>
          <a:xfrm>
            <a:off x="1411359" y="-138113"/>
            <a:ext cx="9739278" cy="1143000"/>
          </a:xfrm>
        </p:spPr>
        <p:txBody>
          <a:bodyPr/>
          <a:lstStyle/>
          <a:p>
            <a:pPr rtl="0"/>
            <a:r>
              <a:rPr lang="en-US" altLang="en-US" sz="4000" dirty="0">
                <a:solidFill>
                  <a:schemeClr val="accent2"/>
                </a:solidFill>
                <a:latin typeface="Arial" panose="020B0604020202020204" pitchFamily="34" charset="0"/>
                <a:cs typeface="Arial" panose="020B0604020202020204" pitchFamily="34" charset="0"/>
              </a:rPr>
              <a:t>Open Questions: Randomized Encodings</a:t>
            </a:r>
            <a:endParaRPr lang="en-US" altLang="en-US" sz="4000" dirty="0">
              <a:solidFill>
                <a:schemeClr val="accent2"/>
              </a:solidFill>
              <a:cs typeface="Times New Roman" panose="02020603050405020304" pitchFamily="18" charset="0"/>
            </a:endParaRPr>
          </a:p>
        </p:txBody>
      </p:sp>
      <p:sp>
        <p:nvSpPr>
          <p:cNvPr id="55" name="Text Box 4">
            <a:extLst>
              <a:ext uri="{FF2B5EF4-FFF2-40B4-BE49-F238E27FC236}">
                <a16:creationId xmlns:a16="http://schemas.microsoft.com/office/drawing/2014/main" id="{2523D090-57D4-9612-3933-8A10DCC47512}"/>
              </a:ext>
            </a:extLst>
          </p:cNvPr>
          <p:cNvSpPr txBox="1">
            <a:spLocks noChangeArrowheads="1"/>
          </p:cNvSpPr>
          <p:nvPr/>
        </p:nvSpPr>
        <p:spPr bwMode="auto">
          <a:xfrm>
            <a:off x="2132773" y="1196975"/>
            <a:ext cx="8229600" cy="1004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rtl="0">
              <a:buFontTx/>
              <a:buChar char="•"/>
            </a:pPr>
            <a:endParaRPr lang="en-US" altLang="en-US" b="0" i="1">
              <a:latin typeface="Arial" panose="020B0604020202020204" pitchFamily="34" charset="0"/>
              <a:cs typeface="Arial" panose="020B0604020202020204" pitchFamily="34" charset="0"/>
            </a:endParaRPr>
          </a:p>
          <a:p>
            <a:pPr rtl="0">
              <a:buFontTx/>
              <a:buChar char="•"/>
            </a:pPr>
            <a:endParaRPr lang="en-US" altLang="en-US" b="0" i="1">
              <a:latin typeface="Arial" panose="020B0604020202020204" pitchFamily="34" charset="0"/>
              <a:cs typeface="Arial" panose="020B0604020202020204" pitchFamily="34" charset="0"/>
            </a:endParaRPr>
          </a:p>
        </p:txBody>
      </p:sp>
      <p:sp>
        <p:nvSpPr>
          <p:cNvPr id="56" name="Text Box 77">
            <a:extLst>
              <a:ext uri="{FF2B5EF4-FFF2-40B4-BE49-F238E27FC236}">
                <a16:creationId xmlns:a16="http://schemas.microsoft.com/office/drawing/2014/main" id="{E57C290B-82C1-2DE6-D142-66C98ADC7FA6}"/>
              </a:ext>
            </a:extLst>
          </p:cNvPr>
          <p:cNvSpPr txBox="1">
            <a:spLocks noChangeArrowheads="1"/>
          </p:cNvSpPr>
          <p:nvPr/>
        </p:nvSpPr>
        <p:spPr bwMode="auto">
          <a:xfrm>
            <a:off x="2756661" y="1311275"/>
            <a:ext cx="20399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algn="ctr" rtl="0"/>
            <a:r>
              <a:rPr lang="en-US" altLang="en-US" b="0">
                <a:solidFill>
                  <a:srgbClr val="006600"/>
                </a:solidFill>
                <a:latin typeface="Arial" panose="020B0604020202020204" pitchFamily="34" charset="0"/>
                <a:cs typeface="Arial" panose="020B0604020202020204" pitchFamily="34" charset="0"/>
              </a:rPr>
              <a:t>Randomized encoding</a:t>
            </a:r>
          </a:p>
        </p:txBody>
      </p:sp>
      <p:sp>
        <p:nvSpPr>
          <p:cNvPr id="57" name="Text Box 79">
            <a:extLst>
              <a:ext uri="{FF2B5EF4-FFF2-40B4-BE49-F238E27FC236}">
                <a16:creationId xmlns:a16="http://schemas.microsoft.com/office/drawing/2014/main" id="{6F27E32A-3081-3E3B-26DB-5691D083984D}"/>
              </a:ext>
            </a:extLst>
          </p:cNvPr>
          <p:cNvSpPr txBox="1">
            <a:spLocks noChangeArrowheads="1"/>
          </p:cNvSpPr>
          <p:nvPr/>
        </p:nvSpPr>
        <p:spPr bwMode="auto">
          <a:xfrm>
            <a:off x="5012498" y="1484313"/>
            <a:ext cx="2543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algn="ctr" rtl="0"/>
            <a:r>
              <a:rPr lang="en-US" altLang="en-US" b="0">
                <a:solidFill>
                  <a:srgbClr val="006600"/>
                </a:solidFill>
                <a:latin typeface="Arial" panose="020B0604020202020204" pitchFamily="34" charset="0"/>
                <a:cs typeface="Arial" panose="020B0604020202020204" pitchFamily="34" charset="0"/>
              </a:rPr>
              <a:t>MPC</a:t>
            </a:r>
          </a:p>
        </p:txBody>
      </p:sp>
      <p:sp>
        <p:nvSpPr>
          <p:cNvPr id="58" name="Text Box 80">
            <a:extLst>
              <a:ext uri="{FF2B5EF4-FFF2-40B4-BE49-F238E27FC236}">
                <a16:creationId xmlns:a16="http://schemas.microsoft.com/office/drawing/2014/main" id="{657C2469-E146-E0FA-EB82-E119AFA7C818}"/>
              </a:ext>
            </a:extLst>
          </p:cNvPr>
          <p:cNvSpPr txBox="1">
            <a:spLocks noChangeArrowheads="1"/>
          </p:cNvSpPr>
          <p:nvPr/>
        </p:nvSpPr>
        <p:spPr bwMode="auto">
          <a:xfrm>
            <a:off x="7729470" y="1319767"/>
            <a:ext cx="2543175" cy="83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algn="ctr" rtl="0"/>
            <a:r>
              <a:rPr lang="en-US" altLang="en-US" b="0" dirty="0">
                <a:solidFill>
                  <a:srgbClr val="006600"/>
                </a:solidFill>
                <a:latin typeface="Arial" panose="020B0604020202020204" pitchFamily="34" charset="0"/>
                <a:cs typeface="Arial" panose="020B0604020202020204" pitchFamily="34" charset="0"/>
              </a:rPr>
              <a:t>Low-complexity cryptography</a:t>
            </a:r>
            <a:endParaRPr lang="en-US" altLang="en-US" b="0" baseline="30000" dirty="0">
              <a:solidFill>
                <a:srgbClr val="006600"/>
              </a:solidFill>
              <a:latin typeface="Arial" panose="020B0604020202020204" pitchFamily="34" charset="0"/>
              <a:cs typeface="Arial" panose="020B0604020202020204" pitchFamily="34" charset="0"/>
            </a:endParaRPr>
          </a:p>
        </p:txBody>
      </p:sp>
      <p:grpSp>
        <p:nvGrpSpPr>
          <p:cNvPr id="59" name="Group 93">
            <a:extLst>
              <a:ext uri="{FF2B5EF4-FFF2-40B4-BE49-F238E27FC236}">
                <a16:creationId xmlns:a16="http://schemas.microsoft.com/office/drawing/2014/main" id="{34AB26F7-C755-31E2-E50A-C59B8F943750}"/>
              </a:ext>
            </a:extLst>
          </p:cNvPr>
          <p:cNvGrpSpPr>
            <a:grpSpLocks/>
          </p:cNvGrpSpPr>
          <p:nvPr/>
        </p:nvGrpSpPr>
        <p:grpSpPr bwMode="auto">
          <a:xfrm>
            <a:off x="2059748" y="2565399"/>
            <a:ext cx="7993063" cy="1019175"/>
            <a:chOff x="113" y="1616"/>
            <a:chExt cx="5035" cy="642"/>
          </a:xfrm>
        </p:grpSpPr>
        <p:sp>
          <p:nvSpPr>
            <p:cNvPr id="60" name="Text Box 82">
              <a:extLst>
                <a:ext uri="{FF2B5EF4-FFF2-40B4-BE49-F238E27FC236}">
                  <a16:creationId xmlns:a16="http://schemas.microsoft.com/office/drawing/2014/main" id="{39D2A444-EBD3-80F3-99C8-E238DCE6A3B0}"/>
                </a:ext>
              </a:extLst>
            </p:cNvPr>
            <p:cNvSpPr txBox="1">
              <a:spLocks noChangeArrowheads="1"/>
            </p:cNvSpPr>
            <p:nvPr/>
          </p:nvSpPr>
          <p:spPr bwMode="auto">
            <a:xfrm>
              <a:off x="113" y="1616"/>
              <a:ext cx="1678"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poly-size NC</a:t>
              </a:r>
              <a:r>
                <a:rPr lang="en-US" altLang="en-US" sz="2000" b="0" baseline="30000" dirty="0">
                  <a:latin typeface="Arial" panose="020B0604020202020204" pitchFamily="34" charset="0"/>
                  <a:cs typeface="Arial" panose="020B0604020202020204" pitchFamily="34" charset="0"/>
                  <a:sym typeface="Symbol" pitchFamily="2" charset="2"/>
                </a:rPr>
                <a:t>0</a:t>
              </a:r>
              <a:r>
                <a:rPr lang="en-US" altLang="en-US" sz="2000" b="0" dirty="0">
                  <a:latin typeface="Arial" panose="020B0604020202020204" pitchFamily="34" charset="0"/>
                  <a:cs typeface="Arial" panose="020B0604020202020204" pitchFamily="34" charset="0"/>
                  <a:sym typeface="Symbol" pitchFamily="2" charset="2"/>
                </a:rPr>
                <a:t> encoding for every </a:t>
              </a:r>
              <a:r>
                <a:rPr lang="en-US" altLang="en-US" sz="2000" b="0" dirty="0" err="1">
                  <a:latin typeface="Arial" panose="020B0604020202020204" pitchFamily="34" charset="0"/>
                  <a:cs typeface="Arial" panose="020B0604020202020204" pitchFamily="34" charset="0"/>
                  <a:sym typeface="Symbol" pitchFamily="2" charset="2"/>
                </a:rPr>
                <a:t>fP</a:t>
              </a:r>
              <a:r>
                <a:rPr lang="en-US" altLang="en-US" sz="2000" b="0" dirty="0">
                  <a:latin typeface="Arial" panose="020B0604020202020204" pitchFamily="34" charset="0"/>
                  <a:cs typeface="Arial" panose="020B0604020202020204" pitchFamily="34" charset="0"/>
                  <a:sym typeface="Symbol" pitchFamily="2" charset="2"/>
                </a:rPr>
                <a:t>? </a:t>
              </a:r>
              <a:endParaRPr lang="en-US" altLang="en-US" sz="2000" b="0" dirty="0">
                <a:solidFill>
                  <a:srgbClr val="008000"/>
                </a:solidFill>
                <a:latin typeface="Arial" panose="020B0604020202020204" pitchFamily="34" charset="0"/>
                <a:cs typeface="Arial" panose="020B0604020202020204" pitchFamily="34" charset="0"/>
              </a:endParaRPr>
            </a:p>
          </p:txBody>
        </p:sp>
        <p:sp>
          <p:nvSpPr>
            <p:cNvPr id="61" name="Text Box 83">
              <a:extLst>
                <a:ext uri="{FF2B5EF4-FFF2-40B4-BE49-F238E27FC236}">
                  <a16:creationId xmlns:a16="http://schemas.microsoft.com/office/drawing/2014/main" id="{0C205827-3612-1D11-CD84-0BA5229572F5}"/>
                </a:ext>
              </a:extLst>
            </p:cNvPr>
            <p:cNvSpPr txBox="1">
              <a:spLocks noChangeArrowheads="1"/>
            </p:cNvSpPr>
            <p:nvPr/>
          </p:nvSpPr>
          <p:spPr bwMode="auto">
            <a:xfrm>
              <a:off x="1459" y="1617"/>
              <a:ext cx="2237" cy="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Efficient constant-round IT-MPC for every </a:t>
              </a:r>
              <a:r>
                <a:rPr lang="en-US" altLang="en-US" sz="2000" b="0" dirty="0" err="1">
                  <a:latin typeface="Arial" panose="020B0604020202020204" pitchFamily="34" charset="0"/>
                  <a:cs typeface="Arial" panose="020B0604020202020204" pitchFamily="34" charset="0"/>
                  <a:sym typeface="Symbol" pitchFamily="2" charset="2"/>
                </a:rPr>
                <a:t>fP</a:t>
              </a:r>
              <a:r>
                <a:rPr lang="en-US" altLang="en-US" sz="2000" b="0" dirty="0">
                  <a:latin typeface="Arial" panose="020B0604020202020204" pitchFamily="34" charset="0"/>
                  <a:cs typeface="Arial" panose="020B0604020202020204" pitchFamily="34" charset="0"/>
                  <a:sym typeface="Symbol" pitchFamily="2" charset="2"/>
                </a:rPr>
                <a:t>? </a:t>
              </a:r>
              <a:endParaRPr lang="en-US" altLang="en-US" sz="2000" b="0" dirty="0">
                <a:solidFill>
                  <a:srgbClr val="008000"/>
                </a:solidFill>
                <a:latin typeface="Arial" panose="020B0604020202020204" pitchFamily="34" charset="0"/>
                <a:cs typeface="Arial" panose="020B0604020202020204" pitchFamily="34" charset="0"/>
              </a:endParaRPr>
            </a:p>
          </p:txBody>
        </p:sp>
        <p:sp>
          <p:nvSpPr>
            <p:cNvPr id="62" name="Text Box 84">
              <a:extLst>
                <a:ext uri="{FF2B5EF4-FFF2-40B4-BE49-F238E27FC236}">
                  <a16:creationId xmlns:a16="http://schemas.microsoft.com/office/drawing/2014/main" id="{F2FEAD3E-93FF-93E4-6A41-E7DB82AD4C86}"/>
                </a:ext>
              </a:extLst>
            </p:cNvPr>
            <p:cNvSpPr txBox="1">
              <a:spLocks noChangeArrowheads="1"/>
            </p:cNvSpPr>
            <p:nvPr/>
          </p:nvSpPr>
          <p:spPr bwMode="auto">
            <a:xfrm>
              <a:off x="3319" y="1661"/>
              <a:ext cx="1829" cy="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OWF </a:t>
              </a:r>
              <a:r>
                <a:rPr lang="en-US" altLang="en-US" sz="2000" b="0" dirty="0">
                  <a:latin typeface="Arial" panose="020B0604020202020204" pitchFamily="34" charset="0"/>
                  <a:cs typeface="Arial" panose="020B0604020202020204" pitchFamily="34" charset="0"/>
                  <a:sym typeface="Wingdings" pitchFamily="2" charset="2"/>
                </a:rPr>
                <a:t> </a:t>
              </a:r>
            </a:p>
            <a:p>
              <a:pPr lvl="2" algn="ctr" rtl="0"/>
              <a:r>
                <a:rPr lang="en-US" altLang="en-US" sz="2000" b="0" dirty="0">
                  <a:latin typeface="Arial" panose="020B0604020202020204" pitchFamily="34" charset="0"/>
                  <a:cs typeface="Arial" panose="020B0604020202020204" pitchFamily="34" charset="0"/>
                  <a:sym typeface="Symbol" pitchFamily="2" charset="2"/>
                </a:rPr>
                <a:t>OWF in NC</a:t>
              </a:r>
              <a:r>
                <a:rPr lang="en-US" altLang="en-US" sz="2000" b="0" baseline="30000" dirty="0">
                  <a:latin typeface="Arial" panose="020B0604020202020204" pitchFamily="34" charset="0"/>
                  <a:cs typeface="Arial" panose="020B0604020202020204" pitchFamily="34" charset="0"/>
                  <a:sym typeface="Symbol" pitchFamily="2" charset="2"/>
                </a:rPr>
                <a:t>0</a:t>
              </a:r>
              <a:r>
                <a:rPr lang="en-US" altLang="en-US" sz="2000" b="0" dirty="0">
                  <a:latin typeface="Arial" panose="020B0604020202020204" pitchFamily="34" charset="0"/>
                  <a:cs typeface="Arial" panose="020B0604020202020204" pitchFamily="34" charset="0"/>
                  <a:sym typeface="Symbol" pitchFamily="2" charset="2"/>
                </a:rPr>
                <a:t>?</a:t>
              </a:r>
            </a:p>
          </p:txBody>
        </p:sp>
      </p:grpSp>
      <p:grpSp>
        <p:nvGrpSpPr>
          <p:cNvPr id="63" name="Group 94">
            <a:extLst>
              <a:ext uri="{FF2B5EF4-FFF2-40B4-BE49-F238E27FC236}">
                <a16:creationId xmlns:a16="http://schemas.microsoft.com/office/drawing/2014/main" id="{DC539C34-62CF-69E2-B2E1-FB707AE583E3}"/>
              </a:ext>
            </a:extLst>
          </p:cNvPr>
          <p:cNvGrpSpPr>
            <a:grpSpLocks/>
          </p:cNvGrpSpPr>
          <p:nvPr/>
        </p:nvGrpSpPr>
        <p:grpSpPr bwMode="auto">
          <a:xfrm>
            <a:off x="1916873" y="4211641"/>
            <a:ext cx="8640763" cy="719138"/>
            <a:chOff x="22" y="2653"/>
            <a:chExt cx="5443" cy="453"/>
          </a:xfrm>
        </p:grpSpPr>
        <p:sp>
          <p:nvSpPr>
            <p:cNvPr id="65" name="Text Box 85">
              <a:extLst>
                <a:ext uri="{FF2B5EF4-FFF2-40B4-BE49-F238E27FC236}">
                  <a16:creationId xmlns:a16="http://schemas.microsoft.com/office/drawing/2014/main" id="{F08FFFD1-65F6-0BC8-6C28-FCC818E25685}"/>
                </a:ext>
              </a:extLst>
            </p:cNvPr>
            <p:cNvSpPr txBox="1">
              <a:spLocks noChangeArrowheads="1"/>
            </p:cNvSpPr>
            <p:nvPr/>
          </p:nvSpPr>
          <p:spPr bwMode="auto">
            <a:xfrm>
              <a:off x="22" y="2659"/>
              <a:ext cx="1739" cy="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degree 2 for every f? </a:t>
              </a:r>
              <a:endParaRPr lang="en-US" altLang="en-US" sz="2000" b="0" dirty="0">
                <a:solidFill>
                  <a:srgbClr val="008000"/>
                </a:solidFill>
                <a:latin typeface="Arial" panose="020B0604020202020204" pitchFamily="34" charset="0"/>
                <a:cs typeface="Arial" panose="020B0604020202020204" pitchFamily="34" charset="0"/>
              </a:endParaRPr>
            </a:p>
          </p:txBody>
        </p:sp>
        <p:sp>
          <p:nvSpPr>
            <p:cNvPr id="67" name="Text Box 86">
              <a:extLst>
                <a:ext uri="{FF2B5EF4-FFF2-40B4-BE49-F238E27FC236}">
                  <a16:creationId xmlns:a16="http://schemas.microsoft.com/office/drawing/2014/main" id="{973CA97B-C87B-4FF5-27FB-445625F53A1F}"/>
                </a:ext>
              </a:extLst>
            </p:cNvPr>
            <p:cNvSpPr txBox="1">
              <a:spLocks noChangeArrowheads="1"/>
            </p:cNvSpPr>
            <p:nvPr/>
          </p:nvSpPr>
          <p:spPr bwMode="auto">
            <a:xfrm>
              <a:off x="1383" y="2659"/>
              <a:ext cx="2359" cy="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Optimal client-server</a:t>
              </a:r>
            </a:p>
            <a:p>
              <a:pPr lvl="2" algn="ctr" rtl="0"/>
              <a:r>
                <a:rPr lang="en-US" altLang="en-US" sz="2000" b="0" dirty="0">
                  <a:latin typeface="Arial" panose="020B0604020202020204" pitchFamily="34" charset="0"/>
                  <a:cs typeface="Arial" panose="020B0604020202020204" pitchFamily="34" charset="0"/>
                  <a:sym typeface="Symbol" pitchFamily="2" charset="2"/>
                </a:rPr>
                <a:t>MPC? </a:t>
              </a:r>
              <a:endParaRPr lang="en-US" altLang="en-US" sz="2000" b="0" dirty="0">
                <a:solidFill>
                  <a:srgbClr val="008000"/>
                </a:solidFill>
                <a:latin typeface="Arial" panose="020B0604020202020204" pitchFamily="34" charset="0"/>
                <a:cs typeface="Arial" panose="020B0604020202020204" pitchFamily="34" charset="0"/>
              </a:endParaRPr>
            </a:p>
          </p:txBody>
        </p:sp>
        <p:sp>
          <p:nvSpPr>
            <p:cNvPr id="68" name="Text Box 87">
              <a:extLst>
                <a:ext uri="{FF2B5EF4-FFF2-40B4-BE49-F238E27FC236}">
                  <a16:creationId xmlns:a16="http://schemas.microsoft.com/office/drawing/2014/main" id="{16CDF14B-96C3-B931-A913-999BE3F6735D}"/>
                </a:ext>
              </a:extLst>
            </p:cNvPr>
            <p:cNvSpPr txBox="1">
              <a:spLocks noChangeArrowheads="1"/>
            </p:cNvSpPr>
            <p:nvPr/>
          </p:nvSpPr>
          <p:spPr bwMode="auto">
            <a:xfrm>
              <a:off x="3091" y="2653"/>
              <a:ext cx="2374" cy="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OWF in NC</a:t>
              </a:r>
              <a:r>
                <a:rPr lang="en-US" altLang="en-US" sz="2000" b="0" baseline="30000" dirty="0">
                  <a:latin typeface="Arial" panose="020B0604020202020204" pitchFamily="34" charset="0"/>
                  <a:cs typeface="Arial" panose="020B0604020202020204" pitchFamily="34" charset="0"/>
                  <a:sym typeface="Symbol" pitchFamily="2" charset="2"/>
                </a:rPr>
                <a:t>1</a:t>
              </a:r>
              <a:r>
                <a:rPr lang="en-US" altLang="en-US" sz="2000" b="0" dirty="0">
                  <a:latin typeface="Arial" panose="020B0604020202020204" pitchFamily="34" charset="0"/>
                  <a:cs typeface="Arial" panose="020B0604020202020204" pitchFamily="34" charset="0"/>
                  <a:sym typeface="Wingdings" pitchFamily="2" charset="2"/>
                </a:rPr>
                <a:t> </a:t>
              </a:r>
            </a:p>
            <a:p>
              <a:pPr lvl="2" algn="ctr" rtl="0"/>
              <a:r>
                <a:rPr lang="en-US" altLang="en-US" sz="2000" b="0" dirty="0">
                  <a:latin typeface="Arial" panose="020B0604020202020204" pitchFamily="34" charset="0"/>
                  <a:cs typeface="Arial" panose="020B0604020202020204" pitchFamily="34" charset="0"/>
                  <a:sym typeface="Symbol" pitchFamily="2" charset="2"/>
                </a:rPr>
                <a:t>3-local OWF?</a:t>
              </a:r>
            </a:p>
          </p:txBody>
        </p:sp>
      </p:grpSp>
      <p:grpSp>
        <p:nvGrpSpPr>
          <p:cNvPr id="69" name="Group 95">
            <a:extLst>
              <a:ext uri="{FF2B5EF4-FFF2-40B4-BE49-F238E27FC236}">
                <a16:creationId xmlns:a16="http://schemas.microsoft.com/office/drawing/2014/main" id="{66EDE479-D38B-1F20-6EA1-FD983A1184C0}"/>
              </a:ext>
            </a:extLst>
          </p:cNvPr>
          <p:cNvGrpSpPr>
            <a:grpSpLocks/>
          </p:cNvGrpSpPr>
          <p:nvPr/>
        </p:nvGrpSpPr>
        <p:grpSpPr bwMode="auto">
          <a:xfrm>
            <a:off x="2035936" y="5518150"/>
            <a:ext cx="8089900" cy="1006475"/>
            <a:chOff x="68" y="3476"/>
            <a:chExt cx="5096" cy="634"/>
          </a:xfrm>
        </p:grpSpPr>
        <p:sp>
          <p:nvSpPr>
            <p:cNvPr id="70" name="Text Box 88">
              <a:extLst>
                <a:ext uri="{FF2B5EF4-FFF2-40B4-BE49-F238E27FC236}">
                  <a16:creationId xmlns:a16="http://schemas.microsoft.com/office/drawing/2014/main" id="{B3E9A8BB-DAAE-4F0B-4315-976FA6CC9A52}"/>
                </a:ext>
              </a:extLst>
            </p:cNvPr>
            <p:cNvSpPr txBox="1">
              <a:spLocks noChangeArrowheads="1"/>
            </p:cNvSpPr>
            <p:nvPr/>
          </p:nvSpPr>
          <p:spPr bwMode="auto">
            <a:xfrm>
              <a:off x="68" y="3566"/>
              <a:ext cx="1588"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better encodings?</a:t>
              </a:r>
              <a:endParaRPr lang="en-US" altLang="en-US" sz="2000" b="0" dirty="0">
                <a:solidFill>
                  <a:srgbClr val="008000"/>
                </a:solidFill>
                <a:latin typeface="Arial" panose="020B0604020202020204" pitchFamily="34" charset="0"/>
                <a:cs typeface="Arial" panose="020B0604020202020204" pitchFamily="34" charset="0"/>
              </a:endParaRPr>
            </a:p>
          </p:txBody>
        </p:sp>
        <p:sp>
          <p:nvSpPr>
            <p:cNvPr id="71" name="Text Box 89">
              <a:extLst>
                <a:ext uri="{FF2B5EF4-FFF2-40B4-BE49-F238E27FC236}">
                  <a16:creationId xmlns:a16="http://schemas.microsoft.com/office/drawing/2014/main" id="{3EF23C8F-98EA-84EF-2650-0EF06E535EFB}"/>
                </a:ext>
              </a:extLst>
            </p:cNvPr>
            <p:cNvSpPr txBox="1">
              <a:spLocks noChangeArrowheads="1"/>
            </p:cNvSpPr>
            <p:nvPr/>
          </p:nvSpPr>
          <p:spPr bwMode="auto">
            <a:xfrm>
              <a:off x="1565" y="3476"/>
              <a:ext cx="1769"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a:latin typeface="Arial" panose="020B0604020202020204" pitchFamily="34" charset="0"/>
                  <a:cs typeface="Arial" panose="020B0604020202020204" pitchFamily="34" charset="0"/>
                  <a:sym typeface="Symbol" pitchFamily="2" charset="2"/>
                </a:rPr>
                <a:t>better </a:t>
              </a:r>
              <a:br>
                <a:rPr lang="en-US" altLang="en-US" sz="2000" b="0">
                  <a:latin typeface="Arial" panose="020B0604020202020204" pitchFamily="34" charset="0"/>
                  <a:cs typeface="Arial" panose="020B0604020202020204" pitchFamily="34" charset="0"/>
                  <a:sym typeface="Symbol" pitchFamily="2" charset="2"/>
                </a:rPr>
              </a:br>
              <a:r>
                <a:rPr lang="en-US" altLang="en-US" sz="2000" b="0">
                  <a:latin typeface="Arial" panose="020B0604020202020204" pitchFamily="34" charset="0"/>
                  <a:cs typeface="Arial" panose="020B0604020202020204" pitchFamily="34" charset="0"/>
                  <a:sym typeface="Symbol" pitchFamily="2" charset="2"/>
                </a:rPr>
                <a:t>constant-round protocols?</a:t>
              </a:r>
              <a:endParaRPr lang="en-US" altLang="en-US" sz="2000" b="0">
                <a:solidFill>
                  <a:srgbClr val="008000"/>
                </a:solidFill>
                <a:latin typeface="Arial" panose="020B0604020202020204" pitchFamily="34" charset="0"/>
                <a:cs typeface="Arial" panose="020B0604020202020204" pitchFamily="34" charset="0"/>
              </a:endParaRPr>
            </a:p>
          </p:txBody>
        </p:sp>
        <p:sp>
          <p:nvSpPr>
            <p:cNvPr id="72" name="Text Box 90">
              <a:extLst>
                <a:ext uri="{FF2B5EF4-FFF2-40B4-BE49-F238E27FC236}">
                  <a16:creationId xmlns:a16="http://schemas.microsoft.com/office/drawing/2014/main" id="{A10AF127-097E-EBDC-9C2B-9269C139161B}"/>
                </a:ext>
              </a:extLst>
            </p:cNvPr>
            <p:cNvSpPr txBox="1">
              <a:spLocks noChangeArrowheads="1"/>
            </p:cNvSpPr>
            <p:nvPr/>
          </p:nvSpPr>
          <p:spPr bwMode="auto">
            <a:xfrm>
              <a:off x="3107" y="3578"/>
              <a:ext cx="2057" cy="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342900" indent="-342900">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sz="2400" b="1">
                  <a:solidFill>
                    <a:schemeClr val="tx1"/>
                  </a:solidFill>
                  <a:latin typeface="Times New Roman" panose="02020603050405020304" pitchFamily="18" charset="0"/>
                </a:defRPr>
              </a:lvl9pPr>
            </a:lstStyle>
            <a:p>
              <a:pPr lvl="2" algn="ctr" rtl="0"/>
              <a:r>
                <a:rPr lang="en-US" altLang="en-US" sz="2000" b="0" dirty="0">
                  <a:latin typeface="Arial" panose="020B0604020202020204" pitchFamily="34" charset="0"/>
                  <a:cs typeface="Arial" panose="020B0604020202020204" pitchFamily="34" charset="0"/>
                  <a:sym typeface="Symbol" pitchFamily="2" charset="2"/>
                </a:rPr>
                <a:t>faster </a:t>
              </a:r>
              <a:br>
                <a:rPr lang="en-US" altLang="en-US" sz="2000" b="0" dirty="0">
                  <a:latin typeface="Arial" panose="020B0604020202020204" pitchFamily="34" charset="0"/>
                  <a:cs typeface="Arial" panose="020B0604020202020204" pitchFamily="34" charset="0"/>
                  <a:sym typeface="Symbol" pitchFamily="2" charset="2"/>
                </a:rPr>
              </a:br>
              <a:r>
                <a:rPr lang="en-US" altLang="en-US" sz="2000" b="0" dirty="0">
                  <a:latin typeface="Arial" panose="020B0604020202020204" pitchFamily="34" charset="0"/>
                  <a:cs typeface="Arial" panose="020B0604020202020204" pitchFamily="34" charset="0"/>
                  <a:sym typeface="Symbol" pitchFamily="2" charset="2"/>
                </a:rPr>
                <a:t>hardware?</a:t>
              </a:r>
              <a:endParaRPr lang="en-US" altLang="en-US" sz="2000" b="0" dirty="0">
                <a:solidFill>
                  <a:srgbClr val="008000"/>
                </a:solidFill>
                <a:latin typeface="Arial" panose="020B0604020202020204" pitchFamily="34" charset="0"/>
                <a:cs typeface="Arial" panose="020B0604020202020204" pitchFamily="34" charset="0"/>
              </a:endParaRPr>
            </a:p>
          </p:txBody>
        </p:sp>
      </p:grpSp>
      <p:sp>
        <p:nvSpPr>
          <p:cNvPr id="73" name="Line 96">
            <a:extLst>
              <a:ext uri="{FF2B5EF4-FFF2-40B4-BE49-F238E27FC236}">
                <a16:creationId xmlns:a16="http://schemas.microsoft.com/office/drawing/2014/main" id="{453DF347-1EC2-A5AF-F112-4A2B179ED346}"/>
              </a:ext>
            </a:extLst>
          </p:cNvPr>
          <p:cNvSpPr>
            <a:spLocks noChangeShapeType="1"/>
          </p:cNvSpPr>
          <p:nvPr/>
        </p:nvSpPr>
        <p:spPr bwMode="auto">
          <a:xfrm>
            <a:off x="2493136" y="2276475"/>
            <a:ext cx="7704137"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74" name="Line 97">
            <a:extLst>
              <a:ext uri="{FF2B5EF4-FFF2-40B4-BE49-F238E27FC236}">
                <a16:creationId xmlns:a16="http://schemas.microsoft.com/office/drawing/2014/main" id="{5D4EEF45-2182-C027-5062-B6D64475A2EF}"/>
              </a:ext>
            </a:extLst>
          </p:cNvPr>
          <p:cNvSpPr>
            <a:spLocks noChangeShapeType="1"/>
          </p:cNvSpPr>
          <p:nvPr/>
        </p:nvSpPr>
        <p:spPr bwMode="auto">
          <a:xfrm>
            <a:off x="2493136" y="4005263"/>
            <a:ext cx="7704137"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75" name="Line 98">
            <a:extLst>
              <a:ext uri="{FF2B5EF4-FFF2-40B4-BE49-F238E27FC236}">
                <a16:creationId xmlns:a16="http://schemas.microsoft.com/office/drawing/2014/main" id="{FA615698-F2F8-8F63-77AD-3FE8FB5A5487}"/>
              </a:ext>
            </a:extLst>
          </p:cNvPr>
          <p:cNvSpPr>
            <a:spLocks noChangeShapeType="1"/>
          </p:cNvSpPr>
          <p:nvPr/>
        </p:nvSpPr>
        <p:spPr bwMode="auto">
          <a:xfrm>
            <a:off x="2493136" y="5373688"/>
            <a:ext cx="7704137"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76" name="Line 99">
            <a:extLst>
              <a:ext uri="{FF2B5EF4-FFF2-40B4-BE49-F238E27FC236}">
                <a16:creationId xmlns:a16="http://schemas.microsoft.com/office/drawing/2014/main" id="{C5BA8C22-CF2A-1EC0-237C-B4A7E65109F0}"/>
              </a:ext>
            </a:extLst>
          </p:cNvPr>
          <p:cNvSpPr>
            <a:spLocks noChangeShapeType="1"/>
          </p:cNvSpPr>
          <p:nvPr/>
        </p:nvSpPr>
        <p:spPr bwMode="auto">
          <a:xfrm>
            <a:off x="2493136" y="1196975"/>
            <a:ext cx="7704137"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US"/>
          </a:p>
        </p:txBody>
      </p:sp>
    </p:spTree>
    <p:extLst>
      <p:ext uri="{BB962C8B-B14F-4D97-AF65-F5344CB8AC3E}">
        <p14:creationId xmlns:p14="http://schemas.microsoft.com/office/powerpoint/2010/main" val="288574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animBg="1"/>
      <p:bldP spid="5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15BB2-4B1A-35A0-0FEC-3C1BF0C3853B}"/>
            </a:ext>
          </a:extLst>
        </p:cNvPr>
        <p:cNvGrpSpPr/>
        <p:nvPr/>
      </p:nvGrpSpPr>
      <p:grpSpPr>
        <a:xfrm>
          <a:off x="0" y="0"/>
          <a:ext cx="0" cy="0"/>
          <a:chOff x="0" y="0"/>
          <a:chExt cx="0" cy="0"/>
        </a:xfrm>
      </p:grpSpPr>
      <p:sp>
        <p:nvSpPr>
          <p:cNvPr id="9" name="Rectangle 6">
            <a:extLst>
              <a:ext uri="{FF2B5EF4-FFF2-40B4-BE49-F238E27FC236}">
                <a16:creationId xmlns:a16="http://schemas.microsoft.com/office/drawing/2014/main" id="{2D3A3DD4-B2E6-CC31-7632-30786F14A32A}"/>
              </a:ext>
            </a:extLst>
          </p:cNvPr>
          <p:cNvSpPr>
            <a:spLocks noGrp="1" noChangeArrowheads="1"/>
          </p:cNvSpPr>
          <p:nvPr>
            <p:ph type="title"/>
          </p:nvPr>
        </p:nvSpPr>
        <p:spPr>
          <a:xfrm>
            <a:off x="556592" y="190744"/>
            <a:ext cx="11224591" cy="1143000"/>
          </a:xfrm>
        </p:spPr>
        <p:txBody>
          <a:bodyPr/>
          <a:lstStyle/>
          <a:p>
            <a:pPr rtl="0" eaLnBrk="1" hangingPunct="1"/>
            <a:r>
              <a:rPr lang="en-US" sz="5400" dirty="0"/>
              <a:t>Breaking the Degree-3 Barrier</a:t>
            </a:r>
            <a:br>
              <a:rPr lang="en-US" sz="5400" dirty="0"/>
            </a:br>
            <a:r>
              <a:rPr lang="en-US" sz="3600" dirty="0">
                <a:solidFill>
                  <a:schemeClr val="tx1"/>
                </a:solidFill>
              </a:rPr>
              <a:t>[ABT18]</a:t>
            </a:r>
            <a:endParaRPr lang="en-US" sz="5400" dirty="0">
              <a:solidFill>
                <a:schemeClr val="tx1"/>
              </a:solidFill>
            </a:endParaRPr>
          </a:p>
        </p:txBody>
      </p:sp>
      <p:grpSp>
        <p:nvGrpSpPr>
          <p:cNvPr id="18" name="Group 17">
            <a:extLst>
              <a:ext uri="{FF2B5EF4-FFF2-40B4-BE49-F238E27FC236}">
                <a16:creationId xmlns:a16="http://schemas.microsoft.com/office/drawing/2014/main" id="{56372ACC-934B-D594-0C94-B105E1ABD20B}"/>
              </a:ext>
            </a:extLst>
          </p:cNvPr>
          <p:cNvGrpSpPr/>
          <p:nvPr/>
        </p:nvGrpSpPr>
        <p:grpSpPr>
          <a:xfrm>
            <a:off x="3805211" y="2159159"/>
            <a:ext cx="4725111" cy="4254833"/>
            <a:chOff x="87974" y="1801352"/>
            <a:chExt cx="4725111" cy="4254833"/>
          </a:xfrm>
        </p:grpSpPr>
        <p:grpSp>
          <p:nvGrpSpPr>
            <p:cNvPr id="31" name="Group 30">
              <a:extLst>
                <a:ext uri="{FF2B5EF4-FFF2-40B4-BE49-F238E27FC236}">
                  <a16:creationId xmlns:a16="http://schemas.microsoft.com/office/drawing/2014/main" id="{A26B45F7-96D2-4B65-0D25-D52737610A79}"/>
                </a:ext>
              </a:extLst>
            </p:cNvPr>
            <p:cNvGrpSpPr/>
            <p:nvPr/>
          </p:nvGrpSpPr>
          <p:grpSpPr>
            <a:xfrm>
              <a:off x="87974" y="3483533"/>
              <a:ext cx="2677258" cy="727640"/>
              <a:chOff x="501184" y="5857215"/>
              <a:chExt cx="2677258" cy="727640"/>
            </a:xfrm>
          </p:grpSpPr>
          <p:sp>
            <p:nvSpPr>
              <p:cNvPr id="3" name="Oval 7">
                <a:extLst>
                  <a:ext uri="{FF2B5EF4-FFF2-40B4-BE49-F238E27FC236}">
                    <a16:creationId xmlns:a16="http://schemas.microsoft.com/office/drawing/2014/main" id="{C5A5497C-A357-DD79-8A66-53A97AF29E79}"/>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4" name="Oval 8">
                <a:extLst>
                  <a:ext uri="{FF2B5EF4-FFF2-40B4-BE49-F238E27FC236}">
                    <a16:creationId xmlns:a16="http://schemas.microsoft.com/office/drawing/2014/main" id="{5718B313-5D34-600C-074A-73A841FA6D0A}"/>
                  </a:ext>
                </a:extLst>
              </p:cNvPr>
              <p:cNvSpPr>
                <a:spLocks noChangeArrowheads="1"/>
              </p:cNvSpPr>
              <p:nvPr/>
            </p:nvSpPr>
            <p:spPr bwMode="auto">
              <a:xfrm>
                <a:off x="2454041"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6" name="Oval 8">
                <a:extLst>
                  <a:ext uri="{FF2B5EF4-FFF2-40B4-BE49-F238E27FC236}">
                    <a16:creationId xmlns:a16="http://schemas.microsoft.com/office/drawing/2014/main" id="{8FEB3EF8-D9C5-72BE-3CAE-F422F17F6AF0}"/>
                  </a:ext>
                </a:extLst>
              </p:cNvPr>
              <p:cNvSpPr>
                <a:spLocks noChangeArrowheads="1"/>
              </p:cNvSpPr>
              <p:nvPr/>
            </p:nvSpPr>
            <p:spPr bwMode="auto">
              <a:xfrm>
                <a:off x="1478032" y="585721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grpSp>
          <p:nvGrpSpPr>
            <p:cNvPr id="11" name="Group 10">
              <a:extLst>
                <a:ext uri="{FF2B5EF4-FFF2-40B4-BE49-F238E27FC236}">
                  <a16:creationId xmlns:a16="http://schemas.microsoft.com/office/drawing/2014/main" id="{68F5822E-1B1F-AE77-E9EA-09847F3FC47D}"/>
                </a:ext>
              </a:extLst>
            </p:cNvPr>
            <p:cNvGrpSpPr/>
            <p:nvPr/>
          </p:nvGrpSpPr>
          <p:grpSpPr>
            <a:xfrm>
              <a:off x="3003032" y="3499748"/>
              <a:ext cx="1701249" cy="727640"/>
              <a:chOff x="501184" y="5857215"/>
              <a:chExt cx="1701249" cy="727640"/>
            </a:xfrm>
          </p:grpSpPr>
          <p:sp>
            <p:nvSpPr>
              <p:cNvPr id="34" name="Oval 7">
                <a:extLst>
                  <a:ext uri="{FF2B5EF4-FFF2-40B4-BE49-F238E27FC236}">
                    <a16:creationId xmlns:a16="http://schemas.microsoft.com/office/drawing/2014/main" id="{DF29465D-EECB-44B8-C2A3-77A492BE0E5F}"/>
                  </a:ext>
                </a:extLst>
              </p:cNvPr>
              <p:cNvSpPr>
                <a:spLocks noChangeArrowheads="1"/>
              </p:cNvSpPr>
              <p:nvPr/>
            </p:nvSpPr>
            <p:spPr bwMode="auto">
              <a:xfrm>
                <a:off x="501184" y="586045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7" name="Oval 8">
                <a:extLst>
                  <a:ext uri="{FF2B5EF4-FFF2-40B4-BE49-F238E27FC236}">
                    <a16:creationId xmlns:a16="http://schemas.microsoft.com/office/drawing/2014/main" id="{CAF4BD6E-FA9A-5F16-D0E8-53A25358DF2C}"/>
                  </a:ext>
                </a:extLst>
              </p:cNvPr>
              <p:cNvSpPr>
                <a:spLocks noChangeArrowheads="1"/>
              </p:cNvSpPr>
              <p:nvPr/>
            </p:nvSpPr>
            <p:spPr bwMode="auto">
              <a:xfrm>
                <a:off x="1478032" y="5857215"/>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grpSp>
          <p:nvGrpSpPr>
            <p:cNvPr id="38" name="Group 37">
              <a:extLst>
                <a:ext uri="{FF2B5EF4-FFF2-40B4-BE49-F238E27FC236}">
                  <a16:creationId xmlns:a16="http://schemas.microsoft.com/office/drawing/2014/main" id="{970453A2-CD74-3E20-BE51-162FE8497365}"/>
                </a:ext>
              </a:extLst>
            </p:cNvPr>
            <p:cNvGrpSpPr/>
            <p:nvPr/>
          </p:nvGrpSpPr>
          <p:grpSpPr>
            <a:xfrm>
              <a:off x="960220" y="5328545"/>
              <a:ext cx="2677258" cy="727640"/>
              <a:chOff x="501184" y="5857215"/>
              <a:chExt cx="2677258" cy="727640"/>
            </a:xfrm>
            <a:solidFill>
              <a:srgbClr val="92D050"/>
            </a:solidFill>
          </p:grpSpPr>
          <p:sp>
            <p:nvSpPr>
              <p:cNvPr id="39" name="Oval 7">
                <a:extLst>
                  <a:ext uri="{FF2B5EF4-FFF2-40B4-BE49-F238E27FC236}">
                    <a16:creationId xmlns:a16="http://schemas.microsoft.com/office/drawing/2014/main" id="{605F3BC2-8C44-BCAA-11E9-A133A54F6966}"/>
                  </a:ext>
                </a:extLst>
              </p:cNvPr>
              <p:cNvSpPr>
                <a:spLocks noChangeArrowheads="1"/>
              </p:cNvSpPr>
              <p:nvPr/>
            </p:nvSpPr>
            <p:spPr bwMode="auto">
              <a:xfrm>
                <a:off x="501184"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010</a:t>
                </a:r>
              </a:p>
            </p:txBody>
          </p:sp>
          <p:sp>
            <p:nvSpPr>
              <p:cNvPr id="40" name="Oval 8">
                <a:extLst>
                  <a:ext uri="{FF2B5EF4-FFF2-40B4-BE49-F238E27FC236}">
                    <a16:creationId xmlns:a16="http://schemas.microsoft.com/office/drawing/2014/main" id="{E7546DC3-7239-6E56-C0C1-50B963025CD6}"/>
                  </a:ext>
                </a:extLst>
              </p:cNvPr>
              <p:cNvSpPr>
                <a:spLocks noChangeArrowheads="1"/>
              </p:cNvSpPr>
              <p:nvPr/>
            </p:nvSpPr>
            <p:spPr bwMode="auto">
              <a:xfrm>
                <a:off x="2454041"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101</a:t>
                </a:r>
              </a:p>
            </p:txBody>
          </p:sp>
          <p:sp>
            <p:nvSpPr>
              <p:cNvPr id="41" name="Oval 8">
                <a:extLst>
                  <a:ext uri="{FF2B5EF4-FFF2-40B4-BE49-F238E27FC236}">
                    <a16:creationId xmlns:a16="http://schemas.microsoft.com/office/drawing/2014/main" id="{A905DF0F-FD21-ED5D-32F6-0EF6EC8556AA}"/>
                  </a:ext>
                </a:extLst>
              </p:cNvPr>
              <p:cNvSpPr>
                <a:spLocks noChangeArrowheads="1"/>
              </p:cNvSpPr>
              <p:nvPr/>
            </p:nvSpPr>
            <p:spPr bwMode="auto">
              <a:xfrm>
                <a:off x="1478032" y="585721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110</a:t>
                </a:r>
              </a:p>
            </p:txBody>
          </p:sp>
        </p:grpSp>
        <p:sp>
          <p:nvSpPr>
            <p:cNvPr id="45" name="Oval 8">
              <a:extLst>
                <a:ext uri="{FF2B5EF4-FFF2-40B4-BE49-F238E27FC236}">
                  <a16:creationId xmlns:a16="http://schemas.microsoft.com/office/drawing/2014/main" id="{C9D43747-724F-16C0-E61D-060EEB6A9C12}"/>
                </a:ext>
              </a:extLst>
            </p:cNvPr>
            <p:cNvSpPr>
              <a:spLocks noChangeArrowheads="1"/>
            </p:cNvSpPr>
            <p:nvPr/>
          </p:nvSpPr>
          <p:spPr bwMode="auto">
            <a:xfrm>
              <a:off x="2072128" y="1801352"/>
              <a:ext cx="724401" cy="724400"/>
            </a:xfrm>
            <a:prstGeom prst="ellipse">
              <a:avLst/>
            </a:prstGeom>
            <a:solidFill>
              <a:srgbClr val="FFC000"/>
            </a:solidFill>
            <a:ln w="57150">
              <a:solidFill>
                <a:schemeClr val="tx1"/>
              </a:solidFill>
              <a:round/>
              <a:headEnd/>
              <a:tailEnd/>
            </a:ln>
            <a:effec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011</a:t>
              </a:r>
            </a:p>
          </p:txBody>
        </p:sp>
        <p:sp>
          <p:nvSpPr>
            <p:cNvPr id="8" name="TextBox 7">
              <a:extLst>
                <a:ext uri="{FF2B5EF4-FFF2-40B4-BE49-F238E27FC236}">
                  <a16:creationId xmlns:a16="http://schemas.microsoft.com/office/drawing/2014/main" id="{68E6E162-1906-1A75-28B5-AFB1F386AA80}"/>
                </a:ext>
              </a:extLst>
            </p:cNvPr>
            <p:cNvSpPr txBox="1"/>
            <p:nvPr/>
          </p:nvSpPr>
          <p:spPr>
            <a:xfrm>
              <a:off x="3108772" y="1884176"/>
              <a:ext cx="1704313" cy="523220"/>
            </a:xfrm>
            <a:prstGeom prst="rect">
              <a:avLst/>
            </a:prstGeom>
            <a:noFill/>
          </p:spPr>
          <p:txBody>
            <a:bodyPr wrap="none" rtlCol="0">
              <a:spAutoFit/>
            </a:bodyPr>
            <a:lstStyle/>
            <a:p>
              <a:r>
                <a:rPr lang="en-US" sz="2800" dirty="0"/>
                <a:t>Evaluator</a:t>
              </a:r>
            </a:p>
          </p:txBody>
        </p:sp>
        <p:cxnSp>
          <p:nvCxnSpPr>
            <p:cNvPr id="12" name="Straight Arrow Connector 11">
              <a:extLst>
                <a:ext uri="{FF2B5EF4-FFF2-40B4-BE49-F238E27FC236}">
                  <a16:creationId xmlns:a16="http://schemas.microsoft.com/office/drawing/2014/main" id="{CC69D34D-3171-D89E-2654-3D4BF44B74BB}"/>
                </a:ext>
              </a:extLst>
            </p:cNvPr>
            <p:cNvCxnSpPr>
              <a:cxnSpLocks/>
            </p:cNvCxnSpPr>
            <p:nvPr/>
          </p:nvCxnSpPr>
          <p:spPr bwMode="auto">
            <a:xfrm flipH="1" flipV="1">
              <a:off x="655985" y="4461746"/>
              <a:ext cx="457475" cy="61622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4" name="Straight Arrow Connector 13">
              <a:extLst>
                <a:ext uri="{FF2B5EF4-FFF2-40B4-BE49-F238E27FC236}">
                  <a16:creationId xmlns:a16="http://schemas.microsoft.com/office/drawing/2014/main" id="{61B8ADFD-8615-1A7E-0209-A0AC93D4FDAA}"/>
                </a:ext>
              </a:extLst>
            </p:cNvPr>
            <p:cNvCxnSpPr>
              <a:cxnSpLocks/>
            </p:cNvCxnSpPr>
            <p:nvPr/>
          </p:nvCxnSpPr>
          <p:spPr bwMode="auto">
            <a:xfrm flipV="1">
              <a:off x="2248368" y="4380965"/>
              <a:ext cx="185960" cy="858569"/>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7A98DA6F-1444-5280-6FC4-FD30CE135B5C}"/>
                </a:ext>
              </a:extLst>
            </p:cNvPr>
            <p:cNvCxnSpPr>
              <a:cxnSpLocks/>
            </p:cNvCxnSpPr>
            <p:nvPr/>
          </p:nvCxnSpPr>
          <p:spPr bwMode="auto">
            <a:xfrm flipV="1">
              <a:off x="3455743" y="4380965"/>
              <a:ext cx="653568"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9" name="Straight Arrow Connector 18">
              <a:extLst>
                <a:ext uri="{FF2B5EF4-FFF2-40B4-BE49-F238E27FC236}">
                  <a16:creationId xmlns:a16="http://schemas.microsoft.com/office/drawing/2014/main" id="{474179D5-BA56-EAA3-715C-0394D890F97F}"/>
                </a:ext>
              </a:extLst>
            </p:cNvPr>
            <p:cNvCxnSpPr>
              <a:cxnSpLocks/>
            </p:cNvCxnSpPr>
            <p:nvPr/>
          </p:nvCxnSpPr>
          <p:spPr bwMode="auto">
            <a:xfrm flipV="1">
              <a:off x="3231880" y="4380965"/>
              <a:ext cx="43397"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F750128E-FAC7-391B-25B6-4F83D35C45D0}"/>
                </a:ext>
              </a:extLst>
            </p:cNvPr>
            <p:cNvCxnSpPr>
              <a:cxnSpLocks/>
            </p:cNvCxnSpPr>
            <p:nvPr/>
          </p:nvCxnSpPr>
          <p:spPr bwMode="auto">
            <a:xfrm flipH="1" flipV="1">
              <a:off x="2580526" y="4380965"/>
              <a:ext cx="505155" cy="85856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Straight Arrow Connector 22">
              <a:extLst>
                <a:ext uri="{FF2B5EF4-FFF2-40B4-BE49-F238E27FC236}">
                  <a16:creationId xmlns:a16="http://schemas.microsoft.com/office/drawing/2014/main" id="{42FA44D9-4C0B-5250-57D2-4AB1CB25E213}"/>
                </a:ext>
              </a:extLst>
            </p:cNvPr>
            <p:cNvCxnSpPr>
              <a:cxnSpLocks/>
            </p:cNvCxnSpPr>
            <p:nvPr/>
          </p:nvCxnSpPr>
          <p:spPr bwMode="auto">
            <a:xfrm flipH="1" flipV="1">
              <a:off x="1531187" y="4461746"/>
              <a:ext cx="447961" cy="78225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5" name="Straight Arrow Connector 24">
              <a:extLst>
                <a:ext uri="{FF2B5EF4-FFF2-40B4-BE49-F238E27FC236}">
                  <a16:creationId xmlns:a16="http://schemas.microsoft.com/office/drawing/2014/main" id="{6A741AB3-24CC-2EA3-24A8-E2AA3D4E085C}"/>
                </a:ext>
              </a:extLst>
            </p:cNvPr>
            <p:cNvCxnSpPr>
              <a:cxnSpLocks/>
            </p:cNvCxnSpPr>
            <p:nvPr/>
          </p:nvCxnSpPr>
          <p:spPr bwMode="auto">
            <a:xfrm flipV="1">
              <a:off x="1368341" y="4458506"/>
              <a:ext cx="27089" cy="61622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7" name="Straight Arrow Connector 26">
              <a:extLst>
                <a:ext uri="{FF2B5EF4-FFF2-40B4-BE49-F238E27FC236}">
                  <a16:creationId xmlns:a16="http://schemas.microsoft.com/office/drawing/2014/main" id="{B4117937-8969-F675-B07F-EF596189A477}"/>
                </a:ext>
              </a:extLst>
            </p:cNvPr>
            <p:cNvCxnSpPr>
              <a:cxnSpLocks/>
            </p:cNvCxnSpPr>
            <p:nvPr/>
          </p:nvCxnSpPr>
          <p:spPr bwMode="auto">
            <a:xfrm flipH="1" flipV="1">
              <a:off x="3003032" y="2486793"/>
              <a:ext cx="1207163" cy="83974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9" name="Straight Arrow Connector 28">
              <a:extLst>
                <a:ext uri="{FF2B5EF4-FFF2-40B4-BE49-F238E27FC236}">
                  <a16:creationId xmlns:a16="http://schemas.microsoft.com/office/drawing/2014/main" id="{7E1288F0-7343-2514-AF73-22B632D26269}"/>
                </a:ext>
              </a:extLst>
            </p:cNvPr>
            <p:cNvCxnSpPr>
              <a:cxnSpLocks/>
            </p:cNvCxnSpPr>
            <p:nvPr/>
          </p:nvCxnSpPr>
          <p:spPr bwMode="auto">
            <a:xfrm flipV="1">
              <a:off x="575298" y="2525752"/>
              <a:ext cx="1361770" cy="83573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3" name="Straight Arrow Connector 32">
              <a:extLst>
                <a:ext uri="{FF2B5EF4-FFF2-40B4-BE49-F238E27FC236}">
                  <a16:creationId xmlns:a16="http://schemas.microsoft.com/office/drawing/2014/main" id="{37FA501D-E1EE-DBF4-ADDF-720AE4DE3A00}"/>
                </a:ext>
              </a:extLst>
            </p:cNvPr>
            <p:cNvCxnSpPr>
              <a:cxnSpLocks/>
            </p:cNvCxnSpPr>
            <p:nvPr/>
          </p:nvCxnSpPr>
          <p:spPr bwMode="auto">
            <a:xfrm flipV="1">
              <a:off x="1427217" y="2627140"/>
              <a:ext cx="821151" cy="730857"/>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 name="Straight Arrow Connector 35">
              <a:extLst>
                <a:ext uri="{FF2B5EF4-FFF2-40B4-BE49-F238E27FC236}">
                  <a16:creationId xmlns:a16="http://schemas.microsoft.com/office/drawing/2014/main" id="{AC839752-22EA-94F0-A4E3-227038B056A0}"/>
                </a:ext>
              </a:extLst>
            </p:cNvPr>
            <p:cNvCxnSpPr>
              <a:cxnSpLocks/>
            </p:cNvCxnSpPr>
            <p:nvPr/>
          </p:nvCxnSpPr>
          <p:spPr bwMode="auto">
            <a:xfrm flipV="1">
              <a:off x="2403031" y="2702201"/>
              <a:ext cx="177495" cy="65579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4" name="Straight Arrow Connector 43">
              <a:extLst>
                <a:ext uri="{FF2B5EF4-FFF2-40B4-BE49-F238E27FC236}">
                  <a16:creationId xmlns:a16="http://schemas.microsoft.com/office/drawing/2014/main" id="{91155217-957B-3A65-13DC-BCD164C2272A}"/>
                </a:ext>
              </a:extLst>
            </p:cNvPr>
            <p:cNvCxnSpPr>
              <a:cxnSpLocks/>
            </p:cNvCxnSpPr>
            <p:nvPr/>
          </p:nvCxnSpPr>
          <p:spPr bwMode="auto">
            <a:xfrm flipH="1" flipV="1">
              <a:off x="2833103" y="2662714"/>
              <a:ext cx="445145" cy="686697"/>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 name="Rounded Rectangular Callout 1">
            <a:extLst>
              <a:ext uri="{FF2B5EF4-FFF2-40B4-BE49-F238E27FC236}">
                <a16:creationId xmlns:a16="http://schemas.microsoft.com/office/drawing/2014/main" id="{D5234E24-37B5-9247-BC24-DBC3DB872583}"/>
              </a:ext>
            </a:extLst>
          </p:cNvPr>
          <p:cNvSpPr/>
          <p:nvPr/>
        </p:nvSpPr>
        <p:spPr bwMode="auto">
          <a:xfrm>
            <a:off x="8090452" y="5148470"/>
            <a:ext cx="3690731" cy="1262282"/>
          </a:xfrm>
          <a:prstGeom prst="wedgeRoundRectCallout">
            <a:avLst>
              <a:gd name="adj1" fmla="val -60689"/>
              <a:gd name="adj2" fmla="val -2066"/>
              <a:gd name="adj3" fmla="val 16667"/>
            </a:avLst>
          </a:prstGeom>
          <a:ln>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rgbClr val="FFFD78"/>
                </a:solidFill>
                <a:latin typeface="Arial" pitchFamily="34" charset="0"/>
                <a:cs typeface="Arial" pitchFamily="34" charset="0"/>
              </a:rPr>
              <a:t>Idea: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FD78"/>
                </a:solidFill>
                <a:effectLst/>
                <a:latin typeface="Arial" pitchFamily="34" charset="0"/>
                <a:cs typeface="Arial" pitchFamily="34" charset="0"/>
              </a:rPr>
              <a:t>Take advantage of local preprocessing!</a:t>
            </a:r>
          </a:p>
        </p:txBody>
      </p:sp>
    </p:spTree>
    <p:extLst>
      <p:ext uri="{BB962C8B-B14F-4D97-AF65-F5344CB8AC3E}">
        <p14:creationId xmlns:p14="http://schemas.microsoft.com/office/powerpoint/2010/main" val="4194711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EF58F-CB29-EC1A-7071-8B4B3AFCF478}"/>
            </a:ext>
          </a:extLst>
        </p:cNvPr>
        <p:cNvGrpSpPr/>
        <p:nvPr/>
      </p:nvGrpSpPr>
      <p:grpSpPr>
        <a:xfrm>
          <a:off x="0" y="0"/>
          <a:ext cx="0" cy="0"/>
          <a:chOff x="0" y="0"/>
          <a:chExt cx="0" cy="0"/>
        </a:xfrm>
      </p:grpSpPr>
      <p:sp>
        <p:nvSpPr>
          <p:cNvPr id="9" name="Rectangle 6">
            <a:extLst>
              <a:ext uri="{FF2B5EF4-FFF2-40B4-BE49-F238E27FC236}">
                <a16:creationId xmlns:a16="http://schemas.microsoft.com/office/drawing/2014/main" id="{18E94EA0-00CE-B2AD-B5FA-A2E5A58C75FF}"/>
              </a:ext>
            </a:extLst>
          </p:cNvPr>
          <p:cNvSpPr>
            <a:spLocks noGrp="1" noChangeArrowheads="1"/>
          </p:cNvSpPr>
          <p:nvPr>
            <p:ph type="title"/>
          </p:nvPr>
        </p:nvSpPr>
        <p:spPr>
          <a:xfrm>
            <a:off x="556592" y="190744"/>
            <a:ext cx="11224591" cy="1143000"/>
          </a:xfrm>
        </p:spPr>
        <p:txBody>
          <a:bodyPr/>
          <a:lstStyle/>
          <a:p>
            <a:pPr rtl="0" eaLnBrk="1" hangingPunct="1"/>
            <a:r>
              <a:rPr lang="en-US" sz="5400" dirty="0"/>
              <a:t>Breaking the Degree-3 Barrier</a:t>
            </a:r>
            <a:br>
              <a:rPr lang="en-US" sz="5400" dirty="0"/>
            </a:br>
            <a:r>
              <a:rPr lang="en-US" sz="3600" dirty="0">
                <a:solidFill>
                  <a:schemeClr val="tx1"/>
                </a:solidFill>
              </a:rPr>
              <a:t>[ABT18]</a:t>
            </a:r>
            <a:endParaRPr lang="en-US" sz="5400" dirty="0">
              <a:solidFill>
                <a:schemeClr val="tx1"/>
              </a:solidFill>
            </a:endParaRPr>
          </a:p>
        </p:txBody>
      </p:sp>
      <p:grpSp>
        <p:nvGrpSpPr>
          <p:cNvPr id="18" name="Group 17">
            <a:extLst>
              <a:ext uri="{FF2B5EF4-FFF2-40B4-BE49-F238E27FC236}">
                <a16:creationId xmlns:a16="http://schemas.microsoft.com/office/drawing/2014/main" id="{0E393088-7F11-AACB-EEEA-881E8F210EE0}"/>
              </a:ext>
            </a:extLst>
          </p:cNvPr>
          <p:cNvGrpSpPr/>
          <p:nvPr/>
        </p:nvGrpSpPr>
        <p:grpSpPr>
          <a:xfrm>
            <a:off x="4288197" y="2155919"/>
            <a:ext cx="3852865" cy="4254833"/>
            <a:chOff x="960220" y="1801352"/>
            <a:chExt cx="3852865" cy="4254833"/>
          </a:xfrm>
        </p:grpSpPr>
        <p:sp>
          <p:nvSpPr>
            <p:cNvPr id="4" name="Oval 8">
              <a:extLst>
                <a:ext uri="{FF2B5EF4-FFF2-40B4-BE49-F238E27FC236}">
                  <a16:creationId xmlns:a16="http://schemas.microsoft.com/office/drawing/2014/main" id="{EF8EF478-67A3-1910-1622-2D1E00C63BDA}"/>
                </a:ext>
              </a:extLst>
            </p:cNvPr>
            <p:cNvSpPr>
              <a:spLocks noChangeArrowheads="1"/>
            </p:cNvSpPr>
            <p:nvPr/>
          </p:nvSpPr>
          <p:spPr bwMode="auto">
            <a:xfrm>
              <a:off x="2040831" y="3486773"/>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nvGrpSpPr>
            <p:cNvPr id="38" name="Group 37">
              <a:extLst>
                <a:ext uri="{FF2B5EF4-FFF2-40B4-BE49-F238E27FC236}">
                  <a16:creationId xmlns:a16="http://schemas.microsoft.com/office/drawing/2014/main" id="{7A714A5D-6CFD-064B-55D9-CFC7F94EFA1D}"/>
                </a:ext>
              </a:extLst>
            </p:cNvPr>
            <p:cNvGrpSpPr/>
            <p:nvPr/>
          </p:nvGrpSpPr>
          <p:grpSpPr>
            <a:xfrm>
              <a:off x="960220" y="5328545"/>
              <a:ext cx="2677258" cy="727640"/>
              <a:chOff x="501184" y="5857215"/>
              <a:chExt cx="2677258" cy="727640"/>
            </a:xfrm>
            <a:solidFill>
              <a:srgbClr val="92D050"/>
            </a:solidFill>
          </p:grpSpPr>
          <p:sp>
            <p:nvSpPr>
              <p:cNvPr id="39" name="Oval 7">
                <a:extLst>
                  <a:ext uri="{FF2B5EF4-FFF2-40B4-BE49-F238E27FC236}">
                    <a16:creationId xmlns:a16="http://schemas.microsoft.com/office/drawing/2014/main" id="{DADDD8F9-B234-1866-0795-5283EC4C008B}"/>
                  </a:ext>
                </a:extLst>
              </p:cNvPr>
              <p:cNvSpPr>
                <a:spLocks noChangeArrowheads="1"/>
              </p:cNvSpPr>
              <p:nvPr/>
            </p:nvSpPr>
            <p:spPr bwMode="auto">
              <a:xfrm>
                <a:off x="501184"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010</a:t>
                </a:r>
              </a:p>
            </p:txBody>
          </p:sp>
          <p:sp>
            <p:nvSpPr>
              <p:cNvPr id="40" name="Oval 8">
                <a:extLst>
                  <a:ext uri="{FF2B5EF4-FFF2-40B4-BE49-F238E27FC236}">
                    <a16:creationId xmlns:a16="http://schemas.microsoft.com/office/drawing/2014/main" id="{E0F9D852-28FA-3221-9A4F-61B8637071F6}"/>
                  </a:ext>
                </a:extLst>
              </p:cNvPr>
              <p:cNvSpPr>
                <a:spLocks noChangeArrowheads="1"/>
              </p:cNvSpPr>
              <p:nvPr/>
            </p:nvSpPr>
            <p:spPr bwMode="auto">
              <a:xfrm>
                <a:off x="2454041"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101</a:t>
                </a:r>
              </a:p>
            </p:txBody>
          </p:sp>
          <p:sp>
            <p:nvSpPr>
              <p:cNvPr id="41" name="Oval 8">
                <a:extLst>
                  <a:ext uri="{FF2B5EF4-FFF2-40B4-BE49-F238E27FC236}">
                    <a16:creationId xmlns:a16="http://schemas.microsoft.com/office/drawing/2014/main" id="{850845CE-9F6D-8FAE-C09F-696381A2E490}"/>
                  </a:ext>
                </a:extLst>
              </p:cNvPr>
              <p:cNvSpPr>
                <a:spLocks noChangeArrowheads="1"/>
              </p:cNvSpPr>
              <p:nvPr/>
            </p:nvSpPr>
            <p:spPr bwMode="auto">
              <a:xfrm>
                <a:off x="1478032" y="585721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110</a:t>
                </a:r>
              </a:p>
            </p:txBody>
          </p:sp>
        </p:grpSp>
        <p:sp>
          <p:nvSpPr>
            <p:cNvPr id="45" name="Oval 8">
              <a:extLst>
                <a:ext uri="{FF2B5EF4-FFF2-40B4-BE49-F238E27FC236}">
                  <a16:creationId xmlns:a16="http://schemas.microsoft.com/office/drawing/2014/main" id="{4DEF70A5-B499-F76E-2FAA-386433701513}"/>
                </a:ext>
              </a:extLst>
            </p:cNvPr>
            <p:cNvSpPr>
              <a:spLocks noChangeArrowheads="1"/>
            </p:cNvSpPr>
            <p:nvPr/>
          </p:nvSpPr>
          <p:spPr bwMode="auto">
            <a:xfrm>
              <a:off x="2072128" y="1801352"/>
              <a:ext cx="724401" cy="724400"/>
            </a:xfrm>
            <a:prstGeom prst="ellipse">
              <a:avLst/>
            </a:prstGeom>
            <a:solidFill>
              <a:srgbClr val="FFC000"/>
            </a:solidFill>
            <a:ln w="57150">
              <a:solidFill>
                <a:schemeClr val="tx1"/>
              </a:solidFill>
              <a:round/>
              <a:headEnd/>
              <a:tailEnd/>
            </a:ln>
            <a:effec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011</a:t>
              </a:r>
            </a:p>
          </p:txBody>
        </p:sp>
        <p:sp>
          <p:nvSpPr>
            <p:cNvPr id="8" name="TextBox 7">
              <a:extLst>
                <a:ext uri="{FF2B5EF4-FFF2-40B4-BE49-F238E27FC236}">
                  <a16:creationId xmlns:a16="http://schemas.microsoft.com/office/drawing/2014/main" id="{014A05CE-8587-8A2E-B547-0DB2D87CD5C8}"/>
                </a:ext>
              </a:extLst>
            </p:cNvPr>
            <p:cNvSpPr txBox="1"/>
            <p:nvPr/>
          </p:nvSpPr>
          <p:spPr>
            <a:xfrm>
              <a:off x="3108772" y="1884176"/>
              <a:ext cx="1704313" cy="523220"/>
            </a:xfrm>
            <a:prstGeom prst="rect">
              <a:avLst/>
            </a:prstGeom>
            <a:noFill/>
          </p:spPr>
          <p:txBody>
            <a:bodyPr wrap="none" rtlCol="0">
              <a:spAutoFit/>
            </a:bodyPr>
            <a:lstStyle/>
            <a:p>
              <a:r>
                <a:rPr lang="en-US" sz="2800" dirty="0"/>
                <a:t>Evaluator</a:t>
              </a:r>
            </a:p>
          </p:txBody>
        </p:sp>
        <p:cxnSp>
          <p:nvCxnSpPr>
            <p:cNvPr id="14" name="Straight Arrow Connector 13">
              <a:extLst>
                <a:ext uri="{FF2B5EF4-FFF2-40B4-BE49-F238E27FC236}">
                  <a16:creationId xmlns:a16="http://schemas.microsoft.com/office/drawing/2014/main" id="{EFA7515B-2E9E-1EDA-0BDE-96FBE8FCC6EB}"/>
                </a:ext>
              </a:extLst>
            </p:cNvPr>
            <p:cNvCxnSpPr>
              <a:cxnSpLocks/>
            </p:cNvCxnSpPr>
            <p:nvPr/>
          </p:nvCxnSpPr>
          <p:spPr bwMode="auto">
            <a:xfrm flipV="1">
              <a:off x="2248368" y="4339949"/>
              <a:ext cx="154663" cy="899585"/>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3624E532-D205-8575-E30F-8326861526BF}"/>
                </a:ext>
              </a:extLst>
            </p:cNvPr>
            <p:cNvCxnSpPr>
              <a:cxnSpLocks/>
            </p:cNvCxnSpPr>
            <p:nvPr/>
          </p:nvCxnSpPr>
          <p:spPr bwMode="auto">
            <a:xfrm flipH="1" flipV="1">
              <a:off x="2661469" y="4296069"/>
              <a:ext cx="424212" cy="94346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3" name="Straight Arrow Connector 22">
              <a:extLst>
                <a:ext uri="{FF2B5EF4-FFF2-40B4-BE49-F238E27FC236}">
                  <a16:creationId xmlns:a16="http://schemas.microsoft.com/office/drawing/2014/main" id="{1924EE58-2372-8774-B2A5-070D77E188F5}"/>
                </a:ext>
              </a:extLst>
            </p:cNvPr>
            <p:cNvCxnSpPr>
              <a:cxnSpLocks/>
            </p:cNvCxnSpPr>
            <p:nvPr/>
          </p:nvCxnSpPr>
          <p:spPr bwMode="auto">
            <a:xfrm flipV="1">
              <a:off x="1395430" y="4211173"/>
              <a:ext cx="781571" cy="102836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6" name="Straight Arrow Connector 35">
              <a:extLst>
                <a:ext uri="{FF2B5EF4-FFF2-40B4-BE49-F238E27FC236}">
                  <a16:creationId xmlns:a16="http://schemas.microsoft.com/office/drawing/2014/main" id="{9E1F134C-30F4-D9F7-4708-CB38766AC7DC}"/>
                </a:ext>
              </a:extLst>
            </p:cNvPr>
            <p:cNvCxnSpPr>
              <a:cxnSpLocks/>
            </p:cNvCxnSpPr>
            <p:nvPr/>
          </p:nvCxnSpPr>
          <p:spPr bwMode="auto">
            <a:xfrm flipV="1">
              <a:off x="2403031" y="2662714"/>
              <a:ext cx="31297" cy="695283"/>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Rounded Rectangular Callout 1">
            <a:extLst>
              <a:ext uri="{FF2B5EF4-FFF2-40B4-BE49-F238E27FC236}">
                <a16:creationId xmlns:a16="http://schemas.microsoft.com/office/drawing/2014/main" id="{67E5FE10-C21F-58FE-091B-8EE743966B92}"/>
              </a:ext>
            </a:extLst>
          </p:cNvPr>
          <p:cNvSpPr/>
          <p:nvPr/>
        </p:nvSpPr>
        <p:spPr bwMode="auto">
          <a:xfrm>
            <a:off x="6672095" y="3666962"/>
            <a:ext cx="4763401" cy="1262282"/>
          </a:xfrm>
          <a:prstGeom prst="wedgeRoundRectCallout">
            <a:avLst>
              <a:gd name="adj1" fmla="val -60689"/>
              <a:gd name="adj2" fmla="val -2066"/>
              <a:gd name="adj3" fmla="val 16667"/>
            </a:avLst>
          </a:prstGeom>
          <a:ln>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rgbClr val="FFFD78"/>
                </a:solidFill>
                <a:latin typeface="Arial" pitchFamily="34" charset="0"/>
                <a:cs typeface="Arial" pitchFamily="34" charset="0"/>
              </a:rPr>
              <a:t>Degree 2?</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rgbClr val="FFFD78"/>
              </a:solidFill>
              <a:effectLst/>
              <a:latin typeface="Arial" pitchFamily="34" charset="0"/>
              <a:cs typeface="Arial"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rgbClr val="FFFD78"/>
                </a:solidFill>
                <a:latin typeface="Arial" pitchFamily="34" charset="0"/>
                <a:cs typeface="Arial" pitchFamily="34" charset="0"/>
              </a:rPr>
              <a:t>Needed to resist Evaluator + Clients </a:t>
            </a:r>
            <a:endParaRPr kumimoji="0" lang="en-US" sz="2000" b="0" i="0" u="none" strike="noStrike" cap="none" normalizeH="0" baseline="0" dirty="0">
              <a:ln>
                <a:noFill/>
              </a:ln>
              <a:solidFill>
                <a:srgbClr val="FFFD78"/>
              </a:solidFill>
              <a:effectLst/>
              <a:latin typeface="Arial" pitchFamily="34" charset="0"/>
              <a:cs typeface="Arial" pitchFamily="34" charset="0"/>
            </a:endParaRPr>
          </a:p>
        </p:txBody>
      </p:sp>
      <p:sp>
        <p:nvSpPr>
          <p:cNvPr id="16" name="TextBox 15">
            <a:extLst>
              <a:ext uri="{FF2B5EF4-FFF2-40B4-BE49-F238E27FC236}">
                <a16:creationId xmlns:a16="http://schemas.microsoft.com/office/drawing/2014/main" id="{C97F17D5-45C9-10D8-6239-11FA947B273D}"/>
              </a:ext>
            </a:extLst>
          </p:cNvPr>
          <p:cNvSpPr txBox="1"/>
          <p:nvPr/>
        </p:nvSpPr>
        <p:spPr>
          <a:xfrm>
            <a:off x="7179404" y="5295634"/>
            <a:ext cx="4879669" cy="1077218"/>
          </a:xfrm>
          <a:prstGeom prst="rect">
            <a:avLst/>
          </a:prstGeom>
          <a:solidFill>
            <a:srgbClr val="FFFD78"/>
          </a:solidFill>
        </p:spPr>
        <p:txBody>
          <a:bodyPr wrap="none" rtlCol="0">
            <a:spAutoFit/>
          </a:bodyPr>
          <a:lstStyle/>
          <a:p>
            <a:pPr algn="ctr"/>
            <a:r>
              <a:rPr lang="en-US" sz="3200" dirty="0"/>
              <a:t>Alternatively: Additive RE </a:t>
            </a:r>
          </a:p>
          <a:p>
            <a:pPr algn="ctr"/>
            <a:r>
              <a:rPr lang="en-US" sz="3200" dirty="0"/>
              <a:t>[HIKR23]</a:t>
            </a:r>
          </a:p>
        </p:txBody>
      </p:sp>
    </p:spTree>
    <p:extLst>
      <p:ext uri="{BB962C8B-B14F-4D97-AF65-F5344CB8AC3E}">
        <p14:creationId xmlns:p14="http://schemas.microsoft.com/office/powerpoint/2010/main" val="107289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20893-A9E6-BEB1-9C1D-6DA8D4F63000}"/>
            </a:ext>
          </a:extLst>
        </p:cNvPr>
        <p:cNvGrpSpPr/>
        <p:nvPr/>
      </p:nvGrpSpPr>
      <p:grpSpPr>
        <a:xfrm>
          <a:off x="0" y="0"/>
          <a:ext cx="0" cy="0"/>
          <a:chOff x="0" y="0"/>
          <a:chExt cx="0" cy="0"/>
        </a:xfrm>
      </p:grpSpPr>
      <p:sp>
        <p:nvSpPr>
          <p:cNvPr id="9" name="Rectangle 6">
            <a:extLst>
              <a:ext uri="{FF2B5EF4-FFF2-40B4-BE49-F238E27FC236}">
                <a16:creationId xmlns:a16="http://schemas.microsoft.com/office/drawing/2014/main" id="{561A739D-C21C-212A-6033-020D5F3C3895}"/>
              </a:ext>
            </a:extLst>
          </p:cNvPr>
          <p:cNvSpPr>
            <a:spLocks noGrp="1" noChangeArrowheads="1"/>
          </p:cNvSpPr>
          <p:nvPr>
            <p:ph type="title"/>
          </p:nvPr>
        </p:nvSpPr>
        <p:spPr>
          <a:xfrm>
            <a:off x="556592" y="190744"/>
            <a:ext cx="11224591" cy="1143000"/>
          </a:xfrm>
        </p:spPr>
        <p:txBody>
          <a:bodyPr/>
          <a:lstStyle/>
          <a:p>
            <a:pPr rtl="0" eaLnBrk="1" hangingPunct="1"/>
            <a:r>
              <a:rPr lang="en-US" sz="5400" dirty="0"/>
              <a:t>Simple Degree-2 MPRE</a:t>
            </a:r>
            <a:br>
              <a:rPr lang="en-US" sz="5400" dirty="0"/>
            </a:br>
            <a:r>
              <a:rPr lang="en-US" sz="3600" dirty="0">
                <a:solidFill>
                  <a:schemeClr val="tx1"/>
                </a:solidFill>
              </a:rPr>
              <a:t>[AIKP22]</a:t>
            </a:r>
            <a:endParaRPr lang="en-US" sz="5400" dirty="0">
              <a:solidFill>
                <a:schemeClr val="tx1"/>
              </a:solidFill>
            </a:endParaRPr>
          </a:p>
        </p:txBody>
      </p:sp>
      <p:grpSp>
        <p:nvGrpSpPr>
          <p:cNvPr id="18" name="Group 17">
            <a:extLst>
              <a:ext uri="{FF2B5EF4-FFF2-40B4-BE49-F238E27FC236}">
                <a16:creationId xmlns:a16="http://schemas.microsoft.com/office/drawing/2014/main" id="{444AFE47-C9AB-25F7-8C36-670337917FA5}"/>
              </a:ext>
            </a:extLst>
          </p:cNvPr>
          <p:cNvGrpSpPr/>
          <p:nvPr/>
        </p:nvGrpSpPr>
        <p:grpSpPr>
          <a:xfrm>
            <a:off x="4288197" y="2155919"/>
            <a:ext cx="3852865" cy="4254833"/>
            <a:chOff x="960220" y="1801352"/>
            <a:chExt cx="3852865" cy="4254833"/>
          </a:xfrm>
        </p:grpSpPr>
        <p:sp>
          <p:nvSpPr>
            <p:cNvPr id="4" name="Oval 8">
              <a:extLst>
                <a:ext uri="{FF2B5EF4-FFF2-40B4-BE49-F238E27FC236}">
                  <a16:creationId xmlns:a16="http://schemas.microsoft.com/office/drawing/2014/main" id="{67B5A759-A8B0-FF47-2757-C71B0AD2B316}"/>
                </a:ext>
              </a:extLst>
            </p:cNvPr>
            <p:cNvSpPr>
              <a:spLocks noChangeArrowheads="1"/>
            </p:cNvSpPr>
            <p:nvPr/>
          </p:nvSpPr>
          <p:spPr bwMode="auto">
            <a:xfrm>
              <a:off x="2040831" y="3486773"/>
              <a:ext cx="724401" cy="724400"/>
            </a:xfrm>
            <a:prstGeom prst="ellipse">
              <a:avLst/>
            </a:prstGeom>
            <a:solidFill>
              <a:srgbClr val="FFCCFF"/>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nvGrpSpPr>
            <p:cNvPr id="38" name="Group 37">
              <a:extLst>
                <a:ext uri="{FF2B5EF4-FFF2-40B4-BE49-F238E27FC236}">
                  <a16:creationId xmlns:a16="http://schemas.microsoft.com/office/drawing/2014/main" id="{D64DB78C-BB57-0A22-1759-E8822C49D759}"/>
                </a:ext>
              </a:extLst>
            </p:cNvPr>
            <p:cNvGrpSpPr/>
            <p:nvPr/>
          </p:nvGrpSpPr>
          <p:grpSpPr>
            <a:xfrm>
              <a:off x="960220" y="5328545"/>
              <a:ext cx="2677258" cy="727640"/>
              <a:chOff x="501184" y="5857215"/>
              <a:chExt cx="2677258" cy="727640"/>
            </a:xfrm>
            <a:solidFill>
              <a:srgbClr val="92D050"/>
            </a:solidFill>
          </p:grpSpPr>
          <p:sp>
            <p:nvSpPr>
              <p:cNvPr id="39" name="Oval 7">
                <a:extLst>
                  <a:ext uri="{FF2B5EF4-FFF2-40B4-BE49-F238E27FC236}">
                    <a16:creationId xmlns:a16="http://schemas.microsoft.com/office/drawing/2014/main" id="{F2CE9DF9-DC9A-ADA6-F762-F1DC35307D30}"/>
                  </a:ext>
                </a:extLst>
              </p:cNvPr>
              <p:cNvSpPr>
                <a:spLocks noChangeArrowheads="1"/>
              </p:cNvSpPr>
              <p:nvPr/>
            </p:nvSpPr>
            <p:spPr bwMode="auto">
              <a:xfrm>
                <a:off x="501184"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010</a:t>
                </a:r>
              </a:p>
            </p:txBody>
          </p:sp>
          <p:sp>
            <p:nvSpPr>
              <p:cNvPr id="40" name="Oval 8">
                <a:extLst>
                  <a:ext uri="{FF2B5EF4-FFF2-40B4-BE49-F238E27FC236}">
                    <a16:creationId xmlns:a16="http://schemas.microsoft.com/office/drawing/2014/main" id="{20C2284A-F98B-AAE6-8ABF-D89038DBAEFC}"/>
                  </a:ext>
                </a:extLst>
              </p:cNvPr>
              <p:cNvSpPr>
                <a:spLocks noChangeArrowheads="1"/>
              </p:cNvSpPr>
              <p:nvPr/>
            </p:nvSpPr>
            <p:spPr bwMode="auto">
              <a:xfrm>
                <a:off x="2454041" y="586045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101</a:t>
                </a:r>
              </a:p>
            </p:txBody>
          </p:sp>
          <p:sp>
            <p:nvSpPr>
              <p:cNvPr id="41" name="Oval 8">
                <a:extLst>
                  <a:ext uri="{FF2B5EF4-FFF2-40B4-BE49-F238E27FC236}">
                    <a16:creationId xmlns:a16="http://schemas.microsoft.com/office/drawing/2014/main" id="{19D6EDA6-3318-0C27-8878-89730C852712}"/>
                  </a:ext>
                </a:extLst>
              </p:cNvPr>
              <p:cNvSpPr>
                <a:spLocks noChangeArrowheads="1"/>
              </p:cNvSpPr>
              <p:nvPr/>
            </p:nvSpPr>
            <p:spPr bwMode="auto">
              <a:xfrm>
                <a:off x="1478032" y="5857215"/>
                <a:ext cx="724401" cy="724400"/>
              </a:xfrm>
              <a:prstGeom prst="ellipse">
                <a:avLst/>
              </a:prstGeom>
              <a:grp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110</a:t>
                </a:r>
              </a:p>
            </p:txBody>
          </p:sp>
        </p:grpSp>
        <p:sp>
          <p:nvSpPr>
            <p:cNvPr id="45" name="Oval 8">
              <a:extLst>
                <a:ext uri="{FF2B5EF4-FFF2-40B4-BE49-F238E27FC236}">
                  <a16:creationId xmlns:a16="http://schemas.microsoft.com/office/drawing/2014/main" id="{1DF59EE0-FD53-4FB6-163D-22432B256DAD}"/>
                </a:ext>
              </a:extLst>
            </p:cNvPr>
            <p:cNvSpPr>
              <a:spLocks noChangeArrowheads="1"/>
            </p:cNvSpPr>
            <p:nvPr/>
          </p:nvSpPr>
          <p:spPr bwMode="auto">
            <a:xfrm>
              <a:off x="2072128" y="1801352"/>
              <a:ext cx="724401" cy="724400"/>
            </a:xfrm>
            <a:prstGeom prst="ellipse">
              <a:avLst/>
            </a:prstGeom>
            <a:solidFill>
              <a:srgbClr val="FFC000"/>
            </a:solidFill>
            <a:ln w="57150">
              <a:solidFill>
                <a:schemeClr val="tx1"/>
              </a:solidFill>
              <a:round/>
              <a:headEnd/>
              <a:tailEnd/>
            </a:ln>
            <a:effectLst/>
          </p:spPr>
          <p:txBody>
            <a:bodyPr wrap="none" anchor="ct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lgn="l" defTabSz="914400" rtl="0" eaLnBrk="1" latinLnBrk="0" hangingPunct="1"/>
              <a:r>
                <a:rPr lang="en-US" altLang="en-US" dirty="0"/>
                <a:t>011</a:t>
              </a:r>
            </a:p>
          </p:txBody>
        </p:sp>
        <p:sp>
          <p:nvSpPr>
            <p:cNvPr id="8" name="TextBox 7">
              <a:extLst>
                <a:ext uri="{FF2B5EF4-FFF2-40B4-BE49-F238E27FC236}">
                  <a16:creationId xmlns:a16="http://schemas.microsoft.com/office/drawing/2014/main" id="{C93DFFC1-6343-3051-81BD-30C8CD0E16D5}"/>
                </a:ext>
              </a:extLst>
            </p:cNvPr>
            <p:cNvSpPr txBox="1"/>
            <p:nvPr/>
          </p:nvSpPr>
          <p:spPr>
            <a:xfrm>
              <a:off x="3108772" y="1884176"/>
              <a:ext cx="1704313" cy="523220"/>
            </a:xfrm>
            <a:prstGeom prst="rect">
              <a:avLst/>
            </a:prstGeom>
            <a:noFill/>
          </p:spPr>
          <p:txBody>
            <a:bodyPr wrap="none" rtlCol="0">
              <a:spAutoFit/>
            </a:bodyPr>
            <a:lstStyle/>
            <a:p>
              <a:r>
                <a:rPr lang="en-US" sz="2800" dirty="0"/>
                <a:t>Evaluator</a:t>
              </a:r>
            </a:p>
          </p:txBody>
        </p:sp>
        <p:cxnSp>
          <p:nvCxnSpPr>
            <p:cNvPr id="14" name="Straight Arrow Connector 13">
              <a:extLst>
                <a:ext uri="{FF2B5EF4-FFF2-40B4-BE49-F238E27FC236}">
                  <a16:creationId xmlns:a16="http://schemas.microsoft.com/office/drawing/2014/main" id="{136DF5AC-32F7-FC22-F2D0-9A1E24F4E0FC}"/>
                </a:ext>
              </a:extLst>
            </p:cNvPr>
            <p:cNvCxnSpPr>
              <a:cxnSpLocks/>
            </p:cNvCxnSpPr>
            <p:nvPr/>
          </p:nvCxnSpPr>
          <p:spPr bwMode="auto">
            <a:xfrm flipV="1">
              <a:off x="2248368" y="4339949"/>
              <a:ext cx="154663" cy="899585"/>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D06D53FF-EE8D-7C96-EE86-284CC6C3600E}"/>
                </a:ext>
              </a:extLst>
            </p:cNvPr>
            <p:cNvCxnSpPr>
              <a:cxnSpLocks/>
            </p:cNvCxnSpPr>
            <p:nvPr/>
          </p:nvCxnSpPr>
          <p:spPr bwMode="auto">
            <a:xfrm flipH="1" flipV="1">
              <a:off x="2661469" y="4296069"/>
              <a:ext cx="424212" cy="94346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Straight Arrow Connector 22">
              <a:extLst>
                <a:ext uri="{FF2B5EF4-FFF2-40B4-BE49-F238E27FC236}">
                  <a16:creationId xmlns:a16="http://schemas.microsoft.com/office/drawing/2014/main" id="{F36D06FF-0B60-7ACF-77B4-C3E10123F252}"/>
                </a:ext>
              </a:extLst>
            </p:cNvPr>
            <p:cNvCxnSpPr>
              <a:cxnSpLocks/>
            </p:cNvCxnSpPr>
            <p:nvPr/>
          </p:nvCxnSpPr>
          <p:spPr bwMode="auto">
            <a:xfrm flipV="1">
              <a:off x="1395430" y="4211173"/>
              <a:ext cx="781571" cy="102836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 name="Straight Arrow Connector 35">
              <a:extLst>
                <a:ext uri="{FF2B5EF4-FFF2-40B4-BE49-F238E27FC236}">
                  <a16:creationId xmlns:a16="http://schemas.microsoft.com/office/drawing/2014/main" id="{C4B7C5A3-D426-F749-3680-96D1BE4C571F}"/>
                </a:ext>
              </a:extLst>
            </p:cNvPr>
            <p:cNvCxnSpPr>
              <a:cxnSpLocks/>
            </p:cNvCxnSpPr>
            <p:nvPr/>
          </p:nvCxnSpPr>
          <p:spPr bwMode="auto">
            <a:xfrm flipV="1">
              <a:off x="2403031" y="2662714"/>
              <a:ext cx="31297" cy="695283"/>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3" name="TextBox 2">
            <a:extLst>
              <a:ext uri="{FF2B5EF4-FFF2-40B4-BE49-F238E27FC236}">
                <a16:creationId xmlns:a16="http://schemas.microsoft.com/office/drawing/2014/main" id="{2D4931CF-658D-C8F8-3408-5C100CCA839E}"/>
              </a:ext>
            </a:extLst>
          </p:cNvPr>
          <p:cNvSpPr txBox="1"/>
          <p:nvPr/>
        </p:nvSpPr>
        <p:spPr>
          <a:xfrm>
            <a:off x="6672096" y="3841340"/>
            <a:ext cx="5840353"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highlight>
                  <a:srgbClr val="FFFF00"/>
                </a:highlight>
              </a:rPr>
              <a:t>Locally guess transcript for </a:t>
            </a:r>
            <a:br>
              <a:rPr lang="en-US" sz="2400" dirty="0">
                <a:highlight>
                  <a:srgbClr val="FFFF00"/>
                </a:highlight>
              </a:rPr>
            </a:br>
            <a:r>
              <a:rPr lang="en-US" sz="2400" dirty="0">
                <a:highlight>
                  <a:srgbClr val="FFFF00"/>
                </a:highlight>
              </a:rPr>
              <a:t>honest-majority MPC</a:t>
            </a:r>
          </a:p>
          <a:p>
            <a:pPr marL="285750" indent="-285750">
              <a:buFont typeface="Arial" panose="020B0604020202020204" pitchFamily="34" charset="0"/>
              <a:buChar char="•"/>
            </a:pPr>
            <a:r>
              <a:rPr lang="en-US" sz="2400" dirty="0">
                <a:highlight>
                  <a:srgbClr val="FFFF00"/>
                </a:highlight>
              </a:rPr>
              <a:t>Consistency check admits </a:t>
            </a:r>
          </a:p>
          <a:p>
            <a:pPr marL="285750" indent="-285750">
              <a:buFont typeface="Arial" panose="020B0604020202020204" pitchFamily="34" charset="0"/>
              <a:buChar char="•"/>
            </a:pPr>
            <a:r>
              <a:rPr lang="en-US" sz="2400" dirty="0">
                <a:highlight>
                  <a:srgbClr val="FFFF00"/>
                </a:highlight>
              </a:rPr>
              <a:t>degree-2 RE</a:t>
            </a:r>
          </a:p>
        </p:txBody>
      </p:sp>
    </p:spTree>
    <p:extLst>
      <p:ext uri="{BB962C8B-B14F-4D97-AF65-F5344CB8AC3E}">
        <p14:creationId xmlns:p14="http://schemas.microsoft.com/office/powerpoint/2010/main" val="3871946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93EFF-0294-C060-E59F-31FCAB3A7B8C}"/>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63D7E98C-EAC1-1E6A-BB38-8DD6B7821C52}"/>
              </a:ext>
            </a:extLst>
          </p:cNvPr>
          <p:cNvSpPr>
            <a:spLocks noGrp="1" noChangeArrowheads="1"/>
          </p:cNvSpPr>
          <p:nvPr>
            <p:ph type="title"/>
          </p:nvPr>
        </p:nvSpPr>
        <p:spPr>
          <a:xfrm>
            <a:off x="1752600" y="865096"/>
            <a:ext cx="8915400" cy="1143000"/>
          </a:xfrm>
        </p:spPr>
        <p:txBody>
          <a:bodyPr/>
          <a:lstStyle/>
          <a:p>
            <a:pPr rtl="0" eaLnBrk="1" hangingPunct="1"/>
            <a:r>
              <a:rPr lang="en-US" sz="5400" dirty="0"/>
              <a:t>Minimizing Communication</a:t>
            </a:r>
          </a:p>
        </p:txBody>
      </p:sp>
      <p:pic>
        <p:nvPicPr>
          <p:cNvPr id="5" name="Picture 4" descr="A person and person on the phone&#10;&#10;Description automatically generated">
            <a:extLst>
              <a:ext uri="{FF2B5EF4-FFF2-40B4-BE49-F238E27FC236}">
                <a16:creationId xmlns:a16="http://schemas.microsoft.com/office/drawing/2014/main" id="{9E7140BF-E5F2-3AEA-2556-F0F4EBD72EC7}"/>
              </a:ext>
            </a:extLst>
          </p:cNvPr>
          <p:cNvPicPr>
            <a:picLocks noChangeAspect="1"/>
          </p:cNvPicPr>
          <p:nvPr/>
        </p:nvPicPr>
        <p:blipFill>
          <a:blip r:embed="rId3"/>
          <a:stretch>
            <a:fillRect/>
          </a:stretch>
        </p:blipFill>
        <p:spPr>
          <a:xfrm>
            <a:off x="3210485" y="2492188"/>
            <a:ext cx="5806887" cy="3871258"/>
          </a:xfrm>
          <a:prstGeom prst="rect">
            <a:avLst/>
          </a:prstGeom>
        </p:spPr>
      </p:pic>
    </p:spTree>
    <p:extLst>
      <p:ext uri="{BB962C8B-B14F-4D97-AF65-F5344CB8AC3E}">
        <p14:creationId xmlns:p14="http://schemas.microsoft.com/office/powerpoint/2010/main" val="1775408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82C02-66AC-FA5B-7C35-13F3DCD17609}"/>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DDD61542-FF18-ABC5-839E-573C991D0978}"/>
              </a:ext>
            </a:extLst>
          </p:cNvPr>
          <p:cNvSpPr>
            <a:spLocks noGrp="1" noChangeArrowheads="1"/>
          </p:cNvSpPr>
          <p:nvPr>
            <p:ph type="title"/>
          </p:nvPr>
        </p:nvSpPr>
        <p:spPr>
          <a:xfrm>
            <a:off x="1752600" y="183780"/>
            <a:ext cx="8915400" cy="1143000"/>
          </a:xfrm>
        </p:spPr>
        <p:txBody>
          <a:bodyPr/>
          <a:lstStyle/>
          <a:p>
            <a:pPr rtl="0" eaLnBrk="1" hangingPunct="1"/>
            <a:r>
              <a:rPr lang="en-US" sz="5400" dirty="0"/>
              <a:t>Levels of Succinctness</a:t>
            </a:r>
          </a:p>
        </p:txBody>
      </p:sp>
      <p:sp>
        <p:nvSpPr>
          <p:cNvPr id="2" name="Left Arrow 1">
            <a:extLst>
              <a:ext uri="{FF2B5EF4-FFF2-40B4-BE49-F238E27FC236}">
                <a16:creationId xmlns:a16="http://schemas.microsoft.com/office/drawing/2014/main" id="{93857463-7181-9201-99D6-6D8100710240}"/>
              </a:ext>
            </a:extLst>
          </p:cNvPr>
          <p:cNvSpPr/>
          <p:nvPr/>
        </p:nvSpPr>
        <p:spPr bwMode="auto">
          <a:xfrm flipH="1">
            <a:off x="986114" y="251011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D3F2B6F-F786-85D1-507F-889928B15721}"/>
                  </a:ext>
                </a:extLst>
              </p:cNvPr>
              <p:cNvSpPr txBox="1"/>
              <p:nvPr/>
            </p:nvSpPr>
            <p:spPr>
              <a:xfrm>
                <a:off x="7996519" y="3108520"/>
                <a:ext cx="4087905" cy="830997"/>
              </a:xfrm>
              <a:prstGeom prst="rect">
                <a:avLst/>
              </a:prstGeom>
              <a:noFill/>
            </p:spPr>
            <p:txBody>
              <a:bodyPr wrap="square" rtlCol="0">
                <a:spAutoFit/>
              </a:bodyPr>
              <a:lstStyle/>
              <a:p>
                <a:pPr algn="ctr"/>
                <a:r>
                  <a:rPr lang="en-US" sz="2400" dirty="0">
                    <a:solidFill>
                      <a:srgbClr val="7030A0"/>
                    </a:solidFill>
                  </a:rPr>
                  <a:t>Full succinctness</a:t>
                </a:r>
              </a:p>
              <a:p>
                <a:pPr algn="ct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insecure communication</a:t>
                </a:r>
              </a:p>
            </p:txBody>
          </p:sp>
        </mc:Choice>
        <mc:Fallback xmlns="">
          <p:sp>
            <p:nvSpPr>
              <p:cNvPr id="3" name="TextBox 2">
                <a:extLst>
                  <a:ext uri="{FF2B5EF4-FFF2-40B4-BE49-F238E27FC236}">
                    <a16:creationId xmlns:a16="http://schemas.microsoft.com/office/drawing/2014/main" id="{3D3F2B6F-F786-85D1-507F-889928B15721}"/>
                  </a:ext>
                </a:extLst>
              </p:cNvPr>
              <p:cNvSpPr txBox="1">
                <a:spLocks noRot="1" noChangeAspect="1" noMove="1" noResize="1" noEditPoints="1" noAdjustHandles="1" noChangeArrowheads="1" noChangeShapeType="1" noTextEdit="1"/>
              </p:cNvSpPr>
              <p:nvPr/>
            </p:nvSpPr>
            <p:spPr>
              <a:xfrm>
                <a:off x="7996519" y="3108520"/>
                <a:ext cx="4087905" cy="830997"/>
              </a:xfrm>
              <a:prstGeom prst="rect">
                <a:avLst/>
              </a:prstGeom>
              <a:blipFill>
                <a:blip r:embed="rId3"/>
                <a:stretch>
                  <a:fillRect t="-5970" b="-14925"/>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6AA3C3EC-D612-7894-606E-5DD202E590AA}"/>
              </a:ext>
            </a:extLst>
          </p:cNvPr>
          <p:cNvSpPr txBox="1"/>
          <p:nvPr/>
        </p:nvSpPr>
        <p:spPr>
          <a:xfrm>
            <a:off x="9395012" y="4262638"/>
            <a:ext cx="1005403" cy="584775"/>
          </a:xfrm>
          <a:prstGeom prst="rect">
            <a:avLst/>
          </a:prstGeom>
          <a:noFill/>
        </p:spPr>
        <p:txBody>
          <a:bodyPr wrap="none" rtlCol="0">
            <a:spAutoFit/>
          </a:bodyPr>
          <a:lstStyle/>
          <a:p>
            <a:r>
              <a:rPr lang="en-US" sz="3200" dirty="0">
                <a:solidFill>
                  <a:srgbClr val="7030A0"/>
                </a:solidFill>
              </a:rPr>
              <a:t>FHE</a:t>
            </a:r>
          </a:p>
        </p:txBody>
      </p:sp>
      <p:sp>
        <p:nvSpPr>
          <p:cNvPr id="8" name="TextBox 7">
            <a:extLst>
              <a:ext uri="{FF2B5EF4-FFF2-40B4-BE49-F238E27FC236}">
                <a16:creationId xmlns:a16="http://schemas.microsoft.com/office/drawing/2014/main" id="{474BC863-D885-4072-F4B2-E53C7B54B233}"/>
              </a:ext>
            </a:extLst>
          </p:cNvPr>
          <p:cNvSpPr txBox="1"/>
          <p:nvPr/>
        </p:nvSpPr>
        <p:spPr>
          <a:xfrm>
            <a:off x="9152967" y="4970858"/>
            <a:ext cx="1423788" cy="523220"/>
          </a:xfrm>
          <a:prstGeom prst="rect">
            <a:avLst/>
          </a:prstGeom>
          <a:noFill/>
        </p:spPr>
        <p:txBody>
          <a:bodyPr wrap="none" rtlCol="0">
            <a:spAutoFit/>
          </a:bodyPr>
          <a:lstStyle/>
          <a:p>
            <a:r>
              <a:rPr lang="en-US" sz="2800" dirty="0">
                <a:solidFill>
                  <a:srgbClr val="437B46"/>
                </a:solidFill>
              </a:rPr>
              <a:t>Lattices</a:t>
            </a:r>
          </a:p>
        </p:txBody>
      </p:sp>
      <p:grpSp>
        <p:nvGrpSpPr>
          <p:cNvPr id="17" name="Group 16">
            <a:extLst>
              <a:ext uri="{FF2B5EF4-FFF2-40B4-BE49-F238E27FC236}">
                <a16:creationId xmlns:a16="http://schemas.microsoft.com/office/drawing/2014/main" id="{30867873-7BC9-E36F-42D0-0D5A7907EF57}"/>
              </a:ext>
            </a:extLst>
          </p:cNvPr>
          <p:cNvGrpSpPr/>
          <p:nvPr/>
        </p:nvGrpSpPr>
        <p:grpSpPr>
          <a:xfrm>
            <a:off x="4794337" y="3081630"/>
            <a:ext cx="4295701" cy="3513444"/>
            <a:chOff x="4794337" y="3081630"/>
            <a:chExt cx="4295701" cy="3513444"/>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F0E1140-900C-42CA-8DF7-1175E319CE31}"/>
                    </a:ext>
                  </a:extLst>
                </p:cNvPr>
                <p:cNvSpPr txBox="1"/>
                <p:nvPr/>
              </p:nvSpPr>
              <p:spPr>
                <a:xfrm>
                  <a:off x="4976974" y="3081630"/>
                  <a:ext cx="2520241" cy="1200329"/>
                </a:xfrm>
                <a:prstGeom prst="rect">
                  <a:avLst/>
                </a:prstGeom>
                <a:noFill/>
              </p:spPr>
              <p:txBody>
                <a:bodyPr wrap="none" rtlCol="0">
                  <a:spAutoFit/>
                </a:bodyPr>
                <a:lstStyle/>
                <a:p>
                  <a:pPr algn="ctr"/>
                  <a:r>
                    <a:rPr lang="en-US" sz="2400" dirty="0">
                      <a:solidFill>
                        <a:srgbClr val="7030A0"/>
                      </a:solidFill>
                    </a:rPr>
                    <a:t>I/O-succinctness</a:t>
                  </a:r>
                </a:p>
                <a:p>
                  <a:pPr algn="ct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|input|+|output|</a:t>
                  </a:r>
                </a:p>
                <a:p>
                  <a:pPr algn="ctr"/>
                  <a:endParaRPr lang="en-US" sz="2400" dirty="0">
                    <a:solidFill>
                      <a:srgbClr val="437B46"/>
                    </a:solidFill>
                  </a:endParaRPr>
                </a:p>
              </p:txBody>
            </p:sp>
          </mc:Choice>
          <mc:Fallback xmlns="">
            <p:sp>
              <p:nvSpPr>
                <p:cNvPr id="4" name="TextBox 3">
                  <a:extLst>
                    <a:ext uri="{FF2B5EF4-FFF2-40B4-BE49-F238E27FC236}">
                      <a16:creationId xmlns:a16="http://schemas.microsoft.com/office/drawing/2014/main" id="{CF0E1140-900C-42CA-8DF7-1175E319CE31}"/>
                    </a:ext>
                  </a:extLst>
                </p:cNvPr>
                <p:cNvSpPr txBox="1">
                  <a:spLocks noRot="1" noChangeAspect="1" noMove="1" noResize="1" noEditPoints="1" noAdjustHandles="1" noChangeArrowheads="1" noChangeShapeType="1" noTextEdit="1"/>
                </p:cNvSpPr>
                <p:nvPr/>
              </p:nvSpPr>
              <p:spPr>
                <a:xfrm>
                  <a:off x="4976974" y="3081630"/>
                  <a:ext cx="2520241" cy="1200329"/>
                </a:xfrm>
                <a:prstGeom prst="rect">
                  <a:avLst/>
                </a:prstGeom>
                <a:blipFill>
                  <a:blip r:embed="rId4"/>
                  <a:stretch>
                    <a:fillRect l="-2000" t="-4211" r="-350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F42BD06F-8E91-F2A4-B8B5-0CF011EB9C28}"/>
                </a:ext>
              </a:extLst>
            </p:cNvPr>
            <p:cNvSpPr txBox="1"/>
            <p:nvPr/>
          </p:nvSpPr>
          <p:spPr>
            <a:xfrm>
              <a:off x="5728443" y="4235744"/>
              <a:ext cx="1029449" cy="584775"/>
            </a:xfrm>
            <a:prstGeom prst="rect">
              <a:avLst/>
            </a:prstGeom>
            <a:noFill/>
          </p:spPr>
          <p:txBody>
            <a:bodyPr wrap="none" rtlCol="0">
              <a:spAutoFit/>
            </a:bodyPr>
            <a:lstStyle/>
            <a:p>
              <a:r>
                <a:rPr lang="en-US" sz="3200" dirty="0">
                  <a:solidFill>
                    <a:srgbClr val="7030A0"/>
                  </a:solidFill>
                </a:rPr>
                <a:t>HSS</a:t>
              </a:r>
            </a:p>
          </p:txBody>
        </p:sp>
        <p:sp>
          <p:nvSpPr>
            <p:cNvPr id="13" name="TextBox 12">
              <a:extLst>
                <a:ext uri="{FF2B5EF4-FFF2-40B4-BE49-F238E27FC236}">
                  <a16:creationId xmlns:a16="http://schemas.microsoft.com/office/drawing/2014/main" id="{A56C8DE1-4FA4-B630-0D4F-67999D821F2D}"/>
                </a:ext>
              </a:extLst>
            </p:cNvPr>
            <p:cNvSpPr txBox="1"/>
            <p:nvPr/>
          </p:nvSpPr>
          <p:spPr>
            <a:xfrm>
              <a:off x="4794337" y="4975645"/>
              <a:ext cx="3180679" cy="523220"/>
            </a:xfrm>
            <a:prstGeom prst="rect">
              <a:avLst/>
            </a:prstGeom>
            <a:noFill/>
          </p:spPr>
          <p:txBody>
            <a:bodyPr wrap="none" rtlCol="0">
              <a:spAutoFit/>
            </a:bodyPr>
            <a:lstStyle/>
            <a:p>
              <a:pPr algn="ctr"/>
              <a:r>
                <a:rPr lang="en-US" sz="2800" dirty="0">
                  <a:solidFill>
                    <a:srgbClr val="437B46"/>
                  </a:solidFill>
                </a:rPr>
                <a:t>Lattices</a:t>
              </a:r>
              <a:r>
                <a:rPr lang="en-US" sz="2800" dirty="0">
                  <a:solidFill>
                    <a:srgbClr val="0070C0"/>
                  </a:solidFill>
                </a:rPr>
                <a:t> / Groups**</a:t>
              </a:r>
            </a:p>
          </p:txBody>
        </p:sp>
        <p:sp>
          <p:nvSpPr>
            <p:cNvPr id="15" name="TextBox 14">
              <a:extLst>
                <a:ext uri="{FF2B5EF4-FFF2-40B4-BE49-F238E27FC236}">
                  <a16:creationId xmlns:a16="http://schemas.microsoft.com/office/drawing/2014/main" id="{505C0535-C318-5D0A-F85E-E535810901A5}"/>
                </a:ext>
              </a:extLst>
            </p:cNvPr>
            <p:cNvSpPr txBox="1"/>
            <p:nvPr/>
          </p:nvSpPr>
          <p:spPr>
            <a:xfrm>
              <a:off x="5377162" y="6133409"/>
              <a:ext cx="3712876" cy="461665"/>
            </a:xfrm>
            <a:prstGeom prst="rect">
              <a:avLst/>
            </a:prstGeom>
            <a:noFill/>
          </p:spPr>
          <p:txBody>
            <a:bodyPr wrap="none" rtlCol="0">
              <a:spAutoFit/>
            </a:bodyPr>
            <a:lstStyle/>
            <a:p>
              <a:pPr algn="ctr"/>
              <a:r>
                <a:rPr lang="en-US" sz="2400" dirty="0">
                  <a:solidFill>
                    <a:srgbClr val="0070C0"/>
                  </a:solidFill>
                </a:rPr>
                <a:t>**For branching programs</a:t>
              </a:r>
            </a:p>
          </p:txBody>
        </p:sp>
      </p:grpSp>
      <p:grpSp>
        <p:nvGrpSpPr>
          <p:cNvPr id="18" name="Group 17">
            <a:extLst>
              <a:ext uri="{FF2B5EF4-FFF2-40B4-BE49-F238E27FC236}">
                <a16:creationId xmlns:a16="http://schemas.microsoft.com/office/drawing/2014/main" id="{07D931DE-7C48-2E06-45D5-2C14FB993D14}"/>
              </a:ext>
            </a:extLst>
          </p:cNvPr>
          <p:cNvGrpSpPr/>
          <p:nvPr/>
        </p:nvGrpSpPr>
        <p:grpSpPr>
          <a:xfrm>
            <a:off x="215338" y="3054737"/>
            <a:ext cx="4327636" cy="3531375"/>
            <a:chOff x="234794" y="3054737"/>
            <a:chExt cx="4327636" cy="3531375"/>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40157D4-6CE1-1BEA-6B89-F1E84E3D9423}"/>
                    </a:ext>
                  </a:extLst>
                </p:cNvPr>
                <p:cNvSpPr txBox="1"/>
                <p:nvPr/>
              </p:nvSpPr>
              <p:spPr>
                <a:xfrm>
                  <a:off x="1485924" y="3054737"/>
                  <a:ext cx="1487907" cy="1200329"/>
                </a:xfrm>
                <a:prstGeom prst="rect">
                  <a:avLst/>
                </a:prstGeom>
                <a:noFill/>
              </p:spPr>
              <p:txBody>
                <a:bodyPr wrap="none" rtlCol="0">
                  <a:spAutoFit/>
                </a:bodyPr>
                <a:lstStyle/>
                <a:p>
                  <a:pPr algn="ctr"/>
                  <a:r>
                    <a:rPr lang="en-US" sz="2400" dirty="0">
                      <a:solidFill>
                        <a:srgbClr val="7030A0"/>
                      </a:solidFill>
                    </a:rPr>
                    <a:t>Sublinear</a:t>
                  </a:r>
                  <a:endParaRPr lang="en-US" sz="2400" b="0" i="1" dirty="0">
                    <a:solidFill>
                      <a:srgbClr val="7030A0"/>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ea typeface="Cambria Math" panose="02040503050406030204" pitchFamily="18" charset="0"/>
                          </a:rPr>
                          <m:t>𝑜</m:t>
                        </m:r>
                        <m:d>
                          <m:dPr>
                            <m:ctrlPr>
                              <a:rPr lang="en-US" sz="2400" b="0" i="1" smtClean="0">
                                <a:latin typeface="Cambria Math" panose="02040503050406030204" pitchFamily="18" charset="0"/>
                                <a:ea typeface="Cambria Math" panose="02040503050406030204" pitchFamily="18" charset="0"/>
                              </a:rPr>
                            </m:ctrlPr>
                          </m:dPr>
                          <m:e>
                            <m:d>
                              <m:dPr>
                                <m:begChr m:val="|"/>
                                <m:endChr m:val="|"/>
                                <m:ctrlPr>
                                  <a:rPr lang="en-US" sz="2400" b="0" i="1" smtClean="0">
                                    <a:latin typeface="Cambria Math" panose="02040503050406030204" pitchFamily="18" charset="0"/>
                                    <a:ea typeface="Cambria Math" panose="02040503050406030204" pitchFamily="18" charset="0"/>
                                  </a:rPr>
                                </m:ctrlPr>
                              </m:dPr>
                              <m:e>
                                <m:r>
                                  <m:rPr>
                                    <m:sty m:val="p"/>
                                  </m:rPr>
                                  <a:rPr lang="en-US" sz="2400" b="0" i="0" smtClean="0">
                                    <a:latin typeface="Cambria Math" panose="02040503050406030204" pitchFamily="18" charset="0"/>
                                    <a:ea typeface="Cambria Math" panose="02040503050406030204" pitchFamily="18" charset="0"/>
                                  </a:rPr>
                                  <m:t>C</m:t>
                                </m:r>
                              </m:e>
                            </m:d>
                          </m:e>
                        </m:d>
                      </m:oMath>
                    </m:oMathPara>
                  </a14:m>
                  <a:endParaRPr lang="en-US" sz="2400" b="0" dirty="0">
                    <a:ea typeface="Cambria Math" panose="02040503050406030204" pitchFamily="18" charset="0"/>
                  </a:endParaRPr>
                </a:p>
                <a:p>
                  <a:pPr algn="ctr"/>
                  <a:endParaRPr lang="en-US" sz="2400" dirty="0">
                    <a:solidFill>
                      <a:srgbClr val="437B46"/>
                    </a:solidFill>
                  </a:endParaRPr>
                </a:p>
              </p:txBody>
            </p:sp>
          </mc:Choice>
          <mc:Fallback xmlns="">
            <p:sp>
              <p:nvSpPr>
                <p:cNvPr id="6" name="TextBox 5">
                  <a:extLst>
                    <a:ext uri="{FF2B5EF4-FFF2-40B4-BE49-F238E27FC236}">
                      <a16:creationId xmlns:a16="http://schemas.microsoft.com/office/drawing/2014/main" id="{A40157D4-6CE1-1BEA-6B89-F1E84E3D9423}"/>
                    </a:ext>
                  </a:extLst>
                </p:cNvPr>
                <p:cNvSpPr txBox="1">
                  <a:spLocks noRot="1" noChangeAspect="1" noMove="1" noResize="1" noEditPoints="1" noAdjustHandles="1" noChangeArrowheads="1" noChangeShapeType="1" noTextEdit="1"/>
                </p:cNvSpPr>
                <p:nvPr/>
              </p:nvSpPr>
              <p:spPr>
                <a:xfrm>
                  <a:off x="1485924" y="3054737"/>
                  <a:ext cx="1487907" cy="1200329"/>
                </a:xfrm>
                <a:prstGeom prst="rect">
                  <a:avLst/>
                </a:prstGeom>
                <a:blipFill>
                  <a:blip r:embed="rId5"/>
                  <a:stretch>
                    <a:fillRect l="-5932" t="-4167" r="-5932"/>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83C765C2-5279-DC5C-D303-7FAD0F9D03E9}"/>
                </a:ext>
              </a:extLst>
            </p:cNvPr>
            <p:cNvSpPr txBox="1"/>
            <p:nvPr/>
          </p:nvSpPr>
          <p:spPr>
            <a:xfrm>
              <a:off x="234794" y="4966679"/>
              <a:ext cx="4177747" cy="523220"/>
            </a:xfrm>
            <a:prstGeom prst="rect">
              <a:avLst/>
            </a:prstGeom>
            <a:noFill/>
          </p:spPr>
          <p:txBody>
            <a:bodyPr wrap="none" rtlCol="0">
              <a:spAutoFit/>
            </a:bodyPr>
            <a:lstStyle/>
            <a:p>
              <a:pPr algn="ctr"/>
              <a:r>
                <a:rPr lang="en-US" sz="2800" dirty="0">
                  <a:solidFill>
                    <a:srgbClr val="437B46"/>
                  </a:solidFill>
                </a:rPr>
                <a:t>Lattices</a:t>
              </a:r>
              <a:r>
                <a:rPr lang="en-US" sz="2800" dirty="0">
                  <a:solidFill>
                    <a:srgbClr val="0070C0"/>
                  </a:solidFill>
                </a:rPr>
                <a:t> / </a:t>
              </a:r>
              <a:r>
                <a:rPr lang="en-US" sz="2800" dirty="0">
                  <a:solidFill>
                    <a:srgbClr val="00B050"/>
                  </a:solidFill>
                </a:rPr>
                <a:t>Groups*</a:t>
              </a:r>
              <a:r>
                <a:rPr lang="en-US" sz="2800" dirty="0">
                  <a:solidFill>
                    <a:srgbClr val="0070C0"/>
                  </a:solidFill>
                </a:rPr>
                <a:t> / </a:t>
              </a:r>
              <a:r>
                <a:rPr lang="en-US" sz="2800" dirty="0">
                  <a:solidFill>
                    <a:srgbClr val="00B050"/>
                  </a:solidFill>
                </a:rPr>
                <a:t>LPN*</a:t>
              </a:r>
            </a:p>
          </p:txBody>
        </p:sp>
        <p:sp>
          <p:nvSpPr>
            <p:cNvPr id="12" name="TextBox 11">
              <a:extLst>
                <a:ext uri="{FF2B5EF4-FFF2-40B4-BE49-F238E27FC236}">
                  <a16:creationId xmlns:a16="http://schemas.microsoft.com/office/drawing/2014/main" id="{7173DCEF-4401-9C3D-8988-0D3CE19E709F}"/>
                </a:ext>
              </a:extLst>
            </p:cNvPr>
            <p:cNvSpPr txBox="1"/>
            <p:nvPr/>
          </p:nvSpPr>
          <p:spPr>
            <a:xfrm>
              <a:off x="1609142" y="4235743"/>
              <a:ext cx="1029449" cy="584775"/>
            </a:xfrm>
            <a:prstGeom prst="rect">
              <a:avLst/>
            </a:prstGeom>
            <a:noFill/>
          </p:spPr>
          <p:txBody>
            <a:bodyPr wrap="none" rtlCol="0">
              <a:spAutoFit/>
            </a:bodyPr>
            <a:lstStyle/>
            <a:p>
              <a:r>
                <a:rPr lang="en-US" sz="3200" dirty="0">
                  <a:solidFill>
                    <a:srgbClr val="7030A0"/>
                  </a:solidFill>
                </a:rPr>
                <a:t>HSS</a:t>
              </a:r>
            </a:p>
          </p:txBody>
        </p:sp>
        <p:sp>
          <p:nvSpPr>
            <p:cNvPr id="16" name="TextBox 15">
              <a:extLst>
                <a:ext uri="{FF2B5EF4-FFF2-40B4-BE49-F238E27FC236}">
                  <a16:creationId xmlns:a16="http://schemas.microsoft.com/office/drawing/2014/main" id="{90460CDD-4B6E-5BB6-FDB9-226B9463A46D}"/>
                </a:ext>
              </a:extLst>
            </p:cNvPr>
            <p:cNvSpPr txBox="1"/>
            <p:nvPr/>
          </p:nvSpPr>
          <p:spPr>
            <a:xfrm>
              <a:off x="1582126" y="6124447"/>
              <a:ext cx="2980304" cy="461665"/>
            </a:xfrm>
            <a:prstGeom prst="rect">
              <a:avLst/>
            </a:prstGeom>
            <a:noFill/>
          </p:spPr>
          <p:txBody>
            <a:bodyPr wrap="none" rtlCol="0">
              <a:spAutoFit/>
            </a:bodyPr>
            <a:lstStyle/>
            <a:p>
              <a:pPr algn="ctr"/>
              <a:r>
                <a:rPr lang="en-US" sz="2400" dirty="0">
                  <a:solidFill>
                    <a:srgbClr val="00B050"/>
                  </a:solidFill>
                </a:rPr>
                <a:t>*For “typical” circuits</a:t>
              </a:r>
            </a:p>
          </p:txBody>
        </p:sp>
      </p:grpSp>
      <p:sp>
        <p:nvSpPr>
          <p:cNvPr id="5" name="Rounded Rectangular Callout 4">
            <a:extLst>
              <a:ext uri="{FF2B5EF4-FFF2-40B4-BE49-F238E27FC236}">
                <a16:creationId xmlns:a16="http://schemas.microsoft.com/office/drawing/2014/main" id="{FE3E6474-469B-4B2A-9439-63A360B40666}"/>
              </a:ext>
            </a:extLst>
          </p:cNvPr>
          <p:cNvSpPr/>
          <p:nvPr/>
        </p:nvSpPr>
        <p:spPr bwMode="auto">
          <a:xfrm>
            <a:off x="4794336" y="1102372"/>
            <a:ext cx="6078451" cy="1143000"/>
          </a:xfrm>
          <a:prstGeom prst="wedgeRoundRectCallout">
            <a:avLst>
              <a:gd name="adj1" fmla="val 36271"/>
              <a:gd name="adj2" fmla="val 70179"/>
              <a:gd name="adj3" fmla="val 16667"/>
            </a:avLst>
          </a:prstGeom>
          <a:solidFill>
            <a:srgbClr val="7030A0"/>
          </a:solidFill>
          <a:ln>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pitchFamily="34" charset="0"/>
                <a:cs typeface="Arial" pitchFamily="34" charset="0"/>
              </a:rPr>
              <a:t>Information-theoretic variant?</a:t>
            </a:r>
          </a:p>
          <a:p>
            <a:pPr marR="0" algn="l" defTabSz="914400" rtl="0" eaLnBrk="1" fontAlgn="base" latinLnBrk="0" hangingPunct="1">
              <a:lnSpc>
                <a:spcPct val="100000"/>
              </a:lnSpc>
              <a:spcBef>
                <a:spcPct val="0"/>
              </a:spcBef>
              <a:spcAft>
                <a:spcPct val="0"/>
              </a:spcAft>
              <a:buClrTx/>
              <a:buSzTx/>
              <a:tabLst/>
            </a:pPr>
            <a:r>
              <a:rPr lang="en-US" sz="2000" dirty="0">
                <a:latin typeface="Arial" pitchFamily="34" charset="0"/>
                <a:cs typeface="Arial" pitchFamily="34" charset="0"/>
              </a:rPr>
              <a:t>* </a:t>
            </a:r>
            <a:r>
              <a:rPr lang="en-US" dirty="0">
                <a:latin typeface="Arial" pitchFamily="34" charset="0"/>
                <a:cs typeface="Arial" pitchFamily="34" charset="0"/>
              </a:rPr>
              <a:t>Related to IT-PIR [CGKS95] and LDC [KT00]</a:t>
            </a:r>
          </a:p>
          <a:p>
            <a:pPr marR="0" algn="l" defTabSz="914400" rtl="0" eaLnBrk="1" fontAlgn="base" latinLnBrk="0" hangingPunct="1">
              <a:lnSpc>
                <a:spcPct val="100000"/>
              </a:lnSpc>
              <a:spcBef>
                <a:spcPct val="0"/>
              </a:spcBef>
              <a:spcAft>
                <a:spcPct val="0"/>
              </a:spcAft>
              <a:buClrTx/>
              <a:buSzTx/>
              <a:tabLst/>
            </a:pPr>
            <a:r>
              <a:rPr lang="en-US" dirty="0">
                <a:latin typeface="Arial" pitchFamily="34" charset="0"/>
                <a:cs typeface="Arial" pitchFamily="34" charset="0"/>
              </a:rPr>
              <a:t>* Improvement for “worst-case” functions [BIKK14]</a:t>
            </a:r>
          </a:p>
          <a:p>
            <a:pPr marL="342900" marR="0" indent="-342900" algn="l" defTabSz="914400" rtl="0" eaLnBrk="1" fontAlgn="base" latinLnBrk="0" hangingPunct="1">
              <a:lnSpc>
                <a:spcPct val="100000"/>
              </a:lnSpc>
              <a:spcBef>
                <a:spcPct val="0"/>
              </a:spcBef>
              <a:spcAft>
                <a:spcPct val="0"/>
              </a:spcAft>
              <a:buClrTx/>
              <a:buSzTx/>
              <a:buFontTx/>
              <a:buChar char="-"/>
              <a:tabLst/>
            </a:pP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0276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DF63FA-C240-BEDA-4956-E13CE9EF046B}"/>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2C23CA0E-26C8-5EA4-2B14-D34F2222FC67}"/>
              </a:ext>
            </a:extLst>
          </p:cNvPr>
          <p:cNvSpPr>
            <a:spLocks noGrp="1" noChangeArrowheads="1"/>
          </p:cNvSpPr>
          <p:nvPr>
            <p:ph type="title"/>
          </p:nvPr>
        </p:nvSpPr>
        <p:spPr>
          <a:xfrm>
            <a:off x="1752600" y="183780"/>
            <a:ext cx="8915400" cy="1143000"/>
          </a:xfrm>
        </p:spPr>
        <p:txBody>
          <a:bodyPr/>
          <a:lstStyle/>
          <a:p>
            <a:pPr rtl="0" eaLnBrk="1" hangingPunct="1"/>
            <a:r>
              <a:rPr lang="en-US" sz="5400" dirty="0"/>
              <a:t>Levels of Succinctness</a:t>
            </a:r>
          </a:p>
        </p:txBody>
      </p:sp>
      <p:sp>
        <p:nvSpPr>
          <p:cNvPr id="2" name="Left Arrow 1">
            <a:extLst>
              <a:ext uri="{FF2B5EF4-FFF2-40B4-BE49-F238E27FC236}">
                <a16:creationId xmlns:a16="http://schemas.microsoft.com/office/drawing/2014/main" id="{5DEF75D2-F27F-F9CE-7A8C-3416A4ECBFEB}"/>
              </a:ext>
            </a:extLst>
          </p:cNvPr>
          <p:cNvSpPr/>
          <p:nvPr/>
        </p:nvSpPr>
        <p:spPr bwMode="auto">
          <a:xfrm flipH="1">
            <a:off x="986114" y="251011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E394EB3-4F12-CD86-8625-69DE12619632}"/>
                  </a:ext>
                </a:extLst>
              </p:cNvPr>
              <p:cNvSpPr txBox="1"/>
              <p:nvPr/>
            </p:nvSpPr>
            <p:spPr>
              <a:xfrm>
                <a:off x="7996519" y="3108520"/>
                <a:ext cx="4087905" cy="830997"/>
              </a:xfrm>
              <a:prstGeom prst="rect">
                <a:avLst/>
              </a:prstGeom>
              <a:noFill/>
            </p:spPr>
            <p:txBody>
              <a:bodyPr wrap="square" rtlCol="0">
                <a:spAutoFit/>
              </a:bodyPr>
              <a:lstStyle/>
              <a:p>
                <a:pPr algn="ctr"/>
                <a:r>
                  <a:rPr lang="en-US" sz="2400" dirty="0">
                    <a:solidFill>
                      <a:srgbClr val="7030A0"/>
                    </a:solidFill>
                  </a:rPr>
                  <a:t>Full succinctness</a:t>
                </a:r>
              </a:p>
              <a:p>
                <a:pPr algn="ct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insecure communication</a:t>
                </a:r>
              </a:p>
            </p:txBody>
          </p:sp>
        </mc:Choice>
        <mc:Fallback xmlns="">
          <p:sp>
            <p:nvSpPr>
              <p:cNvPr id="3" name="TextBox 2">
                <a:extLst>
                  <a:ext uri="{FF2B5EF4-FFF2-40B4-BE49-F238E27FC236}">
                    <a16:creationId xmlns:a16="http://schemas.microsoft.com/office/drawing/2014/main" id="{FE394EB3-4F12-CD86-8625-69DE12619632}"/>
                  </a:ext>
                </a:extLst>
              </p:cNvPr>
              <p:cNvSpPr txBox="1">
                <a:spLocks noRot="1" noChangeAspect="1" noMove="1" noResize="1" noEditPoints="1" noAdjustHandles="1" noChangeArrowheads="1" noChangeShapeType="1" noTextEdit="1"/>
              </p:cNvSpPr>
              <p:nvPr/>
            </p:nvSpPr>
            <p:spPr>
              <a:xfrm>
                <a:off x="7996519" y="3108520"/>
                <a:ext cx="4087905" cy="830997"/>
              </a:xfrm>
              <a:prstGeom prst="rect">
                <a:avLst/>
              </a:prstGeom>
              <a:blipFill>
                <a:blip r:embed="rId3"/>
                <a:stretch>
                  <a:fillRect t="-5970" b="-14925"/>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370F385D-399B-B603-FCCD-44621A27BC5F}"/>
              </a:ext>
            </a:extLst>
          </p:cNvPr>
          <p:cNvSpPr txBox="1"/>
          <p:nvPr/>
        </p:nvSpPr>
        <p:spPr>
          <a:xfrm>
            <a:off x="9395012" y="4262638"/>
            <a:ext cx="1005403" cy="584775"/>
          </a:xfrm>
          <a:prstGeom prst="rect">
            <a:avLst/>
          </a:prstGeom>
          <a:noFill/>
        </p:spPr>
        <p:txBody>
          <a:bodyPr wrap="none" rtlCol="0">
            <a:spAutoFit/>
          </a:bodyPr>
          <a:lstStyle/>
          <a:p>
            <a:r>
              <a:rPr lang="en-US" sz="3200" dirty="0">
                <a:solidFill>
                  <a:srgbClr val="7030A0"/>
                </a:solidFill>
              </a:rPr>
              <a:t>FHE</a:t>
            </a:r>
          </a:p>
        </p:txBody>
      </p:sp>
      <p:sp>
        <p:nvSpPr>
          <p:cNvPr id="8" name="TextBox 7">
            <a:extLst>
              <a:ext uri="{FF2B5EF4-FFF2-40B4-BE49-F238E27FC236}">
                <a16:creationId xmlns:a16="http://schemas.microsoft.com/office/drawing/2014/main" id="{A77C0067-492C-D222-A6D8-0A2A21414181}"/>
              </a:ext>
            </a:extLst>
          </p:cNvPr>
          <p:cNvSpPr txBox="1"/>
          <p:nvPr/>
        </p:nvSpPr>
        <p:spPr>
          <a:xfrm>
            <a:off x="9152967" y="4970858"/>
            <a:ext cx="1423788" cy="523220"/>
          </a:xfrm>
          <a:prstGeom prst="rect">
            <a:avLst/>
          </a:prstGeom>
          <a:noFill/>
        </p:spPr>
        <p:txBody>
          <a:bodyPr wrap="none" rtlCol="0">
            <a:spAutoFit/>
          </a:bodyPr>
          <a:lstStyle/>
          <a:p>
            <a:r>
              <a:rPr lang="en-US" sz="2800" dirty="0">
                <a:solidFill>
                  <a:srgbClr val="437B46"/>
                </a:solidFill>
              </a:rPr>
              <a:t>Lattices</a:t>
            </a:r>
          </a:p>
        </p:txBody>
      </p:sp>
      <p:grpSp>
        <p:nvGrpSpPr>
          <p:cNvPr id="17" name="Group 16">
            <a:extLst>
              <a:ext uri="{FF2B5EF4-FFF2-40B4-BE49-F238E27FC236}">
                <a16:creationId xmlns:a16="http://schemas.microsoft.com/office/drawing/2014/main" id="{E86F1392-A7F9-51A0-FABC-C8B1335E9291}"/>
              </a:ext>
            </a:extLst>
          </p:cNvPr>
          <p:cNvGrpSpPr/>
          <p:nvPr/>
        </p:nvGrpSpPr>
        <p:grpSpPr>
          <a:xfrm>
            <a:off x="4794337" y="3081630"/>
            <a:ext cx="4295701" cy="3513444"/>
            <a:chOff x="4794337" y="3081630"/>
            <a:chExt cx="4295701" cy="3513444"/>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5EF4190-1D36-DE15-48F0-9283ABA5DD43}"/>
                    </a:ext>
                  </a:extLst>
                </p:cNvPr>
                <p:cNvSpPr txBox="1"/>
                <p:nvPr/>
              </p:nvSpPr>
              <p:spPr>
                <a:xfrm>
                  <a:off x="4976974" y="3081630"/>
                  <a:ext cx="2520241" cy="1200329"/>
                </a:xfrm>
                <a:prstGeom prst="rect">
                  <a:avLst/>
                </a:prstGeom>
                <a:noFill/>
              </p:spPr>
              <p:txBody>
                <a:bodyPr wrap="none" rtlCol="0">
                  <a:spAutoFit/>
                </a:bodyPr>
                <a:lstStyle/>
                <a:p>
                  <a:pPr algn="ctr"/>
                  <a:r>
                    <a:rPr lang="en-US" sz="2400" dirty="0">
                      <a:solidFill>
                        <a:srgbClr val="7030A0"/>
                      </a:solidFill>
                    </a:rPr>
                    <a:t>I/O-succinctness</a:t>
                  </a:r>
                </a:p>
                <a:p>
                  <a:pPr algn="ct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|input|+|output|</a:t>
                  </a:r>
                </a:p>
                <a:p>
                  <a:pPr algn="ctr"/>
                  <a:endParaRPr lang="en-US" sz="2400" dirty="0">
                    <a:solidFill>
                      <a:srgbClr val="437B46"/>
                    </a:solidFill>
                  </a:endParaRPr>
                </a:p>
              </p:txBody>
            </p:sp>
          </mc:Choice>
          <mc:Fallback xmlns="">
            <p:sp>
              <p:nvSpPr>
                <p:cNvPr id="4" name="TextBox 3">
                  <a:extLst>
                    <a:ext uri="{FF2B5EF4-FFF2-40B4-BE49-F238E27FC236}">
                      <a16:creationId xmlns:a16="http://schemas.microsoft.com/office/drawing/2014/main" id="{05EF4190-1D36-DE15-48F0-9283ABA5DD43}"/>
                    </a:ext>
                  </a:extLst>
                </p:cNvPr>
                <p:cNvSpPr txBox="1">
                  <a:spLocks noRot="1" noChangeAspect="1" noMove="1" noResize="1" noEditPoints="1" noAdjustHandles="1" noChangeArrowheads="1" noChangeShapeType="1" noTextEdit="1"/>
                </p:cNvSpPr>
                <p:nvPr/>
              </p:nvSpPr>
              <p:spPr>
                <a:xfrm>
                  <a:off x="4976974" y="3081630"/>
                  <a:ext cx="2520241" cy="1200329"/>
                </a:xfrm>
                <a:prstGeom prst="rect">
                  <a:avLst/>
                </a:prstGeom>
                <a:blipFill>
                  <a:blip r:embed="rId4"/>
                  <a:stretch>
                    <a:fillRect l="-2000" t="-4211" r="-350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58ADCFA0-B28E-E225-1BC4-DA019F52085F}"/>
                </a:ext>
              </a:extLst>
            </p:cNvPr>
            <p:cNvSpPr txBox="1"/>
            <p:nvPr/>
          </p:nvSpPr>
          <p:spPr>
            <a:xfrm>
              <a:off x="5728443" y="4235744"/>
              <a:ext cx="1029449" cy="584775"/>
            </a:xfrm>
            <a:prstGeom prst="rect">
              <a:avLst/>
            </a:prstGeom>
            <a:noFill/>
          </p:spPr>
          <p:txBody>
            <a:bodyPr wrap="none" rtlCol="0">
              <a:spAutoFit/>
            </a:bodyPr>
            <a:lstStyle/>
            <a:p>
              <a:r>
                <a:rPr lang="en-US" sz="3200" dirty="0">
                  <a:solidFill>
                    <a:srgbClr val="7030A0"/>
                  </a:solidFill>
                </a:rPr>
                <a:t>HSS</a:t>
              </a:r>
            </a:p>
          </p:txBody>
        </p:sp>
        <p:sp>
          <p:nvSpPr>
            <p:cNvPr id="13" name="TextBox 12">
              <a:extLst>
                <a:ext uri="{FF2B5EF4-FFF2-40B4-BE49-F238E27FC236}">
                  <a16:creationId xmlns:a16="http://schemas.microsoft.com/office/drawing/2014/main" id="{2442A279-620E-BC44-B9FF-4B0C37FF1076}"/>
                </a:ext>
              </a:extLst>
            </p:cNvPr>
            <p:cNvSpPr txBox="1"/>
            <p:nvPr/>
          </p:nvSpPr>
          <p:spPr>
            <a:xfrm>
              <a:off x="4794337" y="4975645"/>
              <a:ext cx="3180679" cy="523220"/>
            </a:xfrm>
            <a:prstGeom prst="rect">
              <a:avLst/>
            </a:prstGeom>
            <a:noFill/>
          </p:spPr>
          <p:txBody>
            <a:bodyPr wrap="none" rtlCol="0">
              <a:spAutoFit/>
            </a:bodyPr>
            <a:lstStyle/>
            <a:p>
              <a:pPr algn="ctr"/>
              <a:r>
                <a:rPr lang="en-US" sz="2800" dirty="0">
                  <a:solidFill>
                    <a:srgbClr val="437B46"/>
                  </a:solidFill>
                </a:rPr>
                <a:t>Lattices</a:t>
              </a:r>
              <a:r>
                <a:rPr lang="en-US" sz="2800" dirty="0">
                  <a:solidFill>
                    <a:srgbClr val="0070C0"/>
                  </a:solidFill>
                </a:rPr>
                <a:t> / Groups**</a:t>
              </a:r>
            </a:p>
          </p:txBody>
        </p:sp>
        <p:sp>
          <p:nvSpPr>
            <p:cNvPr id="15" name="TextBox 14">
              <a:extLst>
                <a:ext uri="{FF2B5EF4-FFF2-40B4-BE49-F238E27FC236}">
                  <a16:creationId xmlns:a16="http://schemas.microsoft.com/office/drawing/2014/main" id="{40119291-A0A9-429E-9451-EA0FA6298BF8}"/>
                </a:ext>
              </a:extLst>
            </p:cNvPr>
            <p:cNvSpPr txBox="1"/>
            <p:nvPr/>
          </p:nvSpPr>
          <p:spPr>
            <a:xfrm>
              <a:off x="5377162" y="6133409"/>
              <a:ext cx="3712876" cy="461665"/>
            </a:xfrm>
            <a:prstGeom prst="rect">
              <a:avLst/>
            </a:prstGeom>
            <a:noFill/>
          </p:spPr>
          <p:txBody>
            <a:bodyPr wrap="none" rtlCol="0">
              <a:spAutoFit/>
            </a:bodyPr>
            <a:lstStyle/>
            <a:p>
              <a:pPr algn="ctr"/>
              <a:r>
                <a:rPr lang="en-US" sz="2400" dirty="0">
                  <a:solidFill>
                    <a:srgbClr val="0070C0"/>
                  </a:solidFill>
                </a:rPr>
                <a:t>**For branching programs</a:t>
              </a:r>
            </a:p>
          </p:txBody>
        </p:sp>
      </p:grpSp>
      <p:grpSp>
        <p:nvGrpSpPr>
          <p:cNvPr id="18" name="Group 17">
            <a:extLst>
              <a:ext uri="{FF2B5EF4-FFF2-40B4-BE49-F238E27FC236}">
                <a16:creationId xmlns:a16="http://schemas.microsoft.com/office/drawing/2014/main" id="{B987F2C0-5297-0AE3-26B1-0F53222E4530}"/>
              </a:ext>
            </a:extLst>
          </p:cNvPr>
          <p:cNvGrpSpPr/>
          <p:nvPr/>
        </p:nvGrpSpPr>
        <p:grpSpPr>
          <a:xfrm>
            <a:off x="215338" y="3054737"/>
            <a:ext cx="4177747" cy="2435162"/>
            <a:chOff x="234794" y="3054737"/>
            <a:chExt cx="4177747" cy="2435162"/>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F971E0-F049-4537-B59D-B98D05B84139}"/>
                    </a:ext>
                  </a:extLst>
                </p:cNvPr>
                <p:cNvSpPr txBox="1"/>
                <p:nvPr/>
              </p:nvSpPr>
              <p:spPr>
                <a:xfrm>
                  <a:off x="1485924" y="3054737"/>
                  <a:ext cx="1487907" cy="1200329"/>
                </a:xfrm>
                <a:prstGeom prst="rect">
                  <a:avLst/>
                </a:prstGeom>
                <a:noFill/>
              </p:spPr>
              <p:txBody>
                <a:bodyPr wrap="none" rtlCol="0">
                  <a:spAutoFit/>
                </a:bodyPr>
                <a:lstStyle/>
                <a:p>
                  <a:pPr algn="ctr"/>
                  <a:r>
                    <a:rPr lang="en-US" sz="2400" dirty="0">
                      <a:solidFill>
                        <a:srgbClr val="7030A0"/>
                      </a:solidFill>
                    </a:rPr>
                    <a:t>Sublinear</a:t>
                  </a:r>
                  <a:endParaRPr lang="en-US" sz="2400" b="0" i="1" dirty="0">
                    <a:solidFill>
                      <a:srgbClr val="7030A0"/>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ea typeface="Cambria Math" panose="02040503050406030204" pitchFamily="18" charset="0"/>
                          </a:rPr>
                          <m:t>𝑜</m:t>
                        </m:r>
                        <m:d>
                          <m:dPr>
                            <m:ctrlPr>
                              <a:rPr lang="en-US" sz="2400" b="0" i="1" smtClean="0">
                                <a:latin typeface="Cambria Math" panose="02040503050406030204" pitchFamily="18" charset="0"/>
                                <a:ea typeface="Cambria Math" panose="02040503050406030204" pitchFamily="18" charset="0"/>
                              </a:rPr>
                            </m:ctrlPr>
                          </m:dPr>
                          <m:e>
                            <m:d>
                              <m:dPr>
                                <m:begChr m:val="|"/>
                                <m:endChr m:val="|"/>
                                <m:ctrlPr>
                                  <a:rPr lang="en-US" sz="2400" b="0" i="1" smtClean="0">
                                    <a:latin typeface="Cambria Math" panose="02040503050406030204" pitchFamily="18" charset="0"/>
                                    <a:ea typeface="Cambria Math" panose="02040503050406030204" pitchFamily="18" charset="0"/>
                                  </a:rPr>
                                </m:ctrlPr>
                              </m:dPr>
                              <m:e>
                                <m:r>
                                  <m:rPr>
                                    <m:sty m:val="p"/>
                                  </m:rPr>
                                  <a:rPr lang="en-US" sz="2400" b="0" i="0" smtClean="0">
                                    <a:latin typeface="Cambria Math" panose="02040503050406030204" pitchFamily="18" charset="0"/>
                                    <a:ea typeface="Cambria Math" panose="02040503050406030204" pitchFamily="18" charset="0"/>
                                  </a:rPr>
                                  <m:t>C</m:t>
                                </m:r>
                              </m:e>
                            </m:d>
                          </m:e>
                        </m:d>
                      </m:oMath>
                    </m:oMathPara>
                  </a14:m>
                  <a:endParaRPr lang="en-US" sz="2400" b="0" dirty="0">
                    <a:ea typeface="Cambria Math" panose="02040503050406030204" pitchFamily="18" charset="0"/>
                  </a:endParaRPr>
                </a:p>
                <a:p>
                  <a:pPr algn="ctr"/>
                  <a:endParaRPr lang="en-US" sz="2400" dirty="0">
                    <a:solidFill>
                      <a:srgbClr val="437B46"/>
                    </a:solidFill>
                  </a:endParaRPr>
                </a:p>
              </p:txBody>
            </p:sp>
          </mc:Choice>
          <mc:Fallback xmlns="">
            <p:sp>
              <p:nvSpPr>
                <p:cNvPr id="6" name="TextBox 5">
                  <a:extLst>
                    <a:ext uri="{FF2B5EF4-FFF2-40B4-BE49-F238E27FC236}">
                      <a16:creationId xmlns:a16="http://schemas.microsoft.com/office/drawing/2014/main" id="{24F971E0-F049-4537-B59D-B98D05B84139}"/>
                    </a:ext>
                  </a:extLst>
                </p:cNvPr>
                <p:cNvSpPr txBox="1">
                  <a:spLocks noRot="1" noChangeAspect="1" noMove="1" noResize="1" noEditPoints="1" noAdjustHandles="1" noChangeArrowheads="1" noChangeShapeType="1" noTextEdit="1"/>
                </p:cNvSpPr>
                <p:nvPr/>
              </p:nvSpPr>
              <p:spPr>
                <a:xfrm>
                  <a:off x="1485924" y="3054737"/>
                  <a:ext cx="1487907" cy="1200329"/>
                </a:xfrm>
                <a:prstGeom prst="rect">
                  <a:avLst/>
                </a:prstGeom>
                <a:blipFill>
                  <a:blip r:embed="rId5"/>
                  <a:stretch>
                    <a:fillRect l="-5932" t="-4167" r="-5932"/>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13988253-C20D-B3B5-900F-AED98B83845B}"/>
                </a:ext>
              </a:extLst>
            </p:cNvPr>
            <p:cNvSpPr txBox="1"/>
            <p:nvPr/>
          </p:nvSpPr>
          <p:spPr>
            <a:xfrm>
              <a:off x="234794" y="4966679"/>
              <a:ext cx="4177747" cy="523220"/>
            </a:xfrm>
            <a:prstGeom prst="rect">
              <a:avLst/>
            </a:prstGeom>
            <a:noFill/>
          </p:spPr>
          <p:txBody>
            <a:bodyPr wrap="none" rtlCol="0">
              <a:spAutoFit/>
            </a:bodyPr>
            <a:lstStyle/>
            <a:p>
              <a:pPr algn="ctr"/>
              <a:r>
                <a:rPr lang="en-US" sz="2800" dirty="0">
                  <a:solidFill>
                    <a:srgbClr val="437B46"/>
                  </a:solidFill>
                </a:rPr>
                <a:t>Lattices</a:t>
              </a:r>
              <a:r>
                <a:rPr lang="en-US" sz="2800" dirty="0">
                  <a:solidFill>
                    <a:srgbClr val="0070C0"/>
                  </a:solidFill>
                </a:rPr>
                <a:t> / </a:t>
              </a:r>
              <a:r>
                <a:rPr lang="en-US" sz="2800" dirty="0">
                  <a:solidFill>
                    <a:srgbClr val="00B050"/>
                  </a:solidFill>
                </a:rPr>
                <a:t>Groups*</a:t>
              </a:r>
              <a:r>
                <a:rPr lang="en-US" sz="2800" dirty="0">
                  <a:solidFill>
                    <a:srgbClr val="0070C0"/>
                  </a:solidFill>
                </a:rPr>
                <a:t> / </a:t>
              </a:r>
              <a:r>
                <a:rPr lang="en-US" sz="2800" dirty="0">
                  <a:solidFill>
                    <a:srgbClr val="00B050"/>
                  </a:solidFill>
                </a:rPr>
                <a:t>LPN*</a:t>
              </a:r>
            </a:p>
          </p:txBody>
        </p:sp>
        <p:sp>
          <p:nvSpPr>
            <p:cNvPr id="12" name="TextBox 11">
              <a:extLst>
                <a:ext uri="{FF2B5EF4-FFF2-40B4-BE49-F238E27FC236}">
                  <a16:creationId xmlns:a16="http://schemas.microsoft.com/office/drawing/2014/main" id="{6D72BA0D-F67C-8245-B6AD-A271CFA21D54}"/>
                </a:ext>
              </a:extLst>
            </p:cNvPr>
            <p:cNvSpPr txBox="1"/>
            <p:nvPr/>
          </p:nvSpPr>
          <p:spPr>
            <a:xfrm>
              <a:off x="1609142" y="4235743"/>
              <a:ext cx="1029449" cy="584775"/>
            </a:xfrm>
            <a:prstGeom prst="rect">
              <a:avLst/>
            </a:prstGeom>
            <a:noFill/>
          </p:spPr>
          <p:txBody>
            <a:bodyPr wrap="none" rtlCol="0">
              <a:spAutoFit/>
            </a:bodyPr>
            <a:lstStyle/>
            <a:p>
              <a:r>
                <a:rPr lang="en-US" sz="3200" dirty="0">
                  <a:solidFill>
                    <a:srgbClr val="7030A0"/>
                  </a:solidFill>
                </a:rPr>
                <a:t>HSS</a:t>
              </a:r>
            </a:p>
          </p:txBody>
        </p:sp>
      </p:grpSp>
    </p:spTree>
    <p:extLst>
      <p:ext uri="{BB962C8B-B14F-4D97-AF65-F5344CB8AC3E}">
        <p14:creationId xmlns:p14="http://schemas.microsoft.com/office/powerpoint/2010/main" val="3695476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B0F12-0889-431D-9F44-4B49BDD361AE}"/>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6A7FF92D-717E-50B8-6A6B-75FAA4FC7AEF}"/>
              </a:ext>
            </a:extLst>
          </p:cNvPr>
          <p:cNvSpPr>
            <a:spLocks noGrp="1" noChangeArrowheads="1"/>
          </p:cNvSpPr>
          <p:nvPr>
            <p:ph type="title"/>
          </p:nvPr>
        </p:nvSpPr>
        <p:spPr>
          <a:xfrm>
            <a:off x="1752600" y="183780"/>
            <a:ext cx="8915400" cy="1143000"/>
          </a:xfrm>
        </p:spPr>
        <p:txBody>
          <a:bodyPr/>
          <a:lstStyle/>
          <a:p>
            <a:pPr rtl="0" eaLnBrk="1" hangingPunct="1"/>
            <a:r>
              <a:rPr lang="en-US" sz="5400" dirty="0"/>
              <a:t>Levels of Succinctness</a:t>
            </a:r>
          </a:p>
        </p:txBody>
      </p:sp>
      <p:sp>
        <p:nvSpPr>
          <p:cNvPr id="2" name="Left Arrow 1">
            <a:extLst>
              <a:ext uri="{FF2B5EF4-FFF2-40B4-BE49-F238E27FC236}">
                <a16:creationId xmlns:a16="http://schemas.microsoft.com/office/drawing/2014/main" id="{C6A3A2E8-6B3D-4118-E7A0-CF7E4B3D9996}"/>
              </a:ext>
            </a:extLst>
          </p:cNvPr>
          <p:cNvSpPr/>
          <p:nvPr/>
        </p:nvSpPr>
        <p:spPr bwMode="auto">
          <a:xfrm flipH="1">
            <a:off x="986114" y="2510118"/>
            <a:ext cx="10542494" cy="430306"/>
          </a:xfrm>
          <a:prstGeom prst="leftArrow">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2860C6F-26F9-F817-0781-5CE686F89FA3}"/>
                  </a:ext>
                </a:extLst>
              </p:cNvPr>
              <p:cNvSpPr txBox="1"/>
              <p:nvPr/>
            </p:nvSpPr>
            <p:spPr>
              <a:xfrm>
                <a:off x="7996519" y="3108520"/>
                <a:ext cx="4087905" cy="830997"/>
              </a:xfrm>
              <a:prstGeom prst="rect">
                <a:avLst/>
              </a:prstGeom>
              <a:noFill/>
            </p:spPr>
            <p:txBody>
              <a:bodyPr wrap="square" rtlCol="0">
                <a:spAutoFit/>
              </a:bodyPr>
              <a:lstStyle/>
              <a:p>
                <a:pPr algn="ctr"/>
                <a:r>
                  <a:rPr lang="en-US" sz="2400" dirty="0">
                    <a:solidFill>
                      <a:srgbClr val="7030A0"/>
                    </a:solidFill>
                  </a:rPr>
                  <a:t>Full succinctness</a:t>
                </a:r>
              </a:p>
              <a:p>
                <a:pPr algn="ct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insecure communication</a:t>
                </a:r>
              </a:p>
            </p:txBody>
          </p:sp>
        </mc:Choice>
        <mc:Fallback xmlns="">
          <p:sp>
            <p:nvSpPr>
              <p:cNvPr id="3" name="TextBox 2">
                <a:extLst>
                  <a:ext uri="{FF2B5EF4-FFF2-40B4-BE49-F238E27FC236}">
                    <a16:creationId xmlns:a16="http://schemas.microsoft.com/office/drawing/2014/main" id="{42860C6F-26F9-F817-0781-5CE686F89FA3}"/>
                  </a:ext>
                </a:extLst>
              </p:cNvPr>
              <p:cNvSpPr txBox="1">
                <a:spLocks noRot="1" noChangeAspect="1" noMove="1" noResize="1" noEditPoints="1" noAdjustHandles="1" noChangeArrowheads="1" noChangeShapeType="1" noTextEdit="1"/>
              </p:cNvSpPr>
              <p:nvPr/>
            </p:nvSpPr>
            <p:spPr>
              <a:xfrm>
                <a:off x="7996519" y="3108520"/>
                <a:ext cx="4087905" cy="830997"/>
              </a:xfrm>
              <a:prstGeom prst="rect">
                <a:avLst/>
              </a:prstGeom>
              <a:blipFill>
                <a:blip r:embed="rId3"/>
                <a:stretch>
                  <a:fillRect t="-5970" b="-14925"/>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7675FA1-D2A6-F4D6-A8AB-85D901AE7A1D}"/>
              </a:ext>
            </a:extLst>
          </p:cNvPr>
          <p:cNvSpPr txBox="1"/>
          <p:nvPr/>
        </p:nvSpPr>
        <p:spPr>
          <a:xfrm>
            <a:off x="9395012" y="4262638"/>
            <a:ext cx="1005403" cy="584775"/>
          </a:xfrm>
          <a:prstGeom prst="rect">
            <a:avLst/>
          </a:prstGeom>
          <a:noFill/>
        </p:spPr>
        <p:txBody>
          <a:bodyPr wrap="none" rtlCol="0">
            <a:spAutoFit/>
          </a:bodyPr>
          <a:lstStyle/>
          <a:p>
            <a:r>
              <a:rPr lang="en-US" sz="3200" dirty="0">
                <a:solidFill>
                  <a:srgbClr val="7030A0"/>
                </a:solidFill>
              </a:rPr>
              <a:t>FHE</a:t>
            </a:r>
          </a:p>
        </p:txBody>
      </p:sp>
      <p:sp>
        <p:nvSpPr>
          <p:cNvPr id="8" name="TextBox 7">
            <a:extLst>
              <a:ext uri="{FF2B5EF4-FFF2-40B4-BE49-F238E27FC236}">
                <a16:creationId xmlns:a16="http://schemas.microsoft.com/office/drawing/2014/main" id="{3A3B4744-9C17-150D-25AE-3ECE6D98B564}"/>
              </a:ext>
            </a:extLst>
          </p:cNvPr>
          <p:cNvSpPr txBox="1"/>
          <p:nvPr/>
        </p:nvSpPr>
        <p:spPr>
          <a:xfrm>
            <a:off x="9152967" y="4970858"/>
            <a:ext cx="1423788" cy="523220"/>
          </a:xfrm>
          <a:prstGeom prst="rect">
            <a:avLst/>
          </a:prstGeom>
          <a:noFill/>
        </p:spPr>
        <p:txBody>
          <a:bodyPr wrap="none" rtlCol="0">
            <a:spAutoFit/>
          </a:bodyPr>
          <a:lstStyle/>
          <a:p>
            <a:r>
              <a:rPr lang="en-US" sz="2800" dirty="0">
                <a:solidFill>
                  <a:srgbClr val="437B46"/>
                </a:solidFill>
              </a:rPr>
              <a:t>Lattices</a:t>
            </a:r>
          </a:p>
        </p:txBody>
      </p:sp>
      <p:grpSp>
        <p:nvGrpSpPr>
          <p:cNvPr id="17" name="Group 16">
            <a:extLst>
              <a:ext uri="{FF2B5EF4-FFF2-40B4-BE49-F238E27FC236}">
                <a16:creationId xmlns:a16="http://schemas.microsoft.com/office/drawing/2014/main" id="{64DCCF2F-EF7A-8C8B-52E7-E9D8BF5A3E80}"/>
              </a:ext>
            </a:extLst>
          </p:cNvPr>
          <p:cNvGrpSpPr/>
          <p:nvPr/>
        </p:nvGrpSpPr>
        <p:grpSpPr>
          <a:xfrm>
            <a:off x="4794337" y="3081630"/>
            <a:ext cx="3180679" cy="2417235"/>
            <a:chOff x="4794337" y="3081630"/>
            <a:chExt cx="3180679" cy="2417235"/>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D9E4861-6426-A4E4-E0C4-44E4430CD57F}"/>
                    </a:ext>
                  </a:extLst>
                </p:cNvPr>
                <p:cNvSpPr txBox="1"/>
                <p:nvPr/>
              </p:nvSpPr>
              <p:spPr>
                <a:xfrm>
                  <a:off x="4976974" y="3081630"/>
                  <a:ext cx="2520241" cy="1200329"/>
                </a:xfrm>
                <a:prstGeom prst="rect">
                  <a:avLst/>
                </a:prstGeom>
                <a:noFill/>
              </p:spPr>
              <p:txBody>
                <a:bodyPr wrap="none" rtlCol="0">
                  <a:spAutoFit/>
                </a:bodyPr>
                <a:lstStyle/>
                <a:p>
                  <a:pPr algn="ctr"/>
                  <a:r>
                    <a:rPr lang="en-US" sz="2400" dirty="0">
                      <a:solidFill>
                        <a:srgbClr val="7030A0"/>
                      </a:solidFill>
                    </a:rPr>
                    <a:t>I/O-succinctness</a:t>
                  </a:r>
                </a:p>
                <a:p>
                  <a:pPr algn="ct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|input|+|output|</a:t>
                  </a:r>
                </a:p>
                <a:p>
                  <a:pPr algn="ctr"/>
                  <a:endParaRPr lang="en-US" sz="2400" dirty="0">
                    <a:solidFill>
                      <a:srgbClr val="437B46"/>
                    </a:solidFill>
                  </a:endParaRPr>
                </a:p>
              </p:txBody>
            </p:sp>
          </mc:Choice>
          <mc:Fallback xmlns="">
            <p:sp>
              <p:nvSpPr>
                <p:cNvPr id="4" name="TextBox 3">
                  <a:extLst>
                    <a:ext uri="{FF2B5EF4-FFF2-40B4-BE49-F238E27FC236}">
                      <a16:creationId xmlns:a16="http://schemas.microsoft.com/office/drawing/2014/main" id="{CD9E4861-6426-A4E4-E0C4-44E4430CD57F}"/>
                    </a:ext>
                  </a:extLst>
                </p:cNvPr>
                <p:cNvSpPr txBox="1">
                  <a:spLocks noRot="1" noChangeAspect="1" noMove="1" noResize="1" noEditPoints="1" noAdjustHandles="1" noChangeArrowheads="1" noChangeShapeType="1" noTextEdit="1"/>
                </p:cNvSpPr>
                <p:nvPr/>
              </p:nvSpPr>
              <p:spPr>
                <a:xfrm>
                  <a:off x="4976974" y="3081630"/>
                  <a:ext cx="2520241" cy="1200329"/>
                </a:xfrm>
                <a:prstGeom prst="rect">
                  <a:avLst/>
                </a:prstGeom>
                <a:blipFill>
                  <a:blip r:embed="rId4"/>
                  <a:stretch>
                    <a:fillRect l="-2000" t="-4211" r="-350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E88DF71E-DBEF-E20F-B621-944993FD9FFC}"/>
                </a:ext>
              </a:extLst>
            </p:cNvPr>
            <p:cNvSpPr txBox="1"/>
            <p:nvPr/>
          </p:nvSpPr>
          <p:spPr>
            <a:xfrm>
              <a:off x="5728443" y="4235744"/>
              <a:ext cx="1029449" cy="584775"/>
            </a:xfrm>
            <a:prstGeom prst="rect">
              <a:avLst/>
            </a:prstGeom>
            <a:noFill/>
          </p:spPr>
          <p:txBody>
            <a:bodyPr wrap="none" rtlCol="0">
              <a:spAutoFit/>
            </a:bodyPr>
            <a:lstStyle/>
            <a:p>
              <a:r>
                <a:rPr lang="en-US" sz="3200" dirty="0">
                  <a:solidFill>
                    <a:srgbClr val="7030A0"/>
                  </a:solidFill>
                </a:rPr>
                <a:t>HSS</a:t>
              </a:r>
            </a:p>
          </p:txBody>
        </p:sp>
        <p:sp>
          <p:nvSpPr>
            <p:cNvPr id="13" name="TextBox 12">
              <a:extLst>
                <a:ext uri="{FF2B5EF4-FFF2-40B4-BE49-F238E27FC236}">
                  <a16:creationId xmlns:a16="http://schemas.microsoft.com/office/drawing/2014/main" id="{AFC2E4B9-E3FC-BDDA-562A-626335214B5C}"/>
                </a:ext>
              </a:extLst>
            </p:cNvPr>
            <p:cNvSpPr txBox="1"/>
            <p:nvPr/>
          </p:nvSpPr>
          <p:spPr>
            <a:xfrm>
              <a:off x="4794337" y="4975645"/>
              <a:ext cx="3180679" cy="523220"/>
            </a:xfrm>
            <a:prstGeom prst="rect">
              <a:avLst/>
            </a:prstGeom>
            <a:noFill/>
          </p:spPr>
          <p:txBody>
            <a:bodyPr wrap="none" rtlCol="0">
              <a:spAutoFit/>
            </a:bodyPr>
            <a:lstStyle/>
            <a:p>
              <a:pPr algn="ctr"/>
              <a:r>
                <a:rPr lang="en-US" sz="2800" dirty="0">
                  <a:solidFill>
                    <a:srgbClr val="437B46"/>
                  </a:solidFill>
                </a:rPr>
                <a:t>Lattices</a:t>
              </a:r>
              <a:r>
                <a:rPr lang="en-US" sz="2800" dirty="0">
                  <a:solidFill>
                    <a:srgbClr val="0070C0"/>
                  </a:solidFill>
                </a:rPr>
                <a:t> / Groups**</a:t>
              </a:r>
            </a:p>
          </p:txBody>
        </p:sp>
      </p:grpSp>
      <p:grpSp>
        <p:nvGrpSpPr>
          <p:cNvPr id="18" name="Group 17">
            <a:extLst>
              <a:ext uri="{FF2B5EF4-FFF2-40B4-BE49-F238E27FC236}">
                <a16:creationId xmlns:a16="http://schemas.microsoft.com/office/drawing/2014/main" id="{EE09629F-EBBC-FC10-B2FC-3518A674AFAF}"/>
              </a:ext>
            </a:extLst>
          </p:cNvPr>
          <p:cNvGrpSpPr/>
          <p:nvPr/>
        </p:nvGrpSpPr>
        <p:grpSpPr>
          <a:xfrm>
            <a:off x="215338" y="3054737"/>
            <a:ext cx="4177747" cy="2435162"/>
            <a:chOff x="234794" y="3054737"/>
            <a:chExt cx="4177747" cy="2435162"/>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C45A098-9A85-5D43-C4E8-A9ABA37ABF25}"/>
                    </a:ext>
                  </a:extLst>
                </p:cNvPr>
                <p:cNvSpPr txBox="1"/>
                <p:nvPr/>
              </p:nvSpPr>
              <p:spPr>
                <a:xfrm>
                  <a:off x="1485924" y="3054737"/>
                  <a:ext cx="1487907" cy="1200329"/>
                </a:xfrm>
                <a:prstGeom prst="rect">
                  <a:avLst/>
                </a:prstGeom>
                <a:noFill/>
              </p:spPr>
              <p:txBody>
                <a:bodyPr wrap="none" rtlCol="0">
                  <a:spAutoFit/>
                </a:bodyPr>
                <a:lstStyle/>
                <a:p>
                  <a:pPr algn="ctr"/>
                  <a:r>
                    <a:rPr lang="en-US" sz="2400" dirty="0">
                      <a:solidFill>
                        <a:srgbClr val="7030A0"/>
                      </a:solidFill>
                    </a:rPr>
                    <a:t>Sublinear</a:t>
                  </a:r>
                  <a:endParaRPr lang="en-US" sz="2400" b="0" i="1" dirty="0">
                    <a:solidFill>
                      <a:srgbClr val="7030A0"/>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ea typeface="Cambria Math" panose="02040503050406030204" pitchFamily="18" charset="0"/>
                          </a:rPr>
                          <m:t>𝑜</m:t>
                        </m:r>
                        <m:d>
                          <m:dPr>
                            <m:ctrlPr>
                              <a:rPr lang="en-US" sz="2400" b="0" i="1" smtClean="0">
                                <a:latin typeface="Cambria Math" panose="02040503050406030204" pitchFamily="18" charset="0"/>
                                <a:ea typeface="Cambria Math" panose="02040503050406030204" pitchFamily="18" charset="0"/>
                              </a:rPr>
                            </m:ctrlPr>
                          </m:dPr>
                          <m:e>
                            <m:d>
                              <m:dPr>
                                <m:begChr m:val="|"/>
                                <m:endChr m:val="|"/>
                                <m:ctrlPr>
                                  <a:rPr lang="en-US" sz="2400" b="0" i="1" smtClean="0">
                                    <a:latin typeface="Cambria Math" panose="02040503050406030204" pitchFamily="18" charset="0"/>
                                    <a:ea typeface="Cambria Math" panose="02040503050406030204" pitchFamily="18" charset="0"/>
                                  </a:rPr>
                                </m:ctrlPr>
                              </m:dPr>
                              <m:e>
                                <m:r>
                                  <m:rPr>
                                    <m:sty m:val="p"/>
                                  </m:rPr>
                                  <a:rPr lang="en-US" sz="2400" b="0" i="0" smtClean="0">
                                    <a:latin typeface="Cambria Math" panose="02040503050406030204" pitchFamily="18" charset="0"/>
                                    <a:ea typeface="Cambria Math" panose="02040503050406030204" pitchFamily="18" charset="0"/>
                                  </a:rPr>
                                  <m:t>C</m:t>
                                </m:r>
                              </m:e>
                            </m:d>
                          </m:e>
                        </m:d>
                      </m:oMath>
                    </m:oMathPara>
                  </a14:m>
                  <a:endParaRPr lang="en-US" sz="2400" b="0" dirty="0">
                    <a:ea typeface="Cambria Math" panose="02040503050406030204" pitchFamily="18" charset="0"/>
                  </a:endParaRPr>
                </a:p>
                <a:p>
                  <a:pPr algn="ctr"/>
                  <a:endParaRPr lang="en-US" sz="2400" dirty="0">
                    <a:solidFill>
                      <a:srgbClr val="437B46"/>
                    </a:solidFill>
                  </a:endParaRPr>
                </a:p>
              </p:txBody>
            </p:sp>
          </mc:Choice>
          <mc:Fallback xmlns="">
            <p:sp>
              <p:nvSpPr>
                <p:cNvPr id="6" name="TextBox 5">
                  <a:extLst>
                    <a:ext uri="{FF2B5EF4-FFF2-40B4-BE49-F238E27FC236}">
                      <a16:creationId xmlns:a16="http://schemas.microsoft.com/office/drawing/2014/main" id="{2C45A098-9A85-5D43-C4E8-A9ABA37ABF25}"/>
                    </a:ext>
                  </a:extLst>
                </p:cNvPr>
                <p:cNvSpPr txBox="1">
                  <a:spLocks noRot="1" noChangeAspect="1" noMove="1" noResize="1" noEditPoints="1" noAdjustHandles="1" noChangeArrowheads="1" noChangeShapeType="1" noTextEdit="1"/>
                </p:cNvSpPr>
                <p:nvPr/>
              </p:nvSpPr>
              <p:spPr>
                <a:xfrm>
                  <a:off x="1485924" y="3054737"/>
                  <a:ext cx="1487907" cy="1200329"/>
                </a:xfrm>
                <a:prstGeom prst="rect">
                  <a:avLst/>
                </a:prstGeom>
                <a:blipFill>
                  <a:blip r:embed="rId5"/>
                  <a:stretch>
                    <a:fillRect l="-5932" t="-4167" r="-5932"/>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68836FD9-C47B-B8B4-476A-193E74C81730}"/>
                </a:ext>
              </a:extLst>
            </p:cNvPr>
            <p:cNvSpPr txBox="1"/>
            <p:nvPr/>
          </p:nvSpPr>
          <p:spPr>
            <a:xfrm>
              <a:off x="234794" y="4966679"/>
              <a:ext cx="4177747" cy="523220"/>
            </a:xfrm>
            <a:prstGeom prst="rect">
              <a:avLst/>
            </a:prstGeom>
            <a:noFill/>
          </p:spPr>
          <p:txBody>
            <a:bodyPr wrap="none" rtlCol="0">
              <a:spAutoFit/>
            </a:bodyPr>
            <a:lstStyle/>
            <a:p>
              <a:pPr algn="ctr"/>
              <a:r>
                <a:rPr lang="en-US" sz="2800" dirty="0">
                  <a:solidFill>
                    <a:srgbClr val="437B46"/>
                  </a:solidFill>
                </a:rPr>
                <a:t>Lattices</a:t>
              </a:r>
              <a:r>
                <a:rPr lang="en-US" sz="2800" dirty="0">
                  <a:solidFill>
                    <a:srgbClr val="0070C0"/>
                  </a:solidFill>
                </a:rPr>
                <a:t> / </a:t>
              </a:r>
              <a:r>
                <a:rPr lang="en-US" sz="2800" dirty="0">
                  <a:solidFill>
                    <a:srgbClr val="00B050"/>
                  </a:solidFill>
                </a:rPr>
                <a:t>Groups*</a:t>
              </a:r>
              <a:r>
                <a:rPr lang="en-US" sz="2800" dirty="0">
                  <a:solidFill>
                    <a:srgbClr val="0070C0"/>
                  </a:solidFill>
                </a:rPr>
                <a:t> / </a:t>
              </a:r>
              <a:r>
                <a:rPr lang="en-US" sz="2800" dirty="0">
                  <a:solidFill>
                    <a:srgbClr val="00B050"/>
                  </a:solidFill>
                </a:rPr>
                <a:t>LPN*</a:t>
              </a:r>
            </a:p>
          </p:txBody>
        </p:sp>
        <p:sp>
          <p:nvSpPr>
            <p:cNvPr id="12" name="TextBox 11">
              <a:extLst>
                <a:ext uri="{FF2B5EF4-FFF2-40B4-BE49-F238E27FC236}">
                  <a16:creationId xmlns:a16="http://schemas.microsoft.com/office/drawing/2014/main" id="{AF1F8A31-14C7-1AEB-949C-B151D803FE1C}"/>
                </a:ext>
              </a:extLst>
            </p:cNvPr>
            <p:cNvSpPr txBox="1"/>
            <p:nvPr/>
          </p:nvSpPr>
          <p:spPr>
            <a:xfrm>
              <a:off x="1609142" y="4235743"/>
              <a:ext cx="1029449" cy="584775"/>
            </a:xfrm>
            <a:prstGeom prst="rect">
              <a:avLst/>
            </a:prstGeom>
            <a:noFill/>
          </p:spPr>
          <p:txBody>
            <a:bodyPr wrap="none" rtlCol="0">
              <a:spAutoFit/>
            </a:bodyPr>
            <a:lstStyle/>
            <a:p>
              <a:r>
                <a:rPr lang="en-US" sz="3200" dirty="0">
                  <a:solidFill>
                    <a:srgbClr val="7030A0"/>
                  </a:solidFill>
                </a:rPr>
                <a:t>HSS</a:t>
              </a:r>
            </a:p>
          </p:txBody>
        </p:sp>
      </p:grpSp>
      <p:sp>
        <p:nvSpPr>
          <p:cNvPr id="10" name="TextBox 9">
            <a:extLst>
              <a:ext uri="{FF2B5EF4-FFF2-40B4-BE49-F238E27FC236}">
                <a16:creationId xmlns:a16="http://schemas.microsoft.com/office/drawing/2014/main" id="{672658B6-3B8C-D05F-53F2-13360BA9D6E9}"/>
              </a:ext>
            </a:extLst>
          </p:cNvPr>
          <p:cNvSpPr txBox="1"/>
          <p:nvPr/>
        </p:nvSpPr>
        <p:spPr>
          <a:xfrm>
            <a:off x="665454" y="5828622"/>
            <a:ext cx="10560904" cy="954107"/>
          </a:xfrm>
          <a:prstGeom prst="rect">
            <a:avLst/>
          </a:prstGeom>
          <a:noFill/>
        </p:spPr>
        <p:txBody>
          <a:bodyPr wrap="none" rtlCol="0">
            <a:spAutoFit/>
          </a:bodyPr>
          <a:lstStyle/>
          <a:p>
            <a:pPr algn="ctr"/>
            <a:r>
              <a:rPr lang="en-US" sz="2800" dirty="0">
                <a:solidFill>
                  <a:srgbClr val="FF0000"/>
                </a:solidFill>
                <a:highlight>
                  <a:srgbClr val="FFFF00"/>
                </a:highlight>
              </a:rPr>
              <a:t>Can we break the circuit size barrier at a low computational cost?</a:t>
            </a:r>
          </a:p>
          <a:p>
            <a:pPr algn="ctr"/>
            <a:r>
              <a:rPr lang="en-US" sz="2800" dirty="0">
                <a:solidFill>
                  <a:srgbClr val="FF0000"/>
                </a:solidFill>
                <a:highlight>
                  <a:srgbClr val="FFFF00"/>
                </a:highlight>
              </a:rPr>
              <a:t>Even in the honest-majority setting?</a:t>
            </a:r>
          </a:p>
        </p:txBody>
      </p:sp>
    </p:spTree>
    <p:extLst>
      <p:ext uri="{BB962C8B-B14F-4D97-AF65-F5344CB8AC3E}">
        <p14:creationId xmlns:p14="http://schemas.microsoft.com/office/powerpoint/2010/main" val="29107734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CF4BD-A790-85D1-5F66-1AB3918DDBCE}"/>
            </a:ext>
          </a:extLst>
        </p:cNvPr>
        <p:cNvGrpSpPr/>
        <p:nvPr/>
      </p:nvGrpSpPr>
      <p:grpSpPr>
        <a:xfrm>
          <a:off x="0" y="0"/>
          <a:ext cx="0" cy="0"/>
          <a:chOff x="0" y="0"/>
          <a:chExt cx="0" cy="0"/>
        </a:xfrm>
      </p:grpSpPr>
      <p:sp>
        <p:nvSpPr>
          <p:cNvPr id="12289" name="Title 1">
            <a:extLst>
              <a:ext uri="{FF2B5EF4-FFF2-40B4-BE49-F238E27FC236}">
                <a16:creationId xmlns:a16="http://schemas.microsoft.com/office/drawing/2014/main" id="{A59AE72E-3701-4327-7168-D3FD381BA625}"/>
              </a:ext>
            </a:extLst>
          </p:cNvPr>
          <p:cNvSpPr>
            <a:spLocks noGrp="1" noChangeArrowheads="1"/>
          </p:cNvSpPr>
          <p:nvPr>
            <p:ph type="title" idx="4294967295"/>
          </p:nvPr>
        </p:nvSpPr>
        <p:spPr>
          <a:xfrm>
            <a:off x="617555" y="-33889"/>
            <a:ext cx="11250805" cy="1295400"/>
          </a:xfrm>
        </p:spPr>
        <p:txBody>
          <a:bodyPr vert="horz" wrap="square" lIns="45720" tIns="45720" rIns="45720" bIns="45720" numCol="1" anchor="ctr" anchorCtr="0" compatLnSpc="1">
            <a:prstTxWarp prst="textNoShape">
              <a:avLst/>
            </a:prstTxWarp>
          </a:bodyPr>
          <a:lstStyle/>
          <a:p>
            <a:pPr eaLnBrk="1" hangingPunct="1"/>
            <a:r>
              <a:rPr lang="en-US" altLang="en-US" dirty="0">
                <a:solidFill>
                  <a:srgbClr val="002060"/>
                </a:solidFill>
                <a:cs typeface="Times New Roman" panose="02020603050405020304" pitchFamily="18" charset="0"/>
              </a:rPr>
              <a:t>Tool: Pseudorandom Correlation Generators</a:t>
            </a:r>
            <a:endParaRPr lang="he-IL" altLang="en-US" dirty="0">
              <a:solidFill>
                <a:srgbClr val="002060"/>
              </a:solidFill>
            </a:endParaRPr>
          </a:p>
        </p:txBody>
      </p:sp>
      <p:grpSp>
        <p:nvGrpSpPr>
          <p:cNvPr id="30" name="Group 29">
            <a:extLst>
              <a:ext uri="{FF2B5EF4-FFF2-40B4-BE49-F238E27FC236}">
                <a16:creationId xmlns:a16="http://schemas.microsoft.com/office/drawing/2014/main" id="{4DBF253A-E20F-60AB-D0F6-F93E049C86A2}"/>
              </a:ext>
            </a:extLst>
          </p:cNvPr>
          <p:cNvGrpSpPr>
            <a:grpSpLocks/>
          </p:cNvGrpSpPr>
          <p:nvPr/>
        </p:nvGrpSpPr>
        <p:grpSpPr bwMode="auto">
          <a:xfrm>
            <a:off x="4746458" y="3151090"/>
            <a:ext cx="3469771" cy="713459"/>
            <a:chOff x="2004080" y="4093856"/>
            <a:chExt cx="4742874" cy="973344"/>
          </a:xfrm>
        </p:grpSpPr>
        <p:sp>
          <p:nvSpPr>
            <p:cNvPr id="31" name="Rectangle 30">
              <a:extLst>
                <a:ext uri="{FF2B5EF4-FFF2-40B4-BE49-F238E27FC236}">
                  <a16:creationId xmlns:a16="http://schemas.microsoft.com/office/drawing/2014/main" id="{1AFCFEC4-BDA8-D133-3289-8CB757E0DBF0}"/>
                </a:ext>
              </a:extLst>
            </p:cNvPr>
            <p:cNvSpPr/>
            <p:nvPr/>
          </p:nvSpPr>
          <p:spPr>
            <a:xfrm>
              <a:off x="4926227"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3B7FCC4B-7CAF-714B-4490-1301B789F29B}"/>
                </a:ext>
              </a:extLst>
            </p:cNvPr>
            <p:cNvSpPr/>
            <p:nvPr/>
          </p:nvSpPr>
          <p:spPr>
            <a:xfrm>
              <a:off x="2071796"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cxnSp>
          <p:nvCxnSpPr>
            <p:cNvPr id="33" name="Straight Arrow Connector 32">
              <a:extLst>
                <a:ext uri="{FF2B5EF4-FFF2-40B4-BE49-F238E27FC236}">
                  <a16:creationId xmlns:a16="http://schemas.microsoft.com/office/drawing/2014/main" id="{5DB875A5-5235-38A9-EE90-C069CA6AF789}"/>
                </a:ext>
              </a:extLst>
            </p:cNvPr>
            <p:cNvCxnSpPr/>
            <p:nvPr/>
          </p:nvCxnSpPr>
          <p:spPr>
            <a:xfrm>
              <a:off x="4852488" y="4563335"/>
              <a:ext cx="1894466" cy="0"/>
            </a:xfrm>
            <a:prstGeom prst="straightConnector1">
              <a:avLst/>
            </a:prstGeom>
            <a:noFill/>
            <a:ln w="31750" cap="flat" cmpd="sng" algn="ctr">
              <a:solidFill>
                <a:srgbClr val="0070C0"/>
              </a:solidFill>
              <a:prstDash val="solid"/>
              <a:miter lim="800000"/>
              <a:tailEnd type="triangle"/>
            </a:ln>
            <a:effectLst/>
          </p:spPr>
        </p:cxnSp>
        <p:sp>
          <p:nvSpPr>
            <p:cNvPr id="34" name="TextBox 33">
              <a:extLst>
                <a:ext uri="{FF2B5EF4-FFF2-40B4-BE49-F238E27FC236}">
                  <a16:creationId xmlns:a16="http://schemas.microsoft.com/office/drawing/2014/main" id="{E12916CD-F47C-F20D-ED2C-BF9CAC607B07}"/>
                </a:ext>
              </a:extLst>
            </p:cNvPr>
            <p:cNvSpPr txBox="1"/>
            <p:nvPr/>
          </p:nvSpPr>
          <p:spPr>
            <a:xfrm>
              <a:off x="4852488" y="4563335"/>
              <a:ext cx="1635048"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1</a:t>
              </a:r>
              <a:r>
                <a:rPr lang="en-US" kern="0" dirty="0">
                  <a:solidFill>
                    <a:prstClr val="black"/>
                  </a:solidFill>
                  <a:latin typeface="Calibri" panose="020F0502020204030204"/>
                </a:rPr>
                <a:t>)</a:t>
              </a:r>
            </a:p>
          </p:txBody>
        </p:sp>
        <p:sp>
          <p:nvSpPr>
            <p:cNvPr id="35" name="TextBox 34">
              <a:extLst>
                <a:ext uri="{FF2B5EF4-FFF2-40B4-BE49-F238E27FC236}">
                  <a16:creationId xmlns:a16="http://schemas.microsoft.com/office/drawing/2014/main" id="{6D8E6340-9CC7-C03D-5060-49A5BFBF9364}"/>
                </a:ext>
              </a:extLst>
            </p:cNvPr>
            <p:cNvSpPr txBox="1"/>
            <p:nvPr/>
          </p:nvSpPr>
          <p:spPr>
            <a:xfrm>
              <a:off x="2004080" y="4531115"/>
              <a:ext cx="1683253"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kern="0" baseline="-25000" dirty="0">
                  <a:solidFill>
                    <a:prstClr val="black"/>
                  </a:solidFill>
                  <a:latin typeface="Calibri" panose="020F0502020204030204"/>
                </a:rPr>
                <a:t> </a:t>
              </a:r>
              <a:r>
                <a:rPr lang="en-US" kern="0" dirty="0">
                  <a:solidFill>
                    <a:prstClr val="black"/>
                  </a:solidFill>
                  <a:latin typeface="Calibri" panose="020F0502020204030204"/>
                </a:rPr>
                <a:t>(</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0</a:t>
              </a:r>
              <a:r>
                <a:rPr lang="en-US" kern="0" dirty="0">
                  <a:solidFill>
                    <a:prstClr val="black"/>
                  </a:solidFill>
                  <a:latin typeface="Calibri" panose="020F0502020204030204"/>
                </a:rPr>
                <a:t>)</a:t>
              </a:r>
            </a:p>
          </p:txBody>
        </p:sp>
        <p:cxnSp>
          <p:nvCxnSpPr>
            <p:cNvPr id="36" name="Straight Arrow Connector 35">
              <a:extLst>
                <a:ext uri="{FF2B5EF4-FFF2-40B4-BE49-F238E27FC236}">
                  <a16:creationId xmlns:a16="http://schemas.microsoft.com/office/drawing/2014/main" id="{5B6590EB-FF66-5140-7F5D-D5C785177960}"/>
                </a:ext>
              </a:extLst>
            </p:cNvPr>
            <p:cNvCxnSpPr/>
            <p:nvPr/>
          </p:nvCxnSpPr>
          <p:spPr>
            <a:xfrm>
              <a:off x="2047476" y="4563335"/>
              <a:ext cx="1894465" cy="0"/>
            </a:xfrm>
            <a:prstGeom prst="straightConnector1">
              <a:avLst/>
            </a:prstGeom>
            <a:noFill/>
            <a:ln w="31750" cap="flat" cmpd="sng" algn="ctr">
              <a:solidFill>
                <a:srgbClr val="0070C0"/>
              </a:solidFill>
              <a:prstDash val="solid"/>
              <a:miter lim="800000"/>
              <a:tailEnd type="triangle"/>
            </a:ln>
            <a:effectLst/>
          </p:spPr>
        </p:cxnSp>
      </p:grpSp>
      <p:sp>
        <p:nvSpPr>
          <p:cNvPr id="37" name="Rounded Rectangle 36">
            <a:extLst>
              <a:ext uri="{FF2B5EF4-FFF2-40B4-BE49-F238E27FC236}">
                <a16:creationId xmlns:a16="http://schemas.microsoft.com/office/drawing/2014/main" id="{2B76A989-2B4A-59EA-E0E1-AD51B492C64F}"/>
              </a:ext>
            </a:extLst>
          </p:cNvPr>
          <p:cNvSpPr/>
          <p:nvPr/>
        </p:nvSpPr>
        <p:spPr>
          <a:xfrm>
            <a:off x="5386483" y="2031438"/>
            <a:ext cx="1119595" cy="390232"/>
          </a:xfrm>
          <a:prstGeom prst="roundRect">
            <a:avLst/>
          </a:prstGeom>
          <a:solidFill>
            <a:srgbClr val="5B9BD5"/>
          </a:solidFill>
          <a:ln w="12700" cap="flat" cmpd="sng" algn="ctr">
            <a:solidFill>
              <a:srgbClr val="5B9BD5">
                <a:shade val="50000"/>
              </a:srgbClr>
            </a:solidFill>
            <a:prstDash val="solid"/>
            <a:miter lim="800000"/>
          </a:ln>
          <a:effectLst/>
        </p:spPr>
        <p:txBody>
          <a:bodyPr anchor="ctr"/>
          <a:lstStyle/>
          <a:p>
            <a:pPr algn="ctr" defTabSz="685800">
              <a:defRPr/>
            </a:pPr>
            <a:r>
              <a:rPr lang="en-US" sz="2400" kern="0" dirty="0">
                <a:solidFill>
                  <a:prstClr val="white"/>
                </a:solidFill>
                <a:latin typeface="Calibri" panose="020F0502020204030204"/>
              </a:rPr>
              <a:t>Gen</a:t>
            </a:r>
          </a:p>
        </p:txBody>
      </p:sp>
      <p:cxnSp>
        <p:nvCxnSpPr>
          <p:cNvPr id="38" name="Straight Arrow Connector 37">
            <a:extLst>
              <a:ext uri="{FF2B5EF4-FFF2-40B4-BE49-F238E27FC236}">
                <a16:creationId xmlns:a16="http://schemas.microsoft.com/office/drawing/2014/main" id="{33E59685-BF37-2BAA-181E-FC55C58A907B}"/>
              </a:ext>
            </a:extLst>
          </p:cNvPr>
          <p:cNvCxnSpPr>
            <a:cxnSpLocks/>
          </p:cNvCxnSpPr>
          <p:nvPr/>
        </p:nvCxnSpPr>
        <p:spPr>
          <a:xfrm flipH="1">
            <a:off x="5114874" y="2523910"/>
            <a:ext cx="611185" cy="443633"/>
          </a:xfrm>
          <a:prstGeom prst="straightConnector1">
            <a:avLst/>
          </a:prstGeom>
          <a:noFill/>
          <a:ln w="38100" cap="flat" cmpd="sng" algn="ctr">
            <a:solidFill>
              <a:srgbClr val="5B9BD5"/>
            </a:solidFill>
            <a:prstDash val="solid"/>
            <a:miter lim="800000"/>
            <a:tailEnd type="triangle"/>
          </a:ln>
          <a:effectLst/>
        </p:spPr>
      </p:cxnSp>
      <p:cxnSp>
        <p:nvCxnSpPr>
          <p:cNvPr id="39" name="Straight Arrow Connector 38">
            <a:extLst>
              <a:ext uri="{FF2B5EF4-FFF2-40B4-BE49-F238E27FC236}">
                <a16:creationId xmlns:a16="http://schemas.microsoft.com/office/drawing/2014/main" id="{7D8E30A4-3581-CBDC-89F6-5D833A778496}"/>
              </a:ext>
            </a:extLst>
          </p:cNvPr>
          <p:cNvCxnSpPr>
            <a:cxnSpLocks/>
          </p:cNvCxnSpPr>
          <p:nvPr/>
        </p:nvCxnSpPr>
        <p:spPr>
          <a:xfrm>
            <a:off x="6294533" y="2512157"/>
            <a:ext cx="548531" cy="456576"/>
          </a:xfrm>
          <a:prstGeom prst="straightConnector1">
            <a:avLst/>
          </a:prstGeom>
          <a:noFill/>
          <a:ln w="38100" cap="flat" cmpd="sng" algn="ctr">
            <a:solidFill>
              <a:srgbClr val="5B9BD5"/>
            </a:solidFill>
            <a:prstDash val="solid"/>
            <a:miter lim="800000"/>
            <a:tailEnd type="triangle"/>
          </a:ln>
          <a:effectLst/>
        </p:spPr>
      </p:cxnSp>
      <p:sp>
        <p:nvSpPr>
          <p:cNvPr id="46" name="TextBox 45">
            <a:extLst>
              <a:ext uri="{FF2B5EF4-FFF2-40B4-BE49-F238E27FC236}">
                <a16:creationId xmlns:a16="http://schemas.microsoft.com/office/drawing/2014/main" id="{A7981498-6BD2-DCDE-63F6-6164978ECE8C}"/>
              </a:ext>
            </a:extLst>
          </p:cNvPr>
          <p:cNvSpPr txBox="1"/>
          <p:nvPr/>
        </p:nvSpPr>
        <p:spPr>
          <a:xfrm>
            <a:off x="4310408" y="1056431"/>
            <a:ext cx="7224281" cy="954107"/>
          </a:xfrm>
          <a:prstGeom prst="rect">
            <a:avLst/>
          </a:prstGeom>
          <a:noFill/>
        </p:spPr>
        <p:txBody>
          <a:bodyPr wrap="square" rtlCol="0">
            <a:spAutoFit/>
          </a:bodyPr>
          <a:lstStyle/>
          <a:p>
            <a:r>
              <a:rPr lang="en-US" altLang="en-US" sz="2800" dirty="0">
                <a:latin typeface="Times New Roman" panose="02020603050405020304" pitchFamily="18" charset="0"/>
              </a:rPr>
              <a:t>[BCG</a:t>
            </a:r>
            <a:r>
              <a:rPr lang="en-US" altLang="en-US" sz="2800" b="1" dirty="0">
                <a:solidFill>
                  <a:srgbClr val="FF0000"/>
                </a:solidFill>
                <a:latin typeface="Times New Roman" panose="02020603050405020304" pitchFamily="18" charset="0"/>
              </a:rPr>
              <a:t>I</a:t>
            </a:r>
            <a:r>
              <a:rPr lang="en-US" altLang="en-US" sz="2800" dirty="0">
                <a:latin typeface="Times New Roman" panose="02020603050405020304" pitchFamily="18" charset="0"/>
              </a:rPr>
              <a:t>18, BCG</a:t>
            </a:r>
            <a:r>
              <a:rPr lang="en-US" altLang="en-US" sz="2800" b="1" dirty="0">
                <a:solidFill>
                  <a:srgbClr val="FF0000"/>
                </a:solidFill>
                <a:latin typeface="Times New Roman" panose="02020603050405020304" pitchFamily="18" charset="0"/>
              </a:rPr>
              <a:t>I</a:t>
            </a:r>
            <a:r>
              <a:rPr lang="en-US" altLang="en-US" sz="2800" dirty="0">
                <a:latin typeface="Times New Roman" panose="02020603050405020304" pitchFamily="18" charset="0"/>
              </a:rPr>
              <a:t>KS19, …]</a:t>
            </a:r>
          </a:p>
          <a:p>
            <a:endParaRPr lang="en-US" sz="2800" dirty="0"/>
          </a:p>
        </p:txBody>
      </p:sp>
      <p:sp>
        <p:nvSpPr>
          <p:cNvPr id="29" name="Rectangle 28">
            <a:extLst>
              <a:ext uri="{FF2B5EF4-FFF2-40B4-BE49-F238E27FC236}">
                <a16:creationId xmlns:a16="http://schemas.microsoft.com/office/drawing/2014/main" id="{408E0754-BD19-F385-FA16-E4B45AD912D0}"/>
              </a:ext>
            </a:extLst>
          </p:cNvPr>
          <p:cNvSpPr/>
          <p:nvPr/>
        </p:nvSpPr>
        <p:spPr>
          <a:xfrm>
            <a:off x="6830283" y="3153953"/>
            <a:ext cx="340680" cy="209053"/>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1</a:t>
            </a:r>
          </a:p>
        </p:txBody>
      </p:sp>
      <p:sp>
        <p:nvSpPr>
          <p:cNvPr id="28" name="Rectangle 27">
            <a:extLst>
              <a:ext uri="{FF2B5EF4-FFF2-40B4-BE49-F238E27FC236}">
                <a16:creationId xmlns:a16="http://schemas.microsoft.com/office/drawing/2014/main" id="{32E380A8-AB8F-DEEC-B90F-BFF585AF52D2}"/>
              </a:ext>
            </a:extLst>
          </p:cNvPr>
          <p:cNvSpPr/>
          <p:nvPr/>
        </p:nvSpPr>
        <p:spPr>
          <a:xfrm>
            <a:off x="4771502" y="3152403"/>
            <a:ext cx="340680" cy="210602"/>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0</a:t>
            </a:r>
          </a:p>
        </p:txBody>
      </p:sp>
      <p:sp>
        <p:nvSpPr>
          <p:cNvPr id="3" name="TextBox 2">
            <a:extLst>
              <a:ext uri="{FF2B5EF4-FFF2-40B4-BE49-F238E27FC236}">
                <a16:creationId xmlns:a16="http://schemas.microsoft.com/office/drawing/2014/main" id="{6944CF08-F9F9-DAC9-399E-9C5F08B8D6E7}"/>
              </a:ext>
            </a:extLst>
          </p:cNvPr>
          <p:cNvSpPr txBox="1"/>
          <p:nvPr/>
        </p:nvSpPr>
        <p:spPr>
          <a:xfrm>
            <a:off x="1112674" y="4222560"/>
            <a:ext cx="10260566" cy="954107"/>
          </a:xfrm>
          <a:prstGeom prst="rect">
            <a:avLst/>
          </a:prstGeom>
          <a:noFill/>
        </p:spPr>
        <p:txBody>
          <a:bodyPr wrap="none" rtlCol="0">
            <a:spAutoFit/>
          </a:bodyPr>
          <a:lstStyle/>
          <a:p>
            <a:r>
              <a:rPr lang="en-US" sz="2800" dirty="0">
                <a:solidFill>
                  <a:srgbClr val="437B46"/>
                </a:solidFill>
              </a:rPr>
              <a:t>Typical PCG constructions</a:t>
            </a:r>
            <a:r>
              <a:rPr lang="en-US" sz="2800" dirty="0"/>
              <a:t>:</a:t>
            </a:r>
            <a:r>
              <a:rPr lang="en-US" sz="3200" dirty="0"/>
              <a:t> practical for simple correlations</a:t>
            </a:r>
          </a:p>
          <a:p>
            <a:pPr marL="285750" indent="-285750">
              <a:buFont typeface="Arial" panose="020B0604020202020204" pitchFamily="34" charset="0"/>
              <a:buChar char="•"/>
            </a:pPr>
            <a:r>
              <a:rPr lang="en-US" sz="2400" dirty="0"/>
              <a:t>Support secure computation of simple gates</a:t>
            </a:r>
          </a:p>
        </p:txBody>
      </p:sp>
      <p:sp>
        <p:nvSpPr>
          <p:cNvPr id="4" name="TextBox 3">
            <a:extLst>
              <a:ext uri="{FF2B5EF4-FFF2-40B4-BE49-F238E27FC236}">
                <a16:creationId xmlns:a16="http://schemas.microsoft.com/office/drawing/2014/main" id="{6FB23EDB-322D-990A-30E9-96EDBF0A131A}"/>
              </a:ext>
            </a:extLst>
          </p:cNvPr>
          <p:cNvSpPr txBox="1"/>
          <p:nvPr/>
        </p:nvSpPr>
        <p:spPr>
          <a:xfrm>
            <a:off x="8692580" y="2998950"/>
            <a:ext cx="2108269" cy="646331"/>
          </a:xfrm>
          <a:prstGeom prst="rect">
            <a:avLst/>
          </a:prstGeom>
          <a:noFill/>
        </p:spPr>
        <p:txBody>
          <a:bodyPr wrap="none" rtlCol="0">
            <a:spAutoFit/>
          </a:bodyPr>
          <a:lstStyle/>
          <a:p>
            <a:pPr algn="ctr"/>
            <a:r>
              <a:rPr lang="en-US" dirty="0">
                <a:solidFill>
                  <a:srgbClr val="0070C0"/>
                </a:solidFill>
              </a:rPr>
              <a:t>Many instances of </a:t>
            </a:r>
          </a:p>
          <a:p>
            <a:pPr algn="ctr"/>
            <a:r>
              <a:rPr lang="en-US" dirty="0">
                <a:solidFill>
                  <a:srgbClr val="0070C0"/>
                </a:solidFill>
              </a:rPr>
              <a:t>a target correlation</a:t>
            </a:r>
          </a:p>
        </p:txBody>
      </p:sp>
    </p:spTree>
    <p:extLst>
      <p:ext uri="{BB962C8B-B14F-4D97-AF65-F5344CB8AC3E}">
        <p14:creationId xmlns:p14="http://schemas.microsoft.com/office/powerpoint/2010/main" val="283614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22" presetClass="entr" presetSubtype="1"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up)">
                                      <p:cBhvr>
                                        <p:cTn id="10" dur="500"/>
                                        <p:tgtEl>
                                          <p:spTgt spid="38"/>
                                        </p:tgtEl>
                                      </p:cBhvr>
                                    </p:animEffect>
                                  </p:childTnLst>
                                </p:cTn>
                              </p:par>
                              <p:par>
                                <p:cTn id="11" presetID="22" presetClass="entr" presetSubtype="1"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up)">
                                      <p:cBhvr>
                                        <p:cTn id="13" dur="500"/>
                                        <p:tgtEl>
                                          <p:spTgt spid="39"/>
                                        </p:tgtEl>
                                      </p:cBhvr>
                                    </p:animEffec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500"/>
                            </p:stCondLst>
                            <p:childTnLst>
                              <p:par>
                                <p:cTn id="24" presetID="9"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dissolv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9" grpId="0" animBg="1"/>
      <p:bldP spid="28" grpId="0" animBg="1"/>
      <p:bldP spid="3" grpId="0"/>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672DB-EFE5-7CE2-9084-ACC936B26F5F}"/>
            </a:ext>
          </a:extLst>
        </p:cNvPr>
        <p:cNvGrpSpPr/>
        <p:nvPr/>
      </p:nvGrpSpPr>
      <p:grpSpPr>
        <a:xfrm>
          <a:off x="0" y="0"/>
          <a:ext cx="0" cy="0"/>
          <a:chOff x="0" y="0"/>
          <a:chExt cx="0" cy="0"/>
        </a:xfrm>
      </p:grpSpPr>
      <p:sp>
        <p:nvSpPr>
          <p:cNvPr id="12289" name="Title 1">
            <a:extLst>
              <a:ext uri="{FF2B5EF4-FFF2-40B4-BE49-F238E27FC236}">
                <a16:creationId xmlns:a16="http://schemas.microsoft.com/office/drawing/2014/main" id="{4CF26ABD-E365-BF46-D537-8457B65C5ABE}"/>
              </a:ext>
            </a:extLst>
          </p:cNvPr>
          <p:cNvSpPr>
            <a:spLocks noGrp="1" noChangeArrowheads="1"/>
          </p:cNvSpPr>
          <p:nvPr>
            <p:ph type="title" idx="4294967295"/>
          </p:nvPr>
        </p:nvSpPr>
        <p:spPr>
          <a:xfrm>
            <a:off x="617555" y="-33889"/>
            <a:ext cx="11250805" cy="1295400"/>
          </a:xfrm>
        </p:spPr>
        <p:txBody>
          <a:bodyPr vert="horz" wrap="square" lIns="45720" tIns="45720" rIns="45720" bIns="45720" numCol="1" anchor="ctr" anchorCtr="0" compatLnSpc="1">
            <a:prstTxWarp prst="textNoShape">
              <a:avLst/>
            </a:prstTxWarp>
          </a:bodyPr>
          <a:lstStyle/>
          <a:p>
            <a:pPr eaLnBrk="1" hangingPunct="1"/>
            <a:r>
              <a:rPr lang="en-US" altLang="en-US" dirty="0">
                <a:solidFill>
                  <a:srgbClr val="002060"/>
                </a:solidFill>
                <a:cs typeface="Times New Roman" panose="02020603050405020304" pitchFamily="18" charset="0"/>
              </a:rPr>
              <a:t>PCGs for Unit-Vector Correlations</a:t>
            </a:r>
            <a:endParaRPr lang="he-IL" altLang="en-US" dirty="0">
              <a:solidFill>
                <a:srgbClr val="002060"/>
              </a:solidFill>
            </a:endParaRPr>
          </a:p>
        </p:txBody>
      </p:sp>
      <p:grpSp>
        <p:nvGrpSpPr>
          <p:cNvPr id="30" name="Group 29">
            <a:extLst>
              <a:ext uri="{FF2B5EF4-FFF2-40B4-BE49-F238E27FC236}">
                <a16:creationId xmlns:a16="http://schemas.microsoft.com/office/drawing/2014/main" id="{5A7D635E-FC51-E1EE-92A4-8DC37189A16B}"/>
              </a:ext>
            </a:extLst>
          </p:cNvPr>
          <p:cNvGrpSpPr>
            <a:grpSpLocks/>
          </p:cNvGrpSpPr>
          <p:nvPr/>
        </p:nvGrpSpPr>
        <p:grpSpPr bwMode="auto">
          <a:xfrm>
            <a:off x="4746458" y="3151090"/>
            <a:ext cx="3469771" cy="713459"/>
            <a:chOff x="2004080" y="4093856"/>
            <a:chExt cx="4742874" cy="973344"/>
          </a:xfrm>
        </p:grpSpPr>
        <p:sp>
          <p:nvSpPr>
            <p:cNvPr id="31" name="Rectangle 30">
              <a:extLst>
                <a:ext uri="{FF2B5EF4-FFF2-40B4-BE49-F238E27FC236}">
                  <a16:creationId xmlns:a16="http://schemas.microsoft.com/office/drawing/2014/main" id="{C9A5783D-A299-E182-F029-1CB64B22C9C7}"/>
                </a:ext>
              </a:extLst>
            </p:cNvPr>
            <p:cNvSpPr/>
            <p:nvPr/>
          </p:nvSpPr>
          <p:spPr>
            <a:xfrm>
              <a:off x="4926227"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E196A4F0-FBA0-4803-9BF5-899F08B45F78}"/>
                </a:ext>
              </a:extLst>
            </p:cNvPr>
            <p:cNvSpPr/>
            <p:nvPr/>
          </p:nvSpPr>
          <p:spPr>
            <a:xfrm>
              <a:off x="2071796"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cxnSp>
          <p:nvCxnSpPr>
            <p:cNvPr id="33" name="Straight Arrow Connector 32">
              <a:extLst>
                <a:ext uri="{FF2B5EF4-FFF2-40B4-BE49-F238E27FC236}">
                  <a16:creationId xmlns:a16="http://schemas.microsoft.com/office/drawing/2014/main" id="{F44ACFB3-48CB-D1F7-2E61-33C75BF12D5A}"/>
                </a:ext>
              </a:extLst>
            </p:cNvPr>
            <p:cNvCxnSpPr/>
            <p:nvPr/>
          </p:nvCxnSpPr>
          <p:spPr>
            <a:xfrm>
              <a:off x="4852488" y="4563335"/>
              <a:ext cx="1894466" cy="0"/>
            </a:xfrm>
            <a:prstGeom prst="straightConnector1">
              <a:avLst/>
            </a:prstGeom>
            <a:noFill/>
            <a:ln w="31750" cap="flat" cmpd="sng" algn="ctr">
              <a:solidFill>
                <a:srgbClr val="0070C0"/>
              </a:solidFill>
              <a:prstDash val="solid"/>
              <a:miter lim="800000"/>
              <a:tailEnd type="triangle"/>
            </a:ln>
            <a:effectLst/>
          </p:spPr>
        </p:cxnSp>
        <p:sp>
          <p:nvSpPr>
            <p:cNvPr id="34" name="TextBox 33">
              <a:extLst>
                <a:ext uri="{FF2B5EF4-FFF2-40B4-BE49-F238E27FC236}">
                  <a16:creationId xmlns:a16="http://schemas.microsoft.com/office/drawing/2014/main" id="{B34F9400-7877-A570-5D95-0E79BF6450DA}"/>
                </a:ext>
              </a:extLst>
            </p:cNvPr>
            <p:cNvSpPr txBox="1"/>
            <p:nvPr/>
          </p:nvSpPr>
          <p:spPr>
            <a:xfrm>
              <a:off x="4852488" y="4563335"/>
              <a:ext cx="1635048"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1</a:t>
              </a:r>
              <a:r>
                <a:rPr lang="en-US" kern="0" dirty="0">
                  <a:solidFill>
                    <a:prstClr val="black"/>
                  </a:solidFill>
                  <a:latin typeface="Calibri" panose="020F0502020204030204"/>
                </a:rPr>
                <a:t>)</a:t>
              </a:r>
            </a:p>
          </p:txBody>
        </p:sp>
        <p:sp>
          <p:nvSpPr>
            <p:cNvPr id="35" name="TextBox 34">
              <a:extLst>
                <a:ext uri="{FF2B5EF4-FFF2-40B4-BE49-F238E27FC236}">
                  <a16:creationId xmlns:a16="http://schemas.microsoft.com/office/drawing/2014/main" id="{C0DC24A9-8F99-97A3-0393-798C01D9EDEB}"/>
                </a:ext>
              </a:extLst>
            </p:cNvPr>
            <p:cNvSpPr txBox="1"/>
            <p:nvPr/>
          </p:nvSpPr>
          <p:spPr>
            <a:xfrm>
              <a:off x="2004080" y="4531115"/>
              <a:ext cx="1683253"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kern="0" baseline="-25000" dirty="0">
                  <a:solidFill>
                    <a:prstClr val="black"/>
                  </a:solidFill>
                  <a:latin typeface="Calibri" panose="020F0502020204030204"/>
                </a:rPr>
                <a:t> </a:t>
              </a:r>
              <a:r>
                <a:rPr lang="en-US" kern="0" dirty="0">
                  <a:solidFill>
                    <a:prstClr val="black"/>
                  </a:solidFill>
                  <a:latin typeface="Calibri" panose="020F0502020204030204"/>
                </a:rPr>
                <a:t>(</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0</a:t>
              </a:r>
              <a:r>
                <a:rPr lang="en-US" kern="0" dirty="0">
                  <a:solidFill>
                    <a:prstClr val="black"/>
                  </a:solidFill>
                  <a:latin typeface="Calibri" panose="020F0502020204030204"/>
                </a:rPr>
                <a:t>)</a:t>
              </a:r>
            </a:p>
          </p:txBody>
        </p:sp>
        <p:cxnSp>
          <p:nvCxnSpPr>
            <p:cNvPr id="36" name="Straight Arrow Connector 35">
              <a:extLst>
                <a:ext uri="{FF2B5EF4-FFF2-40B4-BE49-F238E27FC236}">
                  <a16:creationId xmlns:a16="http://schemas.microsoft.com/office/drawing/2014/main" id="{67549A37-E102-6396-543D-5E3077F0FC2F}"/>
                </a:ext>
              </a:extLst>
            </p:cNvPr>
            <p:cNvCxnSpPr/>
            <p:nvPr/>
          </p:nvCxnSpPr>
          <p:spPr>
            <a:xfrm>
              <a:off x="2047476" y="4563335"/>
              <a:ext cx="1894465" cy="0"/>
            </a:xfrm>
            <a:prstGeom prst="straightConnector1">
              <a:avLst/>
            </a:prstGeom>
            <a:noFill/>
            <a:ln w="31750" cap="flat" cmpd="sng" algn="ctr">
              <a:solidFill>
                <a:srgbClr val="0070C0"/>
              </a:solidFill>
              <a:prstDash val="solid"/>
              <a:miter lim="800000"/>
              <a:tailEnd type="triangle"/>
            </a:ln>
            <a:effectLst/>
          </p:spPr>
        </p:cxnSp>
      </p:grpSp>
      <p:sp>
        <p:nvSpPr>
          <p:cNvPr id="37" name="Rounded Rectangle 36">
            <a:extLst>
              <a:ext uri="{FF2B5EF4-FFF2-40B4-BE49-F238E27FC236}">
                <a16:creationId xmlns:a16="http://schemas.microsoft.com/office/drawing/2014/main" id="{46AE6CF6-E3B6-6DB3-4518-CD233D7A2C21}"/>
              </a:ext>
            </a:extLst>
          </p:cNvPr>
          <p:cNvSpPr/>
          <p:nvPr/>
        </p:nvSpPr>
        <p:spPr>
          <a:xfrm>
            <a:off x="5386483" y="2031438"/>
            <a:ext cx="1119595" cy="390232"/>
          </a:xfrm>
          <a:prstGeom prst="roundRect">
            <a:avLst/>
          </a:prstGeom>
          <a:solidFill>
            <a:srgbClr val="5B9BD5"/>
          </a:solidFill>
          <a:ln w="12700" cap="flat" cmpd="sng" algn="ctr">
            <a:solidFill>
              <a:srgbClr val="5B9BD5">
                <a:shade val="50000"/>
              </a:srgbClr>
            </a:solidFill>
            <a:prstDash val="solid"/>
            <a:miter lim="800000"/>
          </a:ln>
          <a:effectLst/>
        </p:spPr>
        <p:txBody>
          <a:bodyPr anchor="ctr"/>
          <a:lstStyle/>
          <a:p>
            <a:pPr algn="ctr" defTabSz="685800">
              <a:defRPr/>
            </a:pPr>
            <a:r>
              <a:rPr lang="en-US" sz="2400" kern="0" dirty="0">
                <a:solidFill>
                  <a:prstClr val="white"/>
                </a:solidFill>
                <a:latin typeface="Calibri" panose="020F0502020204030204"/>
              </a:rPr>
              <a:t>Gen</a:t>
            </a:r>
          </a:p>
        </p:txBody>
      </p:sp>
      <p:cxnSp>
        <p:nvCxnSpPr>
          <p:cNvPr id="38" name="Straight Arrow Connector 37">
            <a:extLst>
              <a:ext uri="{FF2B5EF4-FFF2-40B4-BE49-F238E27FC236}">
                <a16:creationId xmlns:a16="http://schemas.microsoft.com/office/drawing/2014/main" id="{358701CE-D05D-8C9A-D154-D0333939F499}"/>
              </a:ext>
            </a:extLst>
          </p:cNvPr>
          <p:cNvCxnSpPr>
            <a:cxnSpLocks/>
          </p:cNvCxnSpPr>
          <p:nvPr/>
        </p:nvCxnSpPr>
        <p:spPr>
          <a:xfrm flipH="1">
            <a:off x="5114874" y="2523910"/>
            <a:ext cx="611185" cy="443633"/>
          </a:xfrm>
          <a:prstGeom prst="straightConnector1">
            <a:avLst/>
          </a:prstGeom>
          <a:noFill/>
          <a:ln w="38100" cap="flat" cmpd="sng" algn="ctr">
            <a:solidFill>
              <a:srgbClr val="5B9BD5"/>
            </a:solidFill>
            <a:prstDash val="solid"/>
            <a:miter lim="800000"/>
            <a:tailEnd type="triangle"/>
          </a:ln>
          <a:effectLst/>
        </p:spPr>
      </p:cxnSp>
      <p:cxnSp>
        <p:nvCxnSpPr>
          <p:cNvPr id="39" name="Straight Arrow Connector 38">
            <a:extLst>
              <a:ext uri="{FF2B5EF4-FFF2-40B4-BE49-F238E27FC236}">
                <a16:creationId xmlns:a16="http://schemas.microsoft.com/office/drawing/2014/main" id="{1B8A203D-180F-3E2D-34B4-4144DABEAE3C}"/>
              </a:ext>
            </a:extLst>
          </p:cNvPr>
          <p:cNvCxnSpPr>
            <a:cxnSpLocks/>
          </p:cNvCxnSpPr>
          <p:nvPr/>
        </p:nvCxnSpPr>
        <p:spPr>
          <a:xfrm>
            <a:off x="6294533" y="2512157"/>
            <a:ext cx="548531" cy="456576"/>
          </a:xfrm>
          <a:prstGeom prst="straightConnector1">
            <a:avLst/>
          </a:prstGeom>
          <a:noFill/>
          <a:ln w="38100" cap="flat" cmpd="sng" algn="ctr">
            <a:solidFill>
              <a:srgbClr val="5B9BD5"/>
            </a:solidFill>
            <a:prstDash val="solid"/>
            <a:miter lim="800000"/>
            <a:tailEnd type="triangle"/>
          </a:ln>
          <a:effectLst/>
        </p:spPr>
      </p:cxnSp>
      <p:sp>
        <p:nvSpPr>
          <p:cNvPr id="46" name="TextBox 45">
            <a:extLst>
              <a:ext uri="{FF2B5EF4-FFF2-40B4-BE49-F238E27FC236}">
                <a16:creationId xmlns:a16="http://schemas.microsoft.com/office/drawing/2014/main" id="{BC616D60-0473-9381-7B76-9F07A8F6BE63}"/>
              </a:ext>
            </a:extLst>
          </p:cNvPr>
          <p:cNvSpPr txBox="1"/>
          <p:nvPr/>
        </p:nvSpPr>
        <p:spPr>
          <a:xfrm>
            <a:off x="5105539" y="1016675"/>
            <a:ext cx="7224281" cy="954107"/>
          </a:xfrm>
          <a:prstGeom prst="rect">
            <a:avLst/>
          </a:prstGeom>
          <a:noFill/>
        </p:spPr>
        <p:txBody>
          <a:bodyPr wrap="square" rtlCol="0">
            <a:spAutoFit/>
          </a:bodyPr>
          <a:lstStyle/>
          <a:p>
            <a:r>
              <a:rPr lang="en-US" altLang="en-US" sz="2800" dirty="0">
                <a:latin typeface="Times New Roman" panose="02020603050405020304" pitchFamily="18" charset="0"/>
              </a:rPr>
              <a:t>[ABG</a:t>
            </a:r>
            <a:r>
              <a:rPr lang="en-US" altLang="en-US" sz="2800" b="1" dirty="0">
                <a:solidFill>
                  <a:srgbClr val="FF0000"/>
                </a:solidFill>
                <a:latin typeface="Times New Roman" panose="02020603050405020304" pitchFamily="18" charset="0"/>
              </a:rPr>
              <a:t>I</a:t>
            </a:r>
            <a:r>
              <a:rPr lang="en-US" altLang="en-US" sz="2800" dirty="0">
                <a:latin typeface="Times New Roman" panose="02020603050405020304" pitchFamily="18" charset="0"/>
              </a:rPr>
              <a:t>KM24]</a:t>
            </a:r>
          </a:p>
          <a:p>
            <a:endParaRPr lang="en-US" sz="2800" dirty="0"/>
          </a:p>
        </p:txBody>
      </p:sp>
      <p:sp>
        <p:nvSpPr>
          <p:cNvPr id="29" name="Rectangle 28">
            <a:extLst>
              <a:ext uri="{FF2B5EF4-FFF2-40B4-BE49-F238E27FC236}">
                <a16:creationId xmlns:a16="http://schemas.microsoft.com/office/drawing/2014/main" id="{43EED2F7-D1D5-F79A-B342-B5BC48D46B0B}"/>
              </a:ext>
            </a:extLst>
          </p:cNvPr>
          <p:cNvSpPr/>
          <p:nvPr/>
        </p:nvSpPr>
        <p:spPr>
          <a:xfrm>
            <a:off x="6830283" y="3153953"/>
            <a:ext cx="340680" cy="209053"/>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1</a:t>
            </a:r>
          </a:p>
        </p:txBody>
      </p:sp>
      <p:sp>
        <p:nvSpPr>
          <p:cNvPr id="28" name="Rectangle 27">
            <a:extLst>
              <a:ext uri="{FF2B5EF4-FFF2-40B4-BE49-F238E27FC236}">
                <a16:creationId xmlns:a16="http://schemas.microsoft.com/office/drawing/2014/main" id="{480B5416-D0E4-1732-C23E-E60EF0D41A52}"/>
              </a:ext>
            </a:extLst>
          </p:cNvPr>
          <p:cNvSpPr/>
          <p:nvPr/>
        </p:nvSpPr>
        <p:spPr>
          <a:xfrm>
            <a:off x="4771502" y="3152403"/>
            <a:ext cx="340680" cy="210602"/>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0</a:t>
            </a:r>
          </a:p>
        </p:txBody>
      </p:sp>
      <p:sp>
        <p:nvSpPr>
          <p:cNvPr id="4" name="TextBox 3">
            <a:extLst>
              <a:ext uri="{FF2B5EF4-FFF2-40B4-BE49-F238E27FC236}">
                <a16:creationId xmlns:a16="http://schemas.microsoft.com/office/drawing/2014/main" id="{4976C0BD-F282-F8B5-3547-DA049C3FE521}"/>
              </a:ext>
            </a:extLst>
          </p:cNvPr>
          <p:cNvSpPr txBox="1"/>
          <p:nvPr/>
        </p:nvSpPr>
        <p:spPr>
          <a:xfrm>
            <a:off x="8692580" y="2998950"/>
            <a:ext cx="2980303" cy="646331"/>
          </a:xfrm>
          <a:prstGeom prst="rect">
            <a:avLst/>
          </a:prstGeom>
          <a:noFill/>
        </p:spPr>
        <p:txBody>
          <a:bodyPr wrap="none" rtlCol="0">
            <a:spAutoFit/>
          </a:bodyPr>
          <a:lstStyle/>
          <a:p>
            <a:pPr algn="ctr"/>
            <a:r>
              <a:rPr lang="en-US" dirty="0">
                <a:highlight>
                  <a:srgbClr val="FFFF00"/>
                </a:highlight>
              </a:rPr>
              <a:t>Many instances of </a:t>
            </a:r>
          </a:p>
          <a:p>
            <a:pPr algn="ctr"/>
            <a:r>
              <a:rPr lang="en-US" dirty="0">
                <a:highlight>
                  <a:srgbClr val="FFFF00"/>
                </a:highlight>
              </a:rPr>
              <a:t>random shared unit vectors</a:t>
            </a:r>
          </a:p>
        </p:txBody>
      </p:sp>
      <p:sp>
        <p:nvSpPr>
          <p:cNvPr id="8" name="TextBox 7">
            <a:extLst>
              <a:ext uri="{FF2B5EF4-FFF2-40B4-BE49-F238E27FC236}">
                <a16:creationId xmlns:a16="http://schemas.microsoft.com/office/drawing/2014/main" id="{FDB13DC6-B796-0A64-E0AE-E894F9FA5577}"/>
              </a:ext>
            </a:extLst>
          </p:cNvPr>
          <p:cNvSpPr txBox="1"/>
          <p:nvPr/>
        </p:nvSpPr>
        <p:spPr>
          <a:xfrm>
            <a:off x="5237602" y="4918215"/>
            <a:ext cx="1202573" cy="954107"/>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PCG</a:t>
            </a:r>
          </a:p>
          <a:p>
            <a:pPr algn="ctr"/>
            <a:r>
              <a:rPr lang="en-US" sz="2800" dirty="0">
                <a:solidFill>
                  <a:srgbClr val="0070C0"/>
                </a:solidFill>
              </a:rPr>
              <a:t>for UV</a:t>
            </a:r>
          </a:p>
        </p:txBody>
      </p:sp>
      <p:sp>
        <p:nvSpPr>
          <p:cNvPr id="11" name="Right Arrow 10">
            <a:extLst>
              <a:ext uri="{FF2B5EF4-FFF2-40B4-BE49-F238E27FC236}">
                <a16:creationId xmlns:a16="http://schemas.microsoft.com/office/drawing/2014/main" id="{A480E2AF-7922-4197-EBCC-A081FCFF63D4}"/>
              </a:ext>
            </a:extLst>
          </p:cNvPr>
          <p:cNvSpPr/>
          <p:nvPr/>
        </p:nvSpPr>
        <p:spPr bwMode="auto">
          <a:xfrm>
            <a:off x="6511873" y="5310173"/>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97BA900E-F766-828F-26D3-09E6860CBA80}"/>
              </a:ext>
            </a:extLst>
          </p:cNvPr>
          <p:cNvSpPr txBox="1"/>
          <p:nvPr/>
        </p:nvSpPr>
        <p:spPr>
          <a:xfrm>
            <a:off x="6855506" y="4713463"/>
            <a:ext cx="2305439" cy="1384995"/>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Compressing</a:t>
            </a:r>
          </a:p>
          <a:p>
            <a:pPr algn="ctr"/>
            <a:r>
              <a:rPr lang="en-US" sz="2800" dirty="0">
                <a:solidFill>
                  <a:srgbClr val="0070C0"/>
                </a:solidFill>
              </a:rPr>
              <a:t>many</a:t>
            </a:r>
          </a:p>
          <a:p>
            <a:pPr algn="ctr"/>
            <a:r>
              <a:rPr lang="en-US" sz="2800" dirty="0">
                <a:solidFill>
                  <a:srgbClr val="0070C0"/>
                </a:solidFill>
              </a:rPr>
              <a:t>one-time TT</a:t>
            </a:r>
          </a:p>
        </p:txBody>
      </p:sp>
      <p:sp>
        <p:nvSpPr>
          <p:cNvPr id="13" name="Right Arrow 12">
            <a:extLst>
              <a:ext uri="{FF2B5EF4-FFF2-40B4-BE49-F238E27FC236}">
                <a16:creationId xmlns:a16="http://schemas.microsoft.com/office/drawing/2014/main" id="{DC49E622-C3AB-6C4F-D189-10DEBE004505}"/>
              </a:ext>
            </a:extLst>
          </p:cNvPr>
          <p:cNvSpPr/>
          <p:nvPr/>
        </p:nvSpPr>
        <p:spPr bwMode="auto">
          <a:xfrm>
            <a:off x="9168930" y="5323426"/>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71A3575-3878-DD41-7869-F04BF75D3455}"/>
              </a:ext>
            </a:extLst>
          </p:cNvPr>
          <p:cNvSpPr txBox="1"/>
          <p:nvPr/>
        </p:nvSpPr>
        <p:spPr>
          <a:xfrm>
            <a:off x="9477605" y="4735670"/>
            <a:ext cx="2603597" cy="1384995"/>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Sublinear MPC</a:t>
            </a:r>
          </a:p>
          <a:p>
            <a:pPr algn="ctr"/>
            <a:r>
              <a:rPr lang="en-US" sz="2800" dirty="0">
                <a:solidFill>
                  <a:srgbClr val="0070C0"/>
                </a:solidFill>
              </a:rPr>
              <a:t>for “typical”</a:t>
            </a:r>
          </a:p>
          <a:p>
            <a:pPr algn="ctr"/>
            <a:r>
              <a:rPr lang="en-US" sz="2800" dirty="0">
                <a:solidFill>
                  <a:srgbClr val="0070C0"/>
                </a:solidFill>
              </a:rPr>
              <a:t>circuits</a:t>
            </a:r>
          </a:p>
        </p:txBody>
      </p:sp>
    </p:spTree>
    <p:extLst>
      <p:ext uri="{BB962C8B-B14F-4D97-AF65-F5344CB8AC3E}">
        <p14:creationId xmlns:p14="http://schemas.microsoft.com/office/powerpoint/2010/main" val="90392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dissolve">
                                      <p:cBhvr>
                                        <p:cTn id="18" dur="500"/>
                                        <p:tgtEl>
                                          <p:spTgt spid="1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ssolv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8" grpId="0" animBg="1"/>
      <p:bldP spid="11" grpId="0" animBg="1"/>
      <p:bldP spid="12" grpId="0" animBg="1"/>
      <p:bldP spid="13" grpId="0" animBg="1"/>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48A84-2CE0-25ED-08F1-C9C4F341CC1F}"/>
            </a:ext>
          </a:extLst>
        </p:cNvPr>
        <p:cNvGrpSpPr/>
        <p:nvPr/>
      </p:nvGrpSpPr>
      <p:grpSpPr>
        <a:xfrm>
          <a:off x="0" y="0"/>
          <a:ext cx="0" cy="0"/>
          <a:chOff x="0" y="0"/>
          <a:chExt cx="0" cy="0"/>
        </a:xfrm>
      </p:grpSpPr>
      <p:sp>
        <p:nvSpPr>
          <p:cNvPr id="12289" name="Title 1">
            <a:extLst>
              <a:ext uri="{FF2B5EF4-FFF2-40B4-BE49-F238E27FC236}">
                <a16:creationId xmlns:a16="http://schemas.microsoft.com/office/drawing/2014/main" id="{BBD7D774-D291-8BA3-57B0-6AB2F3F68FD3}"/>
              </a:ext>
            </a:extLst>
          </p:cNvPr>
          <p:cNvSpPr>
            <a:spLocks noGrp="1" noChangeArrowheads="1"/>
          </p:cNvSpPr>
          <p:nvPr>
            <p:ph type="title" idx="4294967295"/>
          </p:nvPr>
        </p:nvSpPr>
        <p:spPr>
          <a:xfrm>
            <a:off x="617555" y="-33889"/>
            <a:ext cx="11250805" cy="1295400"/>
          </a:xfrm>
        </p:spPr>
        <p:txBody>
          <a:bodyPr vert="horz" wrap="square" lIns="45720" tIns="45720" rIns="45720" bIns="45720" numCol="1" anchor="ctr" anchorCtr="0" compatLnSpc="1">
            <a:prstTxWarp prst="textNoShape">
              <a:avLst/>
            </a:prstTxWarp>
          </a:bodyPr>
          <a:lstStyle/>
          <a:p>
            <a:pPr eaLnBrk="1" hangingPunct="1"/>
            <a:r>
              <a:rPr lang="en-US" altLang="en-US" dirty="0">
                <a:solidFill>
                  <a:srgbClr val="002060"/>
                </a:solidFill>
                <a:cs typeface="Times New Roman" panose="02020603050405020304" pitchFamily="18" charset="0"/>
              </a:rPr>
              <a:t>PCGs for Unit-Vector Correlations</a:t>
            </a:r>
            <a:endParaRPr lang="he-IL" altLang="en-US" dirty="0">
              <a:solidFill>
                <a:srgbClr val="002060"/>
              </a:solidFill>
            </a:endParaRPr>
          </a:p>
        </p:txBody>
      </p:sp>
      <p:grpSp>
        <p:nvGrpSpPr>
          <p:cNvPr id="30" name="Group 29">
            <a:extLst>
              <a:ext uri="{FF2B5EF4-FFF2-40B4-BE49-F238E27FC236}">
                <a16:creationId xmlns:a16="http://schemas.microsoft.com/office/drawing/2014/main" id="{6A22DB8C-CBCC-A8BA-9440-E4660242E5B5}"/>
              </a:ext>
            </a:extLst>
          </p:cNvPr>
          <p:cNvGrpSpPr>
            <a:grpSpLocks/>
          </p:cNvGrpSpPr>
          <p:nvPr/>
        </p:nvGrpSpPr>
        <p:grpSpPr bwMode="auto">
          <a:xfrm>
            <a:off x="4746458" y="3151090"/>
            <a:ext cx="3469771" cy="713459"/>
            <a:chOff x="2004080" y="4093856"/>
            <a:chExt cx="4742874" cy="973344"/>
          </a:xfrm>
        </p:grpSpPr>
        <p:sp>
          <p:nvSpPr>
            <p:cNvPr id="31" name="Rectangle 30">
              <a:extLst>
                <a:ext uri="{FF2B5EF4-FFF2-40B4-BE49-F238E27FC236}">
                  <a16:creationId xmlns:a16="http://schemas.microsoft.com/office/drawing/2014/main" id="{9A350EE1-198F-3EA7-DBFE-C3C431797853}"/>
                </a:ext>
              </a:extLst>
            </p:cNvPr>
            <p:cNvSpPr/>
            <p:nvPr/>
          </p:nvSpPr>
          <p:spPr>
            <a:xfrm>
              <a:off x="4926227"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17748F3E-847B-4217-FC99-0E6587655C60}"/>
                </a:ext>
              </a:extLst>
            </p:cNvPr>
            <p:cNvSpPr/>
            <p:nvPr/>
          </p:nvSpPr>
          <p:spPr>
            <a:xfrm>
              <a:off x="2071796"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cxnSp>
          <p:nvCxnSpPr>
            <p:cNvPr id="33" name="Straight Arrow Connector 32">
              <a:extLst>
                <a:ext uri="{FF2B5EF4-FFF2-40B4-BE49-F238E27FC236}">
                  <a16:creationId xmlns:a16="http://schemas.microsoft.com/office/drawing/2014/main" id="{0CF636BC-4BED-2C51-3A4F-17456BF8089F}"/>
                </a:ext>
              </a:extLst>
            </p:cNvPr>
            <p:cNvCxnSpPr/>
            <p:nvPr/>
          </p:nvCxnSpPr>
          <p:spPr>
            <a:xfrm>
              <a:off x="4852488" y="4563335"/>
              <a:ext cx="1894466" cy="0"/>
            </a:xfrm>
            <a:prstGeom prst="straightConnector1">
              <a:avLst/>
            </a:prstGeom>
            <a:noFill/>
            <a:ln w="31750" cap="flat" cmpd="sng" algn="ctr">
              <a:solidFill>
                <a:srgbClr val="0070C0"/>
              </a:solidFill>
              <a:prstDash val="solid"/>
              <a:miter lim="800000"/>
              <a:tailEnd type="triangle"/>
            </a:ln>
            <a:effectLst/>
          </p:spPr>
        </p:cxnSp>
        <p:sp>
          <p:nvSpPr>
            <p:cNvPr id="34" name="TextBox 33">
              <a:extLst>
                <a:ext uri="{FF2B5EF4-FFF2-40B4-BE49-F238E27FC236}">
                  <a16:creationId xmlns:a16="http://schemas.microsoft.com/office/drawing/2014/main" id="{C349B4E0-EB3B-6DF0-5B64-5FA34DC4640F}"/>
                </a:ext>
              </a:extLst>
            </p:cNvPr>
            <p:cNvSpPr txBox="1"/>
            <p:nvPr/>
          </p:nvSpPr>
          <p:spPr>
            <a:xfrm>
              <a:off x="4852488" y="4563335"/>
              <a:ext cx="1635048"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1</a:t>
              </a:r>
              <a:r>
                <a:rPr lang="en-US" kern="0" dirty="0">
                  <a:solidFill>
                    <a:prstClr val="black"/>
                  </a:solidFill>
                  <a:latin typeface="Calibri" panose="020F0502020204030204"/>
                </a:rPr>
                <a:t>)</a:t>
              </a:r>
            </a:p>
          </p:txBody>
        </p:sp>
        <p:sp>
          <p:nvSpPr>
            <p:cNvPr id="35" name="TextBox 34">
              <a:extLst>
                <a:ext uri="{FF2B5EF4-FFF2-40B4-BE49-F238E27FC236}">
                  <a16:creationId xmlns:a16="http://schemas.microsoft.com/office/drawing/2014/main" id="{9F9713F8-5739-2301-2800-3835D19FA62F}"/>
                </a:ext>
              </a:extLst>
            </p:cNvPr>
            <p:cNvSpPr txBox="1"/>
            <p:nvPr/>
          </p:nvSpPr>
          <p:spPr>
            <a:xfrm>
              <a:off x="2004080" y="4531115"/>
              <a:ext cx="1683253"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kern="0" baseline="-25000" dirty="0">
                  <a:solidFill>
                    <a:prstClr val="black"/>
                  </a:solidFill>
                  <a:latin typeface="Calibri" panose="020F0502020204030204"/>
                </a:rPr>
                <a:t> </a:t>
              </a:r>
              <a:r>
                <a:rPr lang="en-US" kern="0" dirty="0">
                  <a:solidFill>
                    <a:prstClr val="black"/>
                  </a:solidFill>
                  <a:latin typeface="Calibri" panose="020F0502020204030204"/>
                </a:rPr>
                <a:t>(</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0</a:t>
              </a:r>
              <a:r>
                <a:rPr lang="en-US" kern="0" dirty="0">
                  <a:solidFill>
                    <a:prstClr val="black"/>
                  </a:solidFill>
                  <a:latin typeface="Calibri" panose="020F0502020204030204"/>
                </a:rPr>
                <a:t>)</a:t>
              </a:r>
            </a:p>
          </p:txBody>
        </p:sp>
        <p:cxnSp>
          <p:nvCxnSpPr>
            <p:cNvPr id="36" name="Straight Arrow Connector 35">
              <a:extLst>
                <a:ext uri="{FF2B5EF4-FFF2-40B4-BE49-F238E27FC236}">
                  <a16:creationId xmlns:a16="http://schemas.microsoft.com/office/drawing/2014/main" id="{84F769DE-1BBB-ECE1-A775-E13078C9EEB2}"/>
                </a:ext>
              </a:extLst>
            </p:cNvPr>
            <p:cNvCxnSpPr/>
            <p:nvPr/>
          </p:nvCxnSpPr>
          <p:spPr>
            <a:xfrm>
              <a:off x="2047476" y="4563335"/>
              <a:ext cx="1894465" cy="0"/>
            </a:xfrm>
            <a:prstGeom prst="straightConnector1">
              <a:avLst/>
            </a:prstGeom>
            <a:noFill/>
            <a:ln w="31750" cap="flat" cmpd="sng" algn="ctr">
              <a:solidFill>
                <a:srgbClr val="0070C0"/>
              </a:solidFill>
              <a:prstDash val="solid"/>
              <a:miter lim="800000"/>
              <a:tailEnd type="triangle"/>
            </a:ln>
            <a:effectLst/>
          </p:spPr>
        </p:cxnSp>
      </p:grpSp>
      <p:sp>
        <p:nvSpPr>
          <p:cNvPr id="37" name="Rounded Rectangle 36">
            <a:extLst>
              <a:ext uri="{FF2B5EF4-FFF2-40B4-BE49-F238E27FC236}">
                <a16:creationId xmlns:a16="http://schemas.microsoft.com/office/drawing/2014/main" id="{FE41BA82-E736-0E65-3B98-BA4458909E31}"/>
              </a:ext>
            </a:extLst>
          </p:cNvPr>
          <p:cNvSpPr/>
          <p:nvPr/>
        </p:nvSpPr>
        <p:spPr>
          <a:xfrm>
            <a:off x="5386483" y="2031438"/>
            <a:ext cx="1119595" cy="390232"/>
          </a:xfrm>
          <a:prstGeom prst="roundRect">
            <a:avLst/>
          </a:prstGeom>
          <a:solidFill>
            <a:srgbClr val="5B9BD5"/>
          </a:solidFill>
          <a:ln w="12700" cap="flat" cmpd="sng" algn="ctr">
            <a:solidFill>
              <a:srgbClr val="5B9BD5">
                <a:shade val="50000"/>
              </a:srgbClr>
            </a:solidFill>
            <a:prstDash val="solid"/>
            <a:miter lim="800000"/>
          </a:ln>
          <a:effectLst/>
        </p:spPr>
        <p:txBody>
          <a:bodyPr anchor="ctr"/>
          <a:lstStyle/>
          <a:p>
            <a:pPr algn="ctr" defTabSz="685800">
              <a:defRPr/>
            </a:pPr>
            <a:r>
              <a:rPr lang="en-US" sz="2400" kern="0" dirty="0">
                <a:solidFill>
                  <a:prstClr val="white"/>
                </a:solidFill>
                <a:latin typeface="Calibri" panose="020F0502020204030204"/>
              </a:rPr>
              <a:t>Gen</a:t>
            </a:r>
          </a:p>
        </p:txBody>
      </p:sp>
      <p:cxnSp>
        <p:nvCxnSpPr>
          <p:cNvPr id="38" name="Straight Arrow Connector 37">
            <a:extLst>
              <a:ext uri="{FF2B5EF4-FFF2-40B4-BE49-F238E27FC236}">
                <a16:creationId xmlns:a16="http://schemas.microsoft.com/office/drawing/2014/main" id="{569887A2-819B-76B5-ED59-6857F36E558F}"/>
              </a:ext>
            </a:extLst>
          </p:cNvPr>
          <p:cNvCxnSpPr>
            <a:cxnSpLocks/>
          </p:cNvCxnSpPr>
          <p:nvPr/>
        </p:nvCxnSpPr>
        <p:spPr>
          <a:xfrm flipH="1">
            <a:off x="5114874" y="2523910"/>
            <a:ext cx="611185" cy="443633"/>
          </a:xfrm>
          <a:prstGeom prst="straightConnector1">
            <a:avLst/>
          </a:prstGeom>
          <a:noFill/>
          <a:ln w="38100" cap="flat" cmpd="sng" algn="ctr">
            <a:solidFill>
              <a:srgbClr val="5B9BD5"/>
            </a:solidFill>
            <a:prstDash val="solid"/>
            <a:miter lim="800000"/>
            <a:tailEnd type="triangle"/>
          </a:ln>
          <a:effectLst/>
        </p:spPr>
      </p:cxnSp>
      <p:cxnSp>
        <p:nvCxnSpPr>
          <p:cNvPr id="39" name="Straight Arrow Connector 38">
            <a:extLst>
              <a:ext uri="{FF2B5EF4-FFF2-40B4-BE49-F238E27FC236}">
                <a16:creationId xmlns:a16="http://schemas.microsoft.com/office/drawing/2014/main" id="{BFF08021-7D8E-F967-BFD9-B9AF3A20266C}"/>
              </a:ext>
            </a:extLst>
          </p:cNvPr>
          <p:cNvCxnSpPr>
            <a:cxnSpLocks/>
          </p:cNvCxnSpPr>
          <p:nvPr/>
        </p:nvCxnSpPr>
        <p:spPr>
          <a:xfrm>
            <a:off x="6294533" y="2512157"/>
            <a:ext cx="548531" cy="456576"/>
          </a:xfrm>
          <a:prstGeom prst="straightConnector1">
            <a:avLst/>
          </a:prstGeom>
          <a:noFill/>
          <a:ln w="38100" cap="flat" cmpd="sng" algn="ctr">
            <a:solidFill>
              <a:srgbClr val="5B9BD5"/>
            </a:solidFill>
            <a:prstDash val="solid"/>
            <a:miter lim="800000"/>
            <a:tailEnd type="triangle"/>
          </a:ln>
          <a:effectLst/>
        </p:spPr>
      </p:cxnSp>
      <p:sp>
        <p:nvSpPr>
          <p:cNvPr id="46" name="TextBox 45">
            <a:extLst>
              <a:ext uri="{FF2B5EF4-FFF2-40B4-BE49-F238E27FC236}">
                <a16:creationId xmlns:a16="http://schemas.microsoft.com/office/drawing/2014/main" id="{D68AC314-0026-253B-0593-606CB2F48308}"/>
              </a:ext>
            </a:extLst>
          </p:cNvPr>
          <p:cNvSpPr txBox="1"/>
          <p:nvPr/>
        </p:nvSpPr>
        <p:spPr>
          <a:xfrm>
            <a:off x="5105539" y="1016675"/>
            <a:ext cx="7224281" cy="954107"/>
          </a:xfrm>
          <a:prstGeom prst="rect">
            <a:avLst/>
          </a:prstGeom>
          <a:noFill/>
        </p:spPr>
        <p:txBody>
          <a:bodyPr wrap="square" rtlCol="0">
            <a:spAutoFit/>
          </a:bodyPr>
          <a:lstStyle/>
          <a:p>
            <a:r>
              <a:rPr lang="en-US" altLang="en-US" sz="2800" dirty="0">
                <a:latin typeface="Times New Roman" panose="02020603050405020304" pitchFamily="18" charset="0"/>
              </a:rPr>
              <a:t>[ABG</a:t>
            </a:r>
            <a:r>
              <a:rPr lang="en-US" altLang="en-US" sz="2800" b="1" dirty="0">
                <a:solidFill>
                  <a:srgbClr val="FF0000"/>
                </a:solidFill>
                <a:latin typeface="Times New Roman" panose="02020603050405020304" pitchFamily="18" charset="0"/>
              </a:rPr>
              <a:t>I</a:t>
            </a:r>
            <a:r>
              <a:rPr lang="en-US" altLang="en-US" sz="2800" dirty="0">
                <a:latin typeface="Times New Roman" panose="02020603050405020304" pitchFamily="18" charset="0"/>
              </a:rPr>
              <a:t>KM24]</a:t>
            </a:r>
          </a:p>
          <a:p>
            <a:endParaRPr lang="en-US" sz="2800" dirty="0"/>
          </a:p>
        </p:txBody>
      </p:sp>
      <p:sp>
        <p:nvSpPr>
          <p:cNvPr id="29" name="Rectangle 28">
            <a:extLst>
              <a:ext uri="{FF2B5EF4-FFF2-40B4-BE49-F238E27FC236}">
                <a16:creationId xmlns:a16="http://schemas.microsoft.com/office/drawing/2014/main" id="{935A129B-9336-51FC-CECA-049A5866802F}"/>
              </a:ext>
            </a:extLst>
          </p:cNvPr>
          <p:cNvSpPr/>
          <p:nvPr/>
        </p:nvSpPr>
        <p:spPr>
          <a:xfrm>
            <a:off x="6830283" y="3153953"/>
            <a:ext cx="340680" cy="209053"/>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1</a:t>
            </a:r>
          </a:p>
        </p:txBody>
      </p:sp>
      <p:sp>
        <p:nvSpPr>
          <p:cNvPr id="28" name="Rectangle 27">
            <a:extLst>
              <a:ext uri="{FF2B5EF4-FFF2-40B4-BE49-F238E27FC236}">
                <a16:creationId xmlns:a16="http://schemas.microsoft.com/office/drawing/2014/main" id="{E2A9ABB5-6220-0E54-C250-8B7D50237BB0}"/>
              </a:ext>
            </a:extLst>
          </p:cNvPr>
          <p:cNvSpPr/>
          <p:nvPr/>
        </p:nvSpPr>
        <p:spPr>
          <a:xfrm>
            <a:off x="4771502" y="3152403"/>
            <a:ext cx="340680" cy="210602"/>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0</a:t>
            </a:r>
          </a:p>
        </p:txBody>
      </p:sp>
      <p:sp>
        <p:nvSpPr>
          <p:cNvPr id="4" name="TextBox 3">
            <a:extLst>
              <a:ext uri="{FF2B5EF4-FFF2-40B4-BE49-F238E27FC236}">
                <a16:creationId xmlns:a16="http://schemas.microsoft.com/office/drawing/2014/main" id="{920711CD-5BB5-EDBC-9032-9603115CC919}"/>
              </a:ext>
            </a:extLst>
          </p:cNvPr>
          <p:cNvSpPr txBox="1"/>
          <p:nvPr/>
        </p:nvSpPr>
        <p:spPr>
          <a:xfrm>
            <a:off x="8692580" y="2998950"/>
            <a:ext cx="2980303" cy="646331"/>
          </a:xfrm>
          <a:prstGeom prst="rect">
            <a:avLst/>
          </a:prstGeom>
          <a:noFill/>
        </p:spPr>
        <p:txBody>
          <a:bodyPr wrap="none" rtlCol="0">
            <a:spAutoFit/>
          </a:bodyPr>
          <a:lstStyle/>
          <a:p>
            <a:pPr algn="ctr"/>
            <a:r>
              <a:rPr lang="en-US" dirty="0">
                <a:highlight>
                  <a:srgbClr val="FFFF00"/>
                </a:highlight>
              </a:rPr>
              <a:t>Many instances of </a:t>
            </a:r>
          </a:p>
          <a:p>
            <a:pPr algn="ctr"/>
            <a:r>
              <a:rPr lang="en-US" dirty="0">
                <a:highlight>
                  <a:srgbClr val="FFFF00"/>
                </a:highlight>
              </a:rPr>
              <a:t>random shared unit vectors</a:t>
            </a:r>
          </a:p>
        </p:txBody>
      </p:sp>
      <p:sp>
        <p:nvSpPr>
          <p:cNvPr id="8" name="TextBox 7">
            <a:extLst>
              <a:ext uri="{FF2B5EF4-FFF2-40B4-BE49-F238E27FC236}">
                <a16:creationId xmlns:a16="http://schemas.microsoft.com/office/drawing/2014/main" id="{04C0A08E-1E06-33BD-7BC2-AE513C4B72DB}"/>
              </a:ext>
            </a:extLst>
          </p:cNvPr>
          <p:cNvSpPr txBox="1"/>
          <p:nvPr/>
        </p:nvSpPr>
        <p:spPr>
          <a:xfrm>
            <a:off x="5237602" y="4918215"/>
            <a:ext cx="1202573" cy="954107"/>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PCG</a:t>
            </a:r>
          </a:p>
          <a:p>
            <a:pPr algn="ctr"/>
            <a:r>
              <a:rPr lang="en-US" sz="2800" dirty="0">
                <a:solidFill>
                  <a:srgbClr val="0070C0"/>
                </a:solidFill>
              </a:rPr>
              <a:t>for UV</a:t>
            </a:r>
          </a:p>
        </p:txBody>
      </p:sp>
      <p:sp>
        <p:nvSpPr>
          <p:cNvPr id="11" name="Right Arrow 10">
            <a:extLst>
              <a:ext uri="{FF2B5EF4-FFF2-40B4-BE49-F238E27FC236}">
                <a16:creationId xmlns:a16="http://schemas.microsoft.com/office/drawing/2014/main" id="{AAF80A05-DEFF-16C0-774F-CCC8F43431FD}"/>
              </a:ext>
            </a:extLst>
          </p:cNvPr>
          <p:cNvSpPr/>
          <p:nvPr/>
        </p:nvSpPr>
        <p:spPr bwMode="auto">
          <a:xfrm>
            <a:off x="6511873" y="5310173"/>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7349C1F-00EF-FE2D-21A8-2E14C13BF43F}"/>
              </a:ext>
            </a:extLst>
          </p:cNvPr>
          <p:cNvSpPr txBox="1"/>
          <p:nvPr/>
        </p:nvSpPr>
        <p:spPr>
          <a:xfrm>
            <a:off x="6855506" y="4713463"/>
            <a:ext cx="2305439" cy="1384995"/>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Compressing</a:t>
            </a:r>
          </a:p>
          <a:p>
            <a:pPr algn="ctr"/>
            <a:r>
              <a:rPr lang="en-US" sz="2800" dirty="0">
                <a:solidFill>
                  <a:srgbClr val="0070C0"/>
                </a:solidFill>
              </a:rPr>
              <a:t>many</a:t>
            </a:r>
          </a:p>
          <a:p>
            <a:pPr algn="ctr"/>
            <a:r>
              <a:rPr lang="en-US" sz="2800" dirty="0">
                <a:solidFill>
                  <a:srgbClr val="0070C0"/>
                </a:solidFill>
              </a:rPr>
              <a:t>one-time TT</a:t>
            </a:r>
          </a:p>
        </p:txBody>
      </p:sp>
      <p:sp>
        <p:nvSpPr>
          <p:cNvPr id="13" name="Right Arrow 12">
            <a:extLst>
              <a:ext uri="{FF2B5EF4-FFF2-40B4-BE49-F238E27FC236}">
                <a16:creationId xmlns:a16="http://schemas.microsoft.com/office/drawing/2014/main" id="{C6024FC5-72D1-CAE5-70FB-8862C58ABAA2}"/>
              </a:ext>
            </a:extLst>
          </p:cNvPr>
          <p:cNvSpPr/>
          <p:nvPr/>
        </p:nvSpPr>
        <p:spPr bwMode="auto">
          <a:xfrm>
            <a:off x="9168930" y="5323426"/>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32BF6B2-B1E1-5DAE-D7BF-F66F953858C2}"/>
              </a:ext>
            </a:extLst>
          </p:cNvPr>
          <p:cNvSpPr txBox="1"/>
          <p:nvPr/>
        </p:nvSpPr>
        <p:spPr>
          <a:xfrm>
            <a:off x="9477605" y="4735670"/>
            <a:ext cx="2603597" cy="1384995"/>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Sublinear MPC</a:t>
            </a:r>
          </a:p>
          <a:p>
            <a:pPr algn="ctr"/>
            <a:r>
              <a:rPr lang="en-US" sz="2800" dirty="0">
                <a:solidFill>
                  <a:srgbClr val="0070C0"/>
                </a:solidFill>
              </a:rPr>
              <a:t>for “typical”</a:t>
            </a:r>
          </a:p>
          <a:p>
            <a:pPr algn="ctr"/>
            <a:r>
              <a:rPr lang="en-US" sz="2800" dirty="0">
                <a:solidFill>
                  <a:srgbClr val="0070C0"/>
                </a:solidFill>
              </a:rPr>
              <a:t>circuits</a:t>
            </a:r>
          </a:p>
        </p:txBody>
      </p:sp>
      <p:sp>
        <p:nvSpPr>
          <p:cNvPr id="2" name="Trapezoid 1">
            <a:extLst>
              <a:ext uri="{FF2B5EF4-FFF2-40B4-BE49-F238E27FC236}">
                <a16:creationId xmlns:a16="http://schemas.microsoft.com/office/drawing/2014/main" id="{0E8B443D-DF2A-3FBC-C9C7-8E58DAE7012B}"/>
              </a:ext>
            </a:extLst>
          </p:cNvPr>
          <p:cNvSpPr/>
          <p:nvPr/>
        </p:nvSpPr>
        <p:spPr bwMode="auto">
          <a:xfrm flipV="1">
            <a:off x="808657" y="4870541"/>
            <a:ext cx="2642586" cy="1001519"/>
          </a:xfrm>
          <a:prstGeom prst="trapezoid">
            <a:avLst>
              <a:gd name="adj" fmla="val 90710"/>
            </a:avLst>
          </a:prstGeom>
          <a:solidFill>
            <a:srgbClr val="FFFD78"/>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3" name="TextBox 2">
            <a:extLst>
              <a:ext uri="{FF2B5EF4-FFF2-40B4-BE49-F238E27FC236}">
                <a16:creationId xmlns:a16="http://schemas.microsoft.com/office/drawing/2014/main" id="{53982145-4EBF-6ADD-7210-377BEDEF9F77}"/>
              </a:ext>
            </a:extLst>
          </p:cNvPr>
          <p:cNvSpPr txBox="1"/>
          <p:nvPr/>
        </p:nvSpPr>
        <p:spPr>
          <a:xfrm>
            <a:off x="1287291" y="5973943"/>
            <a:ext cx="1774845" cy="369332"/>
          </a:xfrm>
          <a:prstGeom prst="rect">
            <a:avLst/>
          </a:prstGeom>
          <a:noFill/>
        </p:spPr>
        <p:txBody>
          <a:bodyPr wrap="none" rtlCol="0">
            <a:spAutoFit/>
          </a:bodyPr>
          <a:lstStyle/>
          <a:p>
            <a:r>
              <a:rPr lang="en-US" dirty="0"/>
              <a:t>structured seed</a:t>
            </a:r>
          </a:p>
        </p:txBody>
      </p:sp>
      <p:sp>
        <p:nvSpPr>
          <p:cNvPr id="5" name="TextBox 4">
            <a:extLst>
              <a:ext uri="{FF2B5EF4-FFF2-40B4-BE49-F238E27FC236}">
                <a16:creationId xmlns:a16="http://schemas.microsoft.com/office/drawing/2014/main" id="{EE0BCC1E-178B-4896-A0C6-3922E77D36F1}"/>
              </a:ext>
            </a:extLst>
          </p:cNvPr>
          <p:cNvSpPr txBox="1"/>
          <p:nvPr/>
        </p:nvSpPr>
        <p:spPr>
          <a:xfrm>
            <a:off x="568578" y="4385808"/>
            <a:ext cx="3185487" cy="369332"/>
          </a:xfrm>
          <a:prstGeom prst="rect">
            <a:avLst/>
          </a:prstGeom>
          <a:noFill/>
        </p:spPr>
        <p:txBody>
          <a:bodyPr wrap="none" rtlCol="0">
            <a:spAutoFit/>
          </a:bodyPr>
          <a:lstStyle/>
          <a:p>
            <a:r>
              <a:rPr lang="en-US" dirty="0"/>
              <a:t>sparse pseudorandom output</a:t>
            </a:r>
          </a:p>
        </p:txBody>
      </p:sp>
      <p:sp>
        <p:nvSpPr>
          <p:cNvPr id="6" name="TextBox 5">
            <a:extLst>
              <a:ext uri="{FF2B5EF4-FFF2-40B4-BE49-F238E27FC236}">
                <a16:creationId xmlns:a16="http://schemas.microsoft.com/office/drawing/2014/main" id="{EFAB4F62-2EBE-4618-FF24-EC00F27B9CEA}"/>
              </a:ext>
            </a:extLst>
          </p:cNvPr>
          <p:cNvSpPr txBox="1"/>
          <p:nvPr/>
        </p:nvSpPr>
        <p:spPr>
          <a:xfrm>
            <a:off x="1421375" y="5070257"/>
            <a:ext cx="1479892" cy="369332"/>
          </a:xfrm>
          <a:prstGeom prst="rect">
            <a:avLst/>
          </a:prstGeom>
          <a:noFill/>
        </p:spPr>
        <p:txBody>
          <a:bodyPr wrap="none" rtlCol="0">
            <a:spAutoFit/>
          </a:bodyPr>
          <a:lstStyle/>
          <a:p>
            <a:r>
              <a:rPr lang="en-US" dirty="0"/>
              <a:t>Sparse PRG</a:t>
            </a:r>
          </a:p>
        </p:txBody>
      </p:sp>
      <p:sp>
        <p:nvSpPr>
          <p:cNvPr id="7" name="TextBox 6">
            <a:extLst>
              <a:ext uri="{FF2B5EF4-FFF2-40B4-BE49-F238E27FC236}">
                <a16:creationId xmlns:a16="http://schemas.microsoft.com/office/drawing/2014/main" id="{8898DDB3-A14D-F616-E94F-1061057878A5}"/>
              </a:ext>
            </a:extLst>
          </p:cNvPr>
          <p:cNvSpPr txBox="1"/>
          <p:nvPr/>
        </p:nvSpPr>
        <p:spPr>
          <a:xfrm>
            <a:off x="457208" y="3733756"/>
            <a:ext cx="3522118" cy="461665"/>
          </a:xfrm>
          <a:prstGeom prst="rect">
            <a:avLst/>
          </a:prstGeom>
          <a:noFill/>
        </p:spPr>
        <p:txBody>
          <a:bodyPr wrap="none" rtlCol="0">
            <a:spAutoFit/>
          </a:bodyPr>
          <a:lstStyle/>
          <a:p>
            <a:r>
              <a:rPr lang="en-US" sz="2400" dirty="0">
                <a:solidFill>
                  <a:srgbClr val="437B46"/>
                </a:solidFill>
              </a:rPr>
              <a:t>New symmetric primitive</a:t>
            </a:r>
          </a:p>
        </p:txBody>
      </p:sp>
    </p:spTree>
    <p:extLst>
      <p:ext uri="{BB962C8B-B14F-4D97-AF65-F5344CB8AC3E}">
        <p14:creationId xmlns:p14="http://schemas.microsoft.com/office/powerpoint/2010/main" val="378929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DBE7F-A4A0-0982-469F-BAE1A3A525E7}"/>
            </a:ext>
          </a:extLst>
        </p:cNvPr>
        <p:cNvGrpSpPr/>
        <p:nvPr/>
      </p:nvGrpSpPr>
      <p:grpSpPr>
        <a:xfrm>
          <a:off x="0" y="0"/>
          <a:ext cx="0" cy="0"/>
          <a:chOff x="0" y="0"/>
          <a:chExt cx="0" cy="0"/>
        </a:xfrm>
      </p:grpSpPr>
      <p:sp>
        <p:nvSpPr>
          <p:cNvPr id="12289" name="Title 1">
            <a:extLst>
              <a:ext uri="{FF2B5EF4-FFF2-40B4-BE49-F238E27FC236}">
                <a16:creationId xmlns:a16="http://schemas.microsoft.com/office/drawing/2014/main" id="{129E157B-C32D-75BE-2AEA-56B1B4E4490C}"/>
              </a:ext>
            </a:extLst>
          </p:cNvPr>
          <p:cNvSpPr>
            <a:spLocks noGrp="1" noChangeArrowheads="1"/>
          </p:cNvSpPr>
          <p:nvPr>
            <p:ph type="title" idx="4294967295"/>
          </p:nvPr>
        </p:nvSpPr>
        <p:spPr>
          <a:xfrm>
            <a:off x="617555" y="-33889"/>
            <a:ext cx="11250805" cy="1295400"/>
          </a:xfrm>
        </p:spPr>
        <p:txBody>
          <a:bodyPr vert="horz" wrap="square" lIns="45720" tIns="45720" rIns="45720" bIns="45720" numCol="1" anchor="ctr" anchorCtr="0" compatLnSpc="1">
            <a:prstTxWarp prst="textNoShape">
              <a:avLst/>
            </a:prstTxWarp>
          </a:bodyPr>
          <a:lstStyle/>
          <a:p>
            <a:pPr eaLnBrk="1" hangingPunct="1"/>
            <a:r>
              <a:rPr lang="en-US" altLang="en-US" dirty="0">
                <a:solidFill>
                  <a:srgbClr val="002060"/>
                </a:solidFill>
                <a:cs typeface="Times New Roman" panose="02020603050405020304" pitchFamily="18" charset="0"/>
              </a:rPr>
              <a:t>PCGs for Unit-Vector Correlations</a:t>
            </a:r>
            <a:endParaRPr lang="he-IL" altLang="en-US" dirty="0">
              <a:solidFill>
                <a:srgbClr val="002060"/>
              </a:solidFill>
            </a:endParaRPr>
          </a:p>
        </p:txBody>
      </p:sp>
      <p:grpSp>
        <p:nvGrpSpPr>
          <p:cNvPr id="30" name="Group 29">
            <a:extLst>
              <a:ext uri="{FF2B5EF4-FFF2-40B4-BE49-F238E27FC236}">
                <a16:creationId xmlns:a16="http://schemas.microsoft.com/office/drawing/2014/main" id="{C4E4DF8A-A2A4-9265-2093-90036ECCFBE9}"/>
              </a:ext>
            </a:extLst>
          </p:cNvPr>
          <p:cNvGrpSpPr>
            <a:grpSpLocks/>
          </p:cNvGrpSpPr>
          <p:nvPr/>
        </p:nvGrpSpPr>
        <p:grpSpPr bwMode="auto">
          <a:xfrm>
            <a:off x="4746458" y="3151090"/>
            <a:ext cx="3469771" cy="713459"/>
            <a:chOff x="2004080" y="4093856"/>
            <a:chExt cx="4742874" cy="973344"/>
          </a:xfrm>
        </p:grpSpPr>
        <p:sp>
          <p:nvSpPr>
            <p:cNvPr id="31" name="Rectangle 30">
              <a:extLst>
                <a:ext uri="{FF2B5EF4-FFF2-40B4-BE49-F238E27FC236}">
                  <a16:creationId xmlns:a16="http://schemas.microsoft.com/office/drawing/2014/main" id="{E32F55E4-4E2F-FF25-5A0C-73D4CBE9BFBF}"/>
                </a:ext>
              </a:extLst>
            </p:cNvPr>
            <p:cNvSpPr/>
            <p:nvPr/>
          </p:nvSpPr>
          <p:spPr>
            <a:xfrm>
              <a:off x="4926227"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C040A8B3-256F-67DC-F762-F510514B7313}"/>
                </a:ext>
              </a:extLst>
            </p:cNvPr>
            <p:cNvSpPr/>
            <p:nvPr/>
          </p:nvSpPr>
          <p:spPr>
            <a:xfrm>
              <a:off x="2071796" y="4093856"/>
              <a:ext cx="1420321" cy="287315"/>
            </a:xfrm>
            <a:prstGeom prst="rect">
              <a:avLst/>
            </a:prstGeom>
            <a:solidFill>
              <a:srgbClr val="F4B0AD"/>
            </a:solidFill>
            <a:ln w="12700" cap="flat" cmpd="sng" algn="ctr">
              <a:solidFill>
                <a:srgbClr val="5B9BD5">
                  <a:shade val="50000"/>
                </a:srgbClr>
              </a:solidFill>
              <a:prstDash val="solid"/>
              <a:miter lim="800000"/>
            </a:ln>
            <a:effectLst/>
          </p:spPr>
          <p:txBody>
            <a:bodyPr anchor="ctr"/>
            <a:lstStyle/>
            <a:p>
              <a:pPr algn="ctr" defTabSz="685800">
                <a:defRPr/>
              </a:pPr>
              <a:endParaRPr lang="en-US" sz="1350" kern="0" dirty="0">
                <a:solidFill>
                  <a:prstClr val="white"/>
                </a:solidFill>
                <a:latin typeface="Calibri" panose="020F0502020204030204"/>
              </a:endParaRPr>
            </a:p>
          </p:txBody>
        </p:sp>
        <p:cxnSp>
          <p:nvCxnSpPr>
            <p:cNvPr id="33" name="Straight Arrow Connector 32">
              <a:extLst>
                <a:ext uri="{FF2B5EF4-FFF2-40B4-BE49-F238E27FC236}">
                  <a16:creationId xmlns:a16="http://schemas.microsoft.com/office/drawing/2014/main" id="{0CDA5162-D7A0-699F-DDB7-120DBF977558}"/>
                </a:ext>
              </a:extLst>
            </p:cNvPr>
            <p:cNvCxnSpPr/>
            <p:nvPr/>
          </p:nvCxnSpPr>
          <p:spPr>
            <a:xfrm>
              <a:off x="4852488" y="4563335"/>
              <a:ext cx="1894466" cy="0"/>
            </a:xfrm>
            <a:prstGeom prst="straightConnector1">
              <a:avLst/>
            </a:prstGeom>
            <a:noFill/>
            <a:ln w="31750" cap="flat" cmpd="sng" algn="ctr">
              <a:solidFill>
                <a:srgbClr val="0070C0"/>
              </a:solidFill>
              <a:prstDash val="solid"/>
              <a:miter lim="800000"/>
              <a:tailEnd type="triangle"/>
            </a:ln>
            <a:effectLst/>
          </p:spPr>
        </p:cxnSp>
        <p:sp>
          <p:nvSpPr>
            <p:cNvPr id="34" name="TextBox 33">
              <a:extLst>
                <a:ext uri="{FF2B5EF4-FFF2-40B4-BE49-F238E27FC236}">
                  <a16:creationId xmlns:a16="http://schemas.microsoft.com/office/drawing/2014/main" id="{07E658F0-1A72-62F2-8CDC-27B06A84D5D0}"/>
                </a:ext>
              </a:extLst>
            </p:cNvPr>
            <p:cNvSpPr txBox="1"/>
            <p:nvPr/>
          </p:nvSpPr>
          <p:spPr>
            <a:xfrm>
              <a:off x="4852488" y="4563335"/>
              <a:ext cx="1635048"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1</a:t>
              </a:r>
              <a:r>
                <a:rPr lang="en-US" kern="0" dirty="0">
                  <a:solidFill>
                    <a:prstClr val="black"/>
                  </a:solidFill>
                  <a:latin typeface="Calibri" panose="020F0502020204030204"/>
                </a:rPr>
                <a:t>)</a:t>
              </a:r>
            </a:p>
          </p:txBody>
        </p:sp>
        <p:sp>
          <p:nvSpPr>
            <p:cNvPr id="35" name="TextBox 34">
              <a:extLst>
                <a:ext uri="{FF2B5EF4-FFF2-40B4-BE49-F238E27FC236}">
                  <a16:creationId xmlns:a16="http://schemas.microsoft.com/office/drawing/2014/main" id="{BDB6387F-9EEE-DEDE-0682-13728716FA2F}"/>
                </a:ext>
              </a:extLst>
            </p:cNvPr>
            <p:cNvSpPr txBox="1"/>
            <p:nvPr/>
          </p:nvSpPr>
          <p:spPr>
            <a:xfrm>
              <a:off x="2004080" y="4531115"/>
              <a:ext cx="1683253" cy="503865"/>
            </a:xfrm>
            <a:prstGeom prst="rect">
              <a:avLst/>
            </a:prstGeom>
            <a:noFill/>
          </p:spPr>
          <p:txBody>
            <a:bodyPr wrap="none">
              <a:spAutoFit/>
            </a:bodyPr>
            <a:lstStyle/>
            <a:p>
              <a:pPr defTabSz="685800">
                <a:defRPr/>
              </a:pPr>
              <a:r>
                <a:rPr lang="en-US" kern="0" dirty="0">
                  <a:solidFill>
                    <a:prstClr val="black"/>
                  </a:solidFill>
                  <a:latin typeface="Calibri" panose="020F0502020204030204"/>
                </a:rPr>
                <a:t>Expand</a:t>
              </a:r>
              <a:r>
                <a:rPr lang="en-US" kern="0" baseline="-25000" dirty="0">
                  <a:solidFill>
                    <a:prstClr val="black"/>
                  </a:solidFill>
                  <a:latin typeface="Calibri" panose="020F0502020204030204"/>
                </a:rPr>
                <a:t> </a:t>
              </a:r>
              <a:r>
                <a:rPr lang="en-US" kern="0" dirty="0">
                  <a:solidFill>
                    <a:prstClr val="black"/>
                  </a:solidFill>
                  <a:latin typeface="Calibri" panose="020F0502020204030204"/>
                </a:rPr>
                <a:t>(</a:t>
              </a:r>
              <a:r>
                <a:rPr lang="en-US" i="1" kern="0" dirty="0">
                  <a:solidFill>
                    <a:prstClr val="black"/>
                  </a:solidFill>
                  <a:latin typeface="Calibri" panose="020F0502020204030204"/>
                </a:rPr>
                <a:t>k</a:t>
              </a:r>
              <a:r>
                <a:rPr lang="en-US" kern="0" baseline="-25000" dirty="0">
                  <a:solidFill>
                    <a:prstClr val="black"/>
                  </a:solidFill>
                  <a:latin typeface="Calibri" panose="020F0502020204030204"/>
                </a:rPr>
                <a:t>0</a:t>
              </a:r>
              <a:r>
                <a:rPr lang="en-US" kern="0" dirty="0">
                  <a:solidFill>
                    <a:prstClr val="black"/>
                  </a:solidFill>
                  <a:latin typeface="Calibri" panose="020F0502020204030204"/>
                </a:rPr>
                <a:t>)</a:t>
              </a:r>
            </a:p>
          </p:txBody>
        </p:sp>
        <p:cxnSp>
          <p:nvCxnSpPr>
            <p:cNvPr id="36" name="Straight Arrow Connector 35">
              <a:extLst>
                <a:ext uri="{FF2B5EF4-FFF2-40B4-BE49-F238E27FC236}">
                  <a16:creationId xmlns:a16="http://schemas.microsoft.com/office/drawing/2014/main" id="{B684A291-492E-09D0-B72A-C18CBC5BE6B2}"/>
                </a:ext>
              </a:extLst>
            </p:cNvPr>
            <p:cNvCxnSpPr/>
            <p:nvPr/>
          </p:nvCxnSpPr>
          <p:spPr>
            <a:xfrm>
              <a:off x="2047476" y="4563335"/>
              <a:ext cx="1894465" cy="0"/>
            </a:xfrm>
            <a:prstGeom prst="straightConnector1">
              <a:avLst/>
            </a:prstGeom>
            <a:noFill/>
            <a:ln w="31750" cap="flat" cmpd="sng" algn="ctr">
              <a:solidFill>
                <a:srgbClr val="0070C0"/>
              </a:solidFill>
              <a:prstDash val="solid"/>
              <a:miter lim="800000"/>
              <a:tailEnd type="triangle"/>
            </a:ln>
            <a:effectLst/>
          </p:spPr>
        </p:cxnSp>
      </p:grpSp>
      <p:sp>
        <p:nvSpPr>
          <p:cNvPr id="37" name="Rounded Rectangle 36">
            <a:extLst>
              <a:ext uri="{FF2B5EF4-FFF2-40B4-BE49-F238E27FC236}">
                <a16:creationId xmlns:a16="http://schemas.microsoft.com/office/drawing/2014/main" id="{8C57E8CC-EC44-AC56-C943-5120D33DDAC6}"/>
              </a:ext>
            </a:extLst>
          </p:cNvPr>
          <p:cNvSpPr/>
          <p:nvPr/>
        </p:nvSpPr>
        <p:spPr>
          <a:xfrm>
            <a:off x="5386483" y="2031438"/>
            <a:ext cx="1119595" cy="390232"/>
          </a:xfrm>
          <a:prstGeom prst="roundRect">
            <a:avLst/>
          </a:prstGeom>
          <a:solidFill>
            <a:srgbClr val="5B9BD5"/>
          </a:solidFill>
          <a:ln w="12700" cap="flat" cmpd="sng" algn="ctr">
            <a:solidFill>
              <a:srgbClr val="5B9BD5">
                <a:shade val="50000"/>
              </a:srgbClr>
            </a:solidFill>
            <a:prstDash val="solid"/>
            <a:miter lim="800000"/>
          </a:ln>
          <a:effectLst/>
        </p:spPr>
        <p:txBody>
          <a:bodyPr anchor="ctr"/>
          <a:lstStyle/>
          <a:p>
            <a:pPr algn="ctr" defTabSz="685800">
              <a:defRPr/>
            </a:pPr>
            <a:r>
              <a:rPr lang="en-US" sz="2400" kern="0" dirty="0">
                <a:solidFill>
                  <a:prstClr val="white"/>
                </a:solidFill>
                <a:latin typeface="Calibri" panose="020F0502020204030204"/>
              </a:rPr>
              <a:t>Gen</a:t>
            </a:r>
          </a:p>
        </p:txBody>
      </p:sp>
      <p:cxnSp>
        <p:nvCxnSpPr>
          <p:cNvPr id="38" name="Straight Arrow Connector 37">
            <a:extLst>
              <a:ext uri="{FF2B5EF4-FFF2-40B4-BE49-F238E27FC236}">
                <a16:creationId xmlns:a16="http://schemas.microsoft.com/office/drawing/2014/main" id="{A71BACE1-B5C3-DD7D-FC43-0A92AA712855}"/>
              </a:ext>
            </a:extLst>
          </p:cNvPr>
          <p:cNvCxnSpPr>
            <a:cxnSpLocks/>
          </p:cNvCxnSpPr>
          <p:nvPr/>
        </p:nvCxnSpPr>
        <p:spPr>
          <a:xfrm flipH="1">
            <a:off x="5114874" y="2523910"/>
            <a:ext cx="611185" cy="443633"/>
          </a:xfrm>
          <a:prstGeom prst="straightConnector1">
            <a:avLst/>
          </a:prstGeom>
          <a:noFill/>
          <a:ln w="38100" cap="flat" cmpd="sng" algn="ctr">
            <a:solidFill>
              <a:srgbClr val="5B9BD5"/>
            </a:solidFill>
            <a:prstDash val="solid"/>
            <a:miter lim="800000"/>
            <a:tailEnd type="triangle"/>
          </a:ln>
          <a:effectLst/>
        </p:spPr>
      </p:cxnSp>
      <p:cxnSp>
        <p:nvCxnSpPr>
          <p:cNvPr id="39" name="Straight Arrow Connector 38">
            <a:extLst>
              <a:ext uri="{FF2B5EF4-FFF2-40B4-BE49-F238E27FC236}">
                <a16:creationId xmlns:a16="http://schemas.microsoft.com/office/drawing/2014/main" id="{773EE165-3F49-45B8-303A-0AC3F2B16CF7}"/>
              </a:ext>
            </a:extLst>
          </p:cNvPr>
          <p:cNvCxnSpPr>
            <a:cxnSpLocks/>
          </p:cNvCxnSpPr>
          <p:nvPr/>
        </p:nvCxnSpPr>
        <p:spPr>
          <a:xfrm>
            <a:off x="6294533" y="2512157"/>
            <a:ext cx="548531" cy="456576"/>
          </a:xfrm>
          <a:prstGeom prst="straightConnector1">
            <a:avLst/>
          </a:prstGeom>
          <a:noFill/>
          <a:ln w="38100" cap="flat" cmpd="sng" algn="ctr">
            <a:solidFill>
              <a:srgbClr val="5B9BD5"/>
            </a:solidFill>
            <a:prstDash val="solid"/>
            <a:miter lim="800000"/>
            <a:tailEnd type="triangle"/>
          </a:ln>
          <a:effectLst/>
        </p:spPr>
      </p:cxnSp>
      <p:sp>
        <p:nvSpPr>
          <p:cNvPr id="46" name="TextBox 45">
            <a:extLst>
              <a:ext uri="{FF2B5EF4-FFF2-40B4-BE49-F238E27FC236}">
                <a16:creationId xmlns:a16="http://schemas.microsoft.com/office/drawing/2014/main" id="{E3739555-D5C6-E039-6F14-B014081C8725}"/>
              </a:ext>
            </a:extLst>
          </p:cNvPr>
          <p:cNvSpPr txBox="1"/>
          <p:nvPr/>
        </p:nvSpPr>
        <p:spPr>
          <a:xfrm>
            <a:off x="5105539" y="1016675"/>
            <a:ext cx="7224281" cy="954107"/>
          </a:xfrm>
          <a:prstGeom prst="rect">
            <a:avLst/>
          </a:prstGeom>
          <a:noFill/>
        </p:spPr>
        <p:txBody>
          <a:bodyPr wrap="square" rtlCol="0">
            <a:spAutoFit/>
          </a:bodyPr>
          <a:lstStyle/>
          <a:p>
            <a:r>
              <a:rPr lang="en-US" altLang="en-US" sz="2800" dirty="0">
                <a:latin typeface="Times New Roman" panose="02020603050405020304" pitchFamily="18" charset="0"/>
              </a:rPr>
              <a:t>[ABG</a:t>
            </a:r>
            <a:r>
              <a:rPr lang="en-US" altLang="en-US" sz="2800" b="1" dirty="0">
                <a:solidFill>
                  <a:srgbClr val="FF0000"/>
                </a:solidFill>
                <a:latin typeface="Times New Roman" panose="02020603050405020304" pitchFamily="18" charset="0"/>
              </a:rPr>
              <a:t>I</a:t>
            </a:r>
            <a:r>
              <a:rPr lang="en-US" altLang="en-US" sz="2800" dirty="0">
                <a:latin typeface="Times New Roman" panose="02020603050405020304" pitchFamily="18" charset="0"/>
              </a:rPr>
              <a:t>KM24]</a:t>
            </a:r>
          </a:p>
          <a:p>
            <a:endParaRPr lang="en-US" sz="2800" dirty="0"/>
          </a:p>
        </p:txBody>
      </p:sp>
      <p:sp>
        <p:nvSpPr>
          <p:cNvPr id="29" name="Rectangle 28">
            <a:extLst>
              <a:ext uri="{FF2B5EF4-FFF2-40B4-BE49-F238E27FC236}">
                <a16:creationId xmlns:a16="http://schemas.microsoft.com/office/drawing/2014/main" id="{5268BD44-779D-FF70-3F68-EC64BB0F1552}"/>
              </a:ext>
            </a:extLst>
          </p:cNvPr>
          <p:cNvSpPr/>
          <p:nvPr/>
        </p:nvSpPr>
        <p:spPr>
          <a:xfrm>
            <a:off x="6830283" y="3153953"/>
            <a:ext cx="340680" cy="209053"/>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1</a:t>
            </a:r>
          </a:p>
        </p:txBody>
      </p:sp>
      <p:sp>
        <p:nvSpPr>
          <p:cNvPr id="28" name="Rectangle 27">
            <a:extLst>
              <a:ext uri="{FF2B5EF4-FFF2-40B4-BE49-F238E27FC236}">
                <a16:creationId xmlns:a16="http://schemas.microsoft.com/office/drawing/2014/main" id="{F7E8AE3D-25B8-A516-14F0-57C5CBF59D8C}"/>
              </a:ext>
            </a:extLst>
          </p:cNvPr>
          <p:cNvSpPr/>
          <p:nvPr/>
        </p:nvSpPr>
        <p:spPr>
          <a:xfrm>
            <a:off x="4771502" y="3152403"/>
            <a:ext cx="340680" cy="210602"/>
          </a:xfrm>
          <a:prstGeom prst="rect">
            <a:avLst/>
          </a:prstGeom>
          <a:solidFill>
            <a:srgbClr val="C00000"/>
          </a:solidFill>
          <a:ln w="12700" cap="flat" cmpd="sng" algn="ctr">
            <a:solidFill>
              <a:srgbClr val="5B9BD5">
                <a:shade val="50000"/>
              </a:srgbClr>
            </a:solidFill>
            <a:prstDash val="solid"/>
            <a:miter lim="800000"/>
          </a:ln>
          <a:effectLst/>
        </p:spPr>
        <p:txBody>
          <a:bodyPr anchor="ctr"/>
          <a:lstStyle/>
          <a:p>
            <a:pPr algn="ctr" defTabSz="685800">
              <a:defRPr/>
            </a:pPr>
            <a:r>
              <a:rPr lang="en-US" sz="1350" i="1" kern="0" dirty="0">
                <a:solidFill>
                  <a:prstClr val="white"/>
                </a:solidFill>
                <a:latin typeface="Calibri" panose="020F0502020204030204"/>
              </a:rPr>
              <a:t>k</a:t>
            </a:r>
            <a:r>
              <a:rPr lang="en-US" sz="1350" kern="0" baseline="-25000" dirty="0">
                <a:solidFill>
                  <a:prstClr val="white"/>
                </a:solidFill>
                <a:latin typeface="Calibri" panose="020F0502020204030204"/>
              </a:rPr>
              <a:t>0</a:t>
            </a:r>
          </a:p>
        </p:txBody>
      </p:sp>
      <p:sp>
        <p:nvSpPr>
          <p:cNvPr id="4" name="TextBox 3">
            <a:extLst>
              <a:ext uri="{FF2B5EF4-FFF2-40B4-BE49-F238E27FC236}">
                <a16:creationId xmlns:a16="http://schemas.microsoft.com/office/drawing/2014/main" id="{8F7FCF9F-5361-7976-40F2-62A1E39BCBDD}"/>
              </a:ext>
            </a:extLst>
          </p:cNvPr>
          <p:cNvSpPr txBox="1"/>
          <p:nvPr/>
        </p:nvSpPr>
        <p:spPr>
          <a:xfrm>
            <a:off x="8692580" y="2998950"/>
            <a:ext cx="2980303" cy="646331"/>
          </a:xfrm>
          <a:prstGeom prst="rect">
            <a:avLst/>
          </a:prstGeom>
          <a:noFill/>
        </p:spPr>
        <p:txBody>
          <a:bodyPr wrap="none" rtlCol="0">
            <a:spAutoFit/>
          </a:bodyPr>
          <a:lstStyle/>
          <a:p>
            <a:pPr algn="ctr"/>
            <a:r>
              <a:rPr lang="en-US" dirty="0">
                <a:highlight>
                  <a:srgbClr val="FFFF00"/>
                </a:highlight>
              </a:rPr>
              <a:t>Many instances of </a:t>
            </a:r>
          </a:p>
          <a:p>
            <a:pPr algn="ctr"/>
            <a:r>
              <a:rPr lang="en-US" dirty="0">
                <a:highlight>
                  <a:srgbClr val="FFFF00"/>
                </a:highlight>
              </a:rPr>
              <a:t>random shared unit vectors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CAE2A78-8CB6-CFA3-C29B-8F89D9B09102}"/>
                  </a:ext>
                </a:extLst>
              </p:cNvPr>
              <p:cNvSpPr txBox="1"/>
              <p:nvPr/>
            </p:nvSpPr>
            <p:spPr>
              <a:xfrm>
                <a:off x="87276" y="4886736"/>
                <a:ext cx="2182008" cy="954107"/>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d-local PRG</a:t>
                </a:r>
              </a:p>
              <a:p>
                <a:pPr algn="ctr"/>
                <a:r>
                  <a:rPr lang="en-US" sz="2800" dirty="0">
                    <a:solidFill>
                      <a:srgbClr val="0070C0"/>
                    </a:solidFill>
                  </a:rPr>
                  <a:t>over big </a:t>
                </a:r>
                <a14:m>
                  <m:oMath xmlns:m="http://schemas.openxmlformats.org/officeDocument/2006/math">
                    <m:r>
                      <m:rPr>
                        <m:sty m:val="p"/>
                      </m:rPr>
                      <a:rPr lang="en-US" sz="2800">
                        <a:solidFill>
                          <a:srgbClr val="0070C0"/>
                        </a:solidFill>
                        <a:latin typeface="Cambria Math" panose="02040503050406030204" pitchFamily="18" charset="0"/>
                      </a:rPr>
                      <m:t>Σ</m:t>
                    </m:r>
                  </m:oMath>
                </a14:m>
                <a:endParaRPr lang="en-US" sz="2800" dirty="0">
                  <a:solidFill>
                    <a:srgbClr val="0070C0"/>
                  </a:solidFill>
                </a:endParaRPr>
              </a:p>
            </p:txBody>
          </p:sp>
        </mc:Choice>
        <mc:Fallback xmlns="">
          <p:sp>
            <p:nvSpPr>
              <p:cNvPr id="6" name="TextBox 5">
                <a:extLst>
                  <a:ext uri="{FF2B5EF4-FFF2-40B4-BE49-F238E27FC236}">
                    <a16:creationId xmlns:a16="http://schemas.microsoft.com/office/drawing/2014/main" id="{8CAE2A78-8CB6-CFA3-C29B-8F89D9B09102}"/>
                  </a:ext>
                </a:extLst>
              </p:cNvPr>
              <p:cNvSpPr txBox="1">
                <a:spLocks noRot="1" noChangeAspect="1" noMove="1" noResize="1" noEditPoints="1" noAdjustHandles="1" noChangeArrowheads="1" noChangeShapeType="1" noTextEdit="1"/>
              </p:cNvSpPr>
              <p:nvPr/>
            </p:nvSpPr>
            <p:spPr>
              <a:xfrm>
                <a:off x="87276" y="4886736"/>
                <a:ext cx="2182008" cy="954107"/>
              </a:xfrm>
              <a:prstGeom prst="rect">
                <a:avLst/>
              </a:prstGeom>
              <a:blipFill>
                <a:blip r:embed="rId3"/>
                <a:stretch>
                  <a:fillRect l="-3468" t="-6579" r="-4046" b="-17105"/>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3BEE6CD-CC8F-9550-2C7F-D3AF2E24010C}"/>
              </a:ext>
            </a:extLst>
          </p:cNvPr>
          <p:cNvSpPr txBox="1"/>
          <p:nvPr/>
        </p:nvSpPr>
        <p:spPr>
          <a:xfrm>
            <a:off x="2620385" y="4894055"/>
            <a:ext cx="2141933" cy="954107"/>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d-degree</a:t>
            </a:r>
          </a:p>
          <a:p>
            <a:pPr algn="ctr"/>
            <a:r>
              <a:rPr lang="en-US" sz="2800" dirty="0">
                <a:solidFill>
                  <a:srgbClr val="00B050"/>
                </a:solidFill>
              </a:rPr>
              <a:t>sparse PRG</a:t>
            </a:r>
          </a:p>
        </p:txBody>
      </p:sp>
      <p:sp>
        <p:nvSpPr>
          <p:cNvPr id="8" name="TextBox 7">
            <a:extLst>
              <a:ext uri="{FF2B5EF4-FFF2-40B4-BE49-F238E27FC236}">
                <a16:creationId xmlns:a16="http://schemas.microsoft.com/office/drawing/2014/main" id="{06ACD9DD-E225-659E-5D78-8D576FB388F8}"/>
              </a:ext>
            </a:extLst>
          </p:cNvPr>
          <p:cNvSpPr txBox="1"/>
          <p:nvPr/>
        </p:nvSpPr>
        <p:spPr>
          <a:xfrm>
            <a:off x="5237602" y="4918215"/>
            <a:ext cx="1202573" cy="954107"/>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PCG</a:t>
            </a:r>
          </a:p>
          <a:p>
            <a:pPr algn="ctr"/>
            <a:r>
              <a:rPr lang="en-US" sz="2800" dirty="0">
                <a:solidFill>
                  <a:srgbClr val="0070C0"/>
                </a:solidFill>
              </a:rPr>
              <a:t>for UV</a:t>
            </a:r>
          </a:p>
        </p:txBody>
      </p:sp>
      <p:sp>
        <p:nvSpPr>
          <p:cNvPr id="9" name="Right Arrow 8">
            <a:extLst>
              <a:ext uri="{FF2B5EF4-FFF2-40B4-BE49-F238E27FC236}">
                <a16:creationId xmlns:a16="http://schemas.microsoft.com/office/drawing/2014/main" id="{7903A338-7581-9547-CB47-0F8721B24F79}"/>
              </a:ext>
            </a:extLst>
          </p:cNvPr>
          <p:cNvSpPr/>
          <p:nvPr/>
        </p:nvSpPr>
        <p:spPr bwMode="auto">
          <a:xfrm>
            <a:off x="2305532" y="5331992"/>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0" name="Right Arrow 9">
            <a:extLst>
              <a:ext uri="{FF2B5EF4-FFF2-40B4-BE49-F238E27FC236}">
                <a16:creationId xmlns:a16="http://schemas.microsoft.com/office/drawing/2014/main" id="{F6797A37-EE2D-A1CD-56AE-C71E241A3E85}"/>
              </a:ext>
            </a:extLst>
          </p:cNvPr>
          <p:cNvSpPr/>
          <p:nvPr/>
        </p:nvSpPr>
        <p:spPr bwMode="auto">
          <a:xfrm>
            <a:off x="4868606" y="5296920"/>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1" name="Right Arrow 10">
            <a:extLst>
              <a:ext uri="{FF2B5EF4-FFF2-40B4-BE49-F238E27FC236}">
                <a16:creationId xmlns:a16="http://schemas.microsoft.com/office/drawing/2014/main" id="{1796376A-3040-7683-B90E-9D10437666C6}"/>
              </a:ext>
            </a:extLst>
          </p:cNvPr>
          <p:cNvSpPr/>
          <p:nvPr/>
        </p:nvSpPr>
        <p:spPr bwMode="auto">
          <a:xfrm>
            <a:off x="6511873" y="5310173"/>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45807CA-FCCD-66D1-15E2-7604E4D16399}"/>
              </a:ext>
            </a:extLst>
          </p:cNvPr>
          <p:cNvSpPr txBox="1"/>
          <p:nvPr/>
        </p:nvSpPr>
        <p:spPr>
          <a:xfrm>
            <a:off x="6855506" y="4713463"/>
            <a:ext cx="2305439" cy="1384995"/>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Compressing</a:t>
            </a:r>
          </a:p>
          <a:p>
            <a:pPr algn="ctr"/>
            <a:r>
              <a:rPr lang="en-US" sz="2800" dirty="0">
                <a:solidFill>
                  <a:srgbClr val="0070C0"/>
                </a:solidFill>
              </a:rPr>
              <a:t>many</a:t>
            </a:r>
          </a:p>
          <a:p>
            <a:pPr algn="ctr"/>
            <a:r>
              <a:rPr lang="en-US" sz="2800" dirty="0">
                <a:solidFill>
                  <a:srgbClr val="0070C0"/>
                </a:solidFill>
              </a:rPr>
              <a:t>one-time TT</a:t>
            </a:r>
          </a:p>
        </p:txBody>
      </p:sp>
      <p:sp>
        <p:nvSpPr>
          <p:cNvPr id="13" name="Right Arrow 12">
            <a:extLst>
              <a:ext uri="{FF2B5EF4-FFF2-40B4-BE49-F238E27FC236}">
                <a16:creationId xmlns:a16="http://schemas.microsoft.com/office/drawing/2014/main" id="{F959BC6B-CFF7-02C9-11D3-B7B8E87B7175}"/>
              </a:ext>
            </a:extLst>
          </p:cNvPr>
          <p:cNvSpPr/>
          <p:nvPr/>
        </p:nvSpPr>
        <p:spPr bwMode="auto">
          <a:xfrm>
            <a:off x="9168930" y="5323426"/>
            <a:ext cx="248300" cy="168181"/>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80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5750DA6-8F05-A395-37AE-ECF514876408}"/>
              </a:ext>
            </a:extLst>
          </p:cNvPr>
          <p:cNvSpPr txBox="1"/>
          <p:nvPr/>
        </p:nvSpPr>
        <p:spPr>
          <a:xfrm>
            <a:off x="9477605" y="4735670"/>
            <a:ext cx="2603597" cy="1384995"/>
          </a:xfrm>
          <a:prstGeom prst="rect">
            <a:avLst/>
          </a:prstGeom>
          <a:solidFill>
            <a:schemeClr val="accent1">
              <a:lumMod val="20000"/>
              <a:lumOff val="80000"/>
            </a:schemeClr>
          </a:solidFill>
        </p:spPr>
        <p:txBody>
          <a:bodyPr wrap="none" rtlCol="0">
            <a:spAutoFit/>
          </a:bodyPr>
          <a:lstStyle/>
          <a:p>
            <a:pPr algn="ctr"/>
            <a:r>
              <a:rPr lang="en-US" sz="2800" dirty="0">
                <a:solidFill>
                  <a:srgbClr val="0070C0"/>
                </a:solidFill>
              </a:rPr>
              <a:t>Sublinear MPC</a:t>
            </a:r>
          </a:p>
          <a:p>
            <a:pPr algn="ctr"/>
            <a:r>
              <a:rPr lang="en-US" sz="2800" dirty="0">
                <a:solidFill>
                  <a:srgbClr val="0070C0"/>
                </a:solidFill>
              </a:rPr>
              <a:t>for “typical”</a:t>
            </a:r>
          </a:p>
          <a:p>
            <a:pPr algn="ctr"/>
            <a:r>
              <a:rPr lang="en-US" sz="2800" dirty="0">
                <a:solidFill>
                  <a:srgbClr val="0070C0"/>
                </a:solidFill>
              </a:rPr>
              <a:t>circuits</a:t>
            </a:r>
          </a:p>
        </p:txBody>
      </p:sp>
      <p:sp>
        <p:nvSpPr>
          <p:cNvPr id="15" name="TextBox 14">
            <a:extLst>
              <a:ext uri="{FF2B5EF4-FFF2-40B4-BE49-F238E27FC236}">
                <a16:creationId xmlns:a16="http://schemas.microsoft.com/office/drawing/2014/main" id="{41997997-5C6B-F6FC-2266-8E4AF0AD09A8}"/>
              </a:ext>
            </a:extLst>
          </p:cNvPr>
          <p:cNvSpPr txBox="1"/>
          <p:nvPr/>
        </p:nvSpPr>
        <p:spPr>
          <a:xfrm>
            <a:off x="2985066" y="5912251"/>
            <a:ext cx="2242922" cy="923330"/>
          </a:xfrm>
          <a:prstGeom prst="rect">
            <a:avLst/>
          </a:prstGeom>
          <a:noFill/>
        </p:spPr>
        <p:txBody>
          <a:bodyPr wrap="none" rtlCol="0">
            <a:spAutoFit/>
          </a:bodyPr>
          <a:lstStyle/>
          <a:p>
            <a:pPr algn="ctr"/>
            <a:r>
              <a:rPr lang="en-US" dirty="0">
                <a:solidFill>
                  <a:srgbClr val="0070C0"/>
                </a:solidFill>
              </a:rPr>
              <a:t>+ HSS for d-degree </a:t>
            </a:r>
          </a:p>
          <a:p>
            <a:pPr algn="ctr"/>
            <a:r>
              <a:rPr lang="en-US" dirty="0">
                <a:solidFill>
                  <a:srgbClr val="0070C0"/>
                </a:solidFill>
              </a:rPr>
              <a:t>polynomials</a:t>
            </a:r>
          </a:p>
          <a:p>
            <a:pPr algn="ctr"/>
            <a:r>
              <a:rPr lang="en-US" dirty="0"/>
              <a:t>(“for free” if n&gt;dt)</a:t>
            </a:r>
          </a:p>
        </p:txBody>
      </p:sp>
      <p:grpSp>
        <p:nvGrpSpPr>
          <p:cNvPr id="20" name="Group 19">
            <a:extLst>
              <a:ext uri="{FF2B5EF4-FFF2-40B4-BE49-F238E27FC236}">
                <a16:creationId xmlns:a16="http://schemas.microsoft.com/office/drawing/2014/main" id="{C494732B-D84A-43F7-271D-450345A627B6}"/>
              </a:ext>
            </a:extLst>
          </p:cNvPr>
          <p:cNvGrpSpPr/>
          <p:nvPr/>
        </p:nvGrpSpPr>
        <p:grpSpPr>
          <a:xfrm>
            <a:off x="1345109" y="2322130"/>
            <a:ext cx="3279913" cy="2098340"/>
            <a:chOff x="1345109" y="2322130"/>
            <a:chExt cx="3279913" cy="2098340"/>
          </a:xfrm>
        </p:grpSpPr>
        <p:sp>
          <p:nvSpPr>
            <p:cNvPr id="18" name="Cloud Callout 17">
              <a:extLst>
                <a:ext uri="{FF2B5EF4-FFF2-40B4-BE49-F238E27FC236}">
                  <a16:creationId xmlns:a16="http://schemas.microsoft.com/office/drawing/2014/main" id="{20044A46-8CCF-C6E5-F7E9-EE14F93EF878}"/>
                </a:ext>
              </a:extLst>
            </p:cNvPr>
            <p:cNvSpPr/>
            <p:nvPr/>
          </p:nvSpPr>
          <p:spPr bwMode="auto">
            <a:xfrm>
              <a:off x="1345109" y="2322130"/>
              <a:ext cx="3279913" cy="2098340"/>
            </a:xfrm>
            <a:prstGeom prst="cloudCallout">
              <a:avLst>
                <a:gd name="adj1" fmla="val -13398"/>
                <a:gd name="adj2" fmla="val 75369"/>
              </a:avLst>
            </a:prstGeom>
            <a:solidFill>
              <a:srgbClr val="FFFD78"/>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34" charset="0"/>
                <a:cs typeface="Arial" pitchFamily="34" charset="0"/>
              </a:endParaRPr>
            </a:p>
          </p:txBody>
        </p:sp>
        <p:sp>
          <p:nvSpPr>
            <p:cNvPr id="19" name="TextBox 18">
              <a:extLst>
                <a:ext uri="{FF2B5EF4-FFF2-40B4-BE49-F238E27FC236}">
                  <a16:creationId xmlns:a16="http://schemas.microsoft.com/office/drawing/2014/main" id="{A086A450-D8FF-76CD-E8F2-9904D192F33B}"/>
                </a:ext>
              </a:extLst>
            </p:cNvPr>
            <p:cNvSpPr txBox="1"/>
            <p:nvPr/>
          </p:nvSpPr>
          <p:spPr>
            <a:xfrm>
              <a:off x="1661595" y="2865124"/>
              <a:ext cx="2667876" cy="923330"/>
            </a:xfrm>
            <a:prstGeom prst="rect">
              <a:avLst/>
            </a:prstGeom>
            <a:noFill/>
          </p:spPr>
          <p:txBody>
            <a:bodyPr wrap="square" rtlCol="0">
              <a:spAutoFit/>
            </a:bodyPr>
            <a:lstStyle/>
            <a:p>
              <a:pPr marL="0" algn="ctr" defTabSz="914400" eaLnBrk="1" latinLnBrk="0" hangingPunct="1"/>
              <a:r>
                <a:rPr lang="en-US" dirty="0"/>
                <a:t>Write each PRG seed symbol and output symbol as unit vector</a:t>
              </a:r>
            </a:p>
          </p:txBody>
        </p:sp>
      </p:grpSp>
    </p:spTree>
    <p:extLst>
      <p:ext uri="{BB962C8B-B14F-4D97-AF65-F5344CB8AC3E}">
        <p14:creationId xmlns:p14="http://schemas.microsoft.com/office/powerpoint/2010/main" val="429342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dissolv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5D7FF-94E4-C491-0D87-EB2B6C358D01}"/>
            </a:ext>
          </a:extLst>
        </p:cNvPr>
        <p:cNvGrpSpPr/>
        <p:nvPr/>
      </p:nvGrpSpPr>
      <p:grpSpPr>
        <a:xfrm>
          <a:off x="0" y="0"/>
          <a:ext cx="0" cy="0"/>
          <a:chOff x="0" y="0"/>
          <a:chExt cx="0" cy="0"/>
        </a:xfrm>
      </p:grpSpPr>
      <p:sp>
        <p:nvSpPr>
          <p:cNvPr id="12289" name="Title 1">
            <a:extLst>
              <a:ext uri="{FF2B5EF4-FFF2-40B4-BE49-F238E27FC236}">
                <a16:creationId xmlns:a16="http://schemas.microsoft.com/office/drawing/2014/main" id="{E6091C8A-2A7F-35F8-9798-21D3E7B63BDD}"/>
              </a:ext>
            </a:extLst>
          </p:cNvPr>
          <p:cNvSpPr>
            <a:spLocks noGrp="1" noChangeArrowheads="1"/>
          </p:cNvSpPr>
          <p:nvPr>
            <p:ph type="title" idx="4294967295"/>
          </p:nvPr>
        </p:nvSpPr>
        <p:spPr>
          <a:xfrm>
            <a:off x="617555" y="-33889"/>
            <a:ext cx="11250805" cy="1295400"/>
          </a:xfrm>
        </p:spPr>
        <p:txBody>
          <a:bodyPr vert="horz" wrap="square" lIns="45720" tIns="45720" rIns="45720" bIns="45720" numCol="1" anchor="ctr" anchorCtr="0" compatLnSpc="1">
            <a:prstTxWarp prst="textNoShape">
              <a:avLst/>
            </a:prstTxWarp>
          </a:bodyPr>
          <a:lstStyle/>
          <a:p>
            <a:pPr eaLnBrk="1" hangingPunct="1"/>
            <a:r>
              <a:rPr lang="en-US" altLang="en-US" dirty="0">
                <a:solidFill>
                  <a:srgbClr val="002060"/>
                </a:solidFill>
                <a:cs typeface="Times New Roman" panose="02020603050405020304" pitchFamily="18" charset="0"/>
              </a:rPr>
              <a:t>Local PRGs Over Nonbinary Alphabets</a:t>
            </a:r>
            <a:endParaRPr lang="he-IL" altLang="en-US" dirty="0">
              <a:solidFill>
                <a:srgbClr val="002060"/>
              </a:solidFill>
            </a:endParaRPr>
          </a:p>
        </p:txBody>
      </p:sp>
      <p:sp>
        <p:nvSpPr>
          <p:cNvPr id="16" name="Content Placeholder 2">
            <a:extLst>
              <a:ext uri="{FF2B5EF4-FFF2-40B4-BE49-F238E27FC236}">
                <a16:creationId xmlns:a16="http://schemas.microsoft.com/office/drawing/2014/main" id="{836DDB9E-F735-7B26-87FF-BC15A681B0E1}"/>
              </a:ext>
            </a:extLst>
          </p:cNvPr>
          <p:cNvSpPr txBox="1">
            <a:spLocks/>
          </p:cNvSpPr>
          <p:nvPr/>
        </p:nvSpPr>
        <p:spPr>
          <a:xfrm>
            <a:off x="79515" y="1415567"/>
            <a:ext cx="12324522" cy="5303286"/>
          </a:xfrm>
          <a:prstGeom prst="rect">
            <a:avLst/>
          </a:prstGeom>
        </p:spPr>
        <p:txBody>
          <a:bodyPr>
            <a:normAutofit lnSpcReduction="10000"/>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lang="en-US" sz="3600" kern="0" dirty="0"/>
              <a:t>First considered for obfuscation</a:t>
            </a:r>
          </a:p>
          <a:p>
            <a:pPr lvl="1"/>
            <a:r>
              <a:rPr lang="en-US" sz="3200" kern="0" dirty="0"/>
              <a:t>2-local PRG with poly-stretch </a:t>
            </a:r>
            <a:r>
              <a:rPr lang="en-US" sz="3200" kern="0" dirty="0">
                <a:sym typeface="Wingdings" pitchFamily="2" charset="2"/>
              </a:rPr>
              <a:t> </a:t>
            </a:r>
            <a:r>
              <a:rPr lang="en-US" sz="3200" kern="0" dirty="0" err="1">
                <a:sym typeface="Wingdings" pitchFamily="2" charset="2"/>
              </a:rPr>
              <a:t>iO</a:t>
            </a:r>
            <a:r>
              <a:rPr lang="en-US" sz="3200" kern="0" dirty="0">
                <a:sym typeface="Wingdings" pitchFamily="2" charset="2"/>
              </a:rPr>
              <a:t> from pairings </a:t>
            </a:r>
            <a:r>
              <a:rPr lang="en-US" kern="0" dirty="0">
                <a:sym typeface="Wingdings" pitchFamily="2" charset="2"/>
              </a:rPr>
              <a:t>[LT17]</a:t>
            </a:r>
            <a:endParaRPr lang="en-US" sz="3600" kern="0" dirty="0">
              <a:sym typeface="Wingdings" pitchFamily="2" charset="2"/>
            </a:endParaRPr>
          </a:p>
          <a:p>
            <a:pPr lvl="1"/>
            <a:r>
              <a:rPr lang="en-US" sz="3200" kern="0" dirty="0"/>
              <a:t>Essentially ruled out in </a:t>
            </a:r>
            <a:r>
              <a:rPr lang="en-US" kern="0" dirty="0"/>
              <a:t>[BBKK17,LV17]</a:t>
            </a:r>
          </a:p>
          <a:p>
            <a:r>
              <a:rPr lang="en-US" sz="3600" kern="0" dirty="0"/>
              <a:t>Implied by binary local PRGs via concatenation</a:t>
            </a:r>
          </a:p>
          <a:p>
            <a:pPr lvl="1"/>
            <a:r>
              <a:rPr lang="en-US" sz="3200" kern="0" dirty="0"/>
              <a:t>But minimal locality is 5 for polynomial stretch</a:t>
            </a:r>
          </a:p>
          <a:p>
            <a:r>
              <a:rPr lang="en-US" sz="3600" kern="0" dirty="0"/>
              <a:t>Simple 3-local candidate via non-Abelian groups </a:t>
            </a:r>
            <a:r>
              <a:rPr lang="en-US" sz="2800" kern="0" dirty="0"/>
              <a:t>[BBKK17]</a:t>
            </a:r>
          </a:p>
          <a:p>
            <a:r>
              <a:rPr lang="en-US" sz="3600" kern="0" dirty="0"/>
              <a:t>New candidates </a:t>
            </a:r>
            <a:r>
              <a:rPr lang="en-US" altLang="en-US" dirty="0">
                <a:latin typeface="Times New Roman" panose="02020603050405020304" pitchFamily="18" charset="0"/>
              </a:rPr>
              <a:t>[ABG</a:t>
            </a:r>
            <a:r>
              <a:rPr lang="en-US" altLang="en-US" b="1" dirty="0">
                <a:solidFill>
                  <a:srgbClr val="FF0000"/>
                </a:solidFill>
                <a:latin typeface="Times New Roman" panose="02020603050405020304" pitchFamily="18" charset="0"/>
              </a:rPr>
              <a:t>I</a:t>
            </a:r>
            <a:r>
              <a:rPr lang="en-US" altLang="en-US" dirty="0">
                <a:latin typeface="Times New Roman" panose="02020603050405020304" pitchFamily="18" charset="0"/>
              </a:rPr>
              <a:t>KM24]</a:t>
            </a:r>
            <a:endParaRPr lang="en-US" kern="0" dirty="0"/>
          </a:p>
          <a:p>
            <a:pPr lvl="1"/>
            <a:r>
              <a:rPr lang="en-US" sz="3200" kern="0" dirty="0"/>
              <a:t>Variant of sparse Learning With Rounding</a:t>
            </a:r>
          </a:p>
          <a:p>
            <a:pPr lvl="1"/>
            <a:r>
              <a:rPr lang="en-US" sz="3200" kern="0" dirty="0"/>
              <a:t>Goldreich-style construction</a:t>
            </a:r>
          </a:p>
          <a:p>
            <a:endParaRPr lang="en-US" kern="0" dirty="0"/>
          </a:p>
          <a:p>
            <a:pPr lvl="1"/>
            <a:endParaRPr lang="en-US" sz="3200" kern="0" dirty="0"/>
          </a:p>
        </p:txBody>
      </p:sp>
    </p:spTree>
    <p:extLst>
      <p:ext uri="{BB962C8B-B14F-4D97-AF65-F5344CB8AC3E}">
        <p14:creationId xmlns:p14="http://schemas.microsoft.com/office/powerpoint/2010/main" val="205248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rgbClr val="000090"/>
                </a:solidFill>
              </a:rPr>
              <a:t>Conclusion</a:t>
            </a:r>
            <a:endParaRPr lang="en-US" sz="5400" dirty="0">
              <a:solidFill>
                <a:srgbClr val="7030A0"/>
              </a:solidFill>
            </a:endParaRPr>
          </a:p>
        </p:txBody>
      </p:sp>
      <p:sp>
        <p:nvSpPr>
          <p:cNvPr id="3" name="Content Placeholder 2"/>
          <p:cNvSpPr>
            <a:spLocks noGrp="1"/>
          </p:cNvSpPr>
          <p:nvPr>
            <p:ph idx="1"/>
          </p:nvPr>
        </p:nvSpPr>
        <p:spPr>
          <a:xfrm>
            <a:off x="258417" y="1594470"/>
            <a:ext cx="11933583" cy="5303286"/>
          </a:xfrm>
        </p:spPr>
        <p:txBody>
          <a:bodyPr>
            <a:normAutofit fontScale="92500" lnSpcReduction="20000"/>
          </a:bodyPr>
          <a:lstStyle/>
          <a:p>
            <a:r>
              <a:rPr lang="en-US" sz="4000" dirty="0">
                <a:solidFill>
                  <a:srgbClr val="0070C0"/>
                </a:solidFill>
              </a:rPr>
              <a:t>Still a long way to go</a:t>
            </a:r>
          </a:p>
          <a:p>
            <a:pPr lvl="1"/>
            <a:r>
              <a:rPr lang="en-US" sz="3600" dirty="0"/>
              <a:t>Even in simple models for secure computation</a:t>
            </a:r>
          </a:p>
          <a:p>
            <a:r>
              <a:rPr lang="en-US" sz="4000" dirty="0">
                <a:solidFill>
                  <a:srgbClr val="0070C0"/>
                </a:solidFill>
              </a:rPr>
              <a:t>Motivates other complexity questions</a:t>
            </a:r>
          </a:p>
          <a:p>
            <a:pPr lvl="1"/>
            <a:r>
              <a:rPr lang="en-US" sz="3600" dirty="0"/>
              <a:t>Randomized encodings</a:t>
            </a:r>
          </a:p>
          <a:p>
            <a:pPr lvl="1"/>
            <a:r>
              <a:rPr lang="en-US" sz="3600" dirty="0"/>
              <a:t>Low-complexity symmetric cryptography, sparse PRGs, …</a:t>
            </a:r>
          </a:p>
          <a:p>
            <a:r>
              <a:rPr lang="en-US" sz="4000" dirty="0">
                <a:solidFill>
                  <a:srgbClr val="0070C0"/>
                </a:solidFill>
              </a:rPr>
              <a:t>Major challenges</a:t>
            </a:r>
          </a:p>
          <a:p>
            <a:pPr lvl="1"/>
            <a:r>
              <a:rPr lang="en-US" sz="3600" dirty="0"/>
              <a:t>Malicious security with constant overhead?</a:t>
            </a:r>
          </a:p>
          <a:p>
            <a:pPr lvl="2"/>
            <a:r>
              <a:rPr lang="en-US" sz="3200" dirty="0"/>
              <a:t>Improve concrete overhead or assumptions for semi-honest</a:t>
            </a:r>
          </a:p>
          <a:p>
            <a:pPr lvl="1"/>
            <a:r>
              <a:rPr lang="en-US" sz="3600" dirty="0"/>
              <a:t>Efficient constant-round information-theoretic MPC?</a:t>
            </a:r>
          </a:p>
          <a:p>
            <a:pPr lvl="1"/>
            <a:r>
              <a:rPr lang="en-US" sz="3600" dirty="0"/>
              <a:t>Practical sublinear communication</a:t>
            </a:r>
          </a:p>
          <a:p>
            <a:pPr lvl="1"/>
            <a:endParaRPr lang="en-US" sz="3600" dirty="0"/>
          </a:p>
          <a:p>
            <a:endParaRPr lang="en-US" sz="3600" dirty="0"/>
          </a:p>
          <a:p>
            <a:pPr lvl="1"/>
            <a:endParaRPr lang="en-US" sz="3600" dirty="0"/>
          </a:p>
        </p:txBody>
      </p:sp>
    </p:spTree>
    <p:extLst>
      <p:ext uri="{BB962C8B-B14F-4D97-AF65-F5344CB8AC3E}">
        <p14:creationId xmlns:p14="http://schemas.microsoft.com/office/powerpoint/2010/main" val="421737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1" eaLnBrk="1" fontAlgn="base" latinLnBrk="0" hangingPunct="1">
          <a:lnSpc>
            <a:spcPct val="100000"/>
          </a:lnSpc>
          <a:spcBef>
            <a:spcPct val="0"/>
          </a:spcBef>
          <a:spcAft>
            <a:spcPct val="0"/>
          </a:spcAft>
          <a:buClrTx/>
          <a:buSzTx/>
          <a:buFontTx/>
          <a:buNone/>
          <a:tabLst/>
          <a:defRPr kumimoji="0" lang="he-IL" sz="20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1" eaLnBrk="1" fontAlgn="base" latinLnBrk="0" hangingPunct="1">
          <a:lnSpc>
            <a:spcPct val="100000"/>
          </a:lnSpc>
          <a:spcBef>
            <a:spcPct val="0"/>
          </a:spcBef>
          <a:spcAft>
            <a:spcPct val="0"/>
          </a:spcAft>
          <a:buClrTx/>
          <a:buSzTx/>
          <a:buFontTx/>
          <a:buNone/>
          <a:tabLst/>
          <a:defRPr kumimoji="0" lang="he-IL" sz="20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55907</TotalTime>
  <Words>3881</Words>
  <Application>Microsoft Macintosh PowerPoint</Application>
  <PresentationFormat>Widescreen</PresentationFormat>
  <Paragraphs>687</Paragraphs>
  <Slides>48</Slides>
  <Notes>46</Notes>
  <HiddenSlides>1</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48</vt:i4>
      </vt:variant>
    </vt:vector>
  </HeadingPairs>
  <TitlesOfParts>
    <vt:vector size="58" baseType="lpstr">
      <vt:lpstr>Arial</vt:lpstr>
      <vt:lpstr>Calibri</vt:lpstr>
      <vt:lpstr>Cambria Math</vt:lpstr>
      <vt:lpstr>Gill Sans Regular</vt:lpstr>
      <vt:lpstr>Symbol</vt:lpstr>
      <vt:lpstr>Times New Roman</vt:lpstr>
      <vt:lpstr>Wingdings</vt:lpstr>
      <vt:lpstr>Office Theme</vt:lpstr>
      <vt:lpstr>1_Office Theme</vt:lpstr>
      <vt:lpstr>Default Design</vt:lpstr>
      <vt:lpstr>Secure Computation and Low-Complexity Cryptography</vt:lpstr>
      <vt:lpstr>PowerPoint Presentation</vt:lpstr>
      <vt:lpstr>PowerPoint Presentation</vt:lpstr>
      <vt:lpstr>Wasn’t it all solved in the 1980s?</vt:lpstr>
      <vt:lpstr>Wasn’t it all solved in the 1980s?</vt:lpstr>
      <vt:lpstr>Rest of Talk: The Price of Security</vt:lpstr>
      <vt:lpstr>Rest of Talk: The Price of Security</vt:lpstr>
      <vt:lpstr>PowerPoint Presentation</vt:lpstr>
      <vt:lpstr>PowerPoint Presentation</vt:lpstr>
      <vt:lpstr>Minimizing Computation</vt:lpstr>
      <vt:lpstr>Which Metric?</vt:lpstr>
      <vt:lpstr>Which Metric?</vt:lpstr>
      <vt:lpstr>This Talk: Cost = Circuit Size</vt:lpstr>
      <vt:lpstr>Current Asymptotic Landscape </vt:lpstr>
      <vt:lpstr>Current Concrete Landscape (λ=128, don’t quote me)</vt:lpstr>
      <vt:lpstr>Current Concrete Landscape  </vt:lpstr>
      <vt:lpstr>Current Concrete Landscape  </vt:lpstr>
      <vt:lpstr>Current Concrete Landscape  </vt:lpstr>
      <vt:lpstr>Current Concrete Landscape  </vt:lpstr>
      <vt:lpstr>Back to Asymptotics… </vt:lpstr>
      <vt:lpstr>PowerPoint Presentation</vt:lpstr>
      <vt:lpstr>PowerPoint Presentation</vt:lpstr>
      <vt:lpstr>Minimizing Rounds</vt:lpstr>
      <vt:lpstr>Is the “semi-honest” case solved?</vt:lpstr>
      <vt:lpstr>2-Round Client-Server MPC</vt:lpstr>
      <vt:lpstr>Technical approach  1. Identify a class of easy tasks 2. Reduce a general task to an easy one </vt:lpstr>
      <vt:lpstr>PowerPoint Presentation</vt:lpstr>
      <vt:lpstr>Example       Easy functions Client-server MPC  </vt:lpstr>
      <vt:lpstr>Reduction Template: Randomized Encoding of Functions</vt:lpstr>
      <vt:lpstr>Detour: Cryptography in NC0  </vt:lpstr>
      <vt:lpstr>Detour: Cryptography in NC0  </vt:lpstr>
      <vt:lpstr>Randomized Encoding Compilers</vt:lpstr>
      <vt:lpstr>Randomized Encoding Compilers</vt:lpstr>
      <vt:lpstr>Randomized Encoding Compilers</vt:lpstr>
      <vt:lpstr>Open Questions: Randomized Encodings</vt:lpstr>
      <vt:lpstr>Breaking the Degree-3 Barrier [ABT18]</vt:lpstr>
      <vt:lpstr>Breaking the Degree-3 Barrier [ABT18]</vt:lpstr>
      <vt:lpstr>Simple Degree-2 MPRE [AIKP22]</vt:lpstr>
      <vt:lpstr>Minimizing Communication</vt:lpstr>
      <vt:lpstr>Levels of Succinctness</vt:lpstr>
      <vt:lpstr>Levels of Succinctness</vt:lpstr>
      <vt:lpstr>Levels of Succinctness</vt:lpstr>
      <vt:lpstr>Tool: Pseudorandom Correlation Generators</vt:lpstr>
      <vt:lpstr>PCGs for Unit-Vector Correlations</vt:lpstr>
      <vt:lpstr>PCGs for Unit-Vector Correlations</vt:lpstr>
      <vt:lpstr>PCGs for Unit-Vector Correlations</vt:lpstr>
      <vt:lpstr>Local PRGs Over Nonbinary Alphabets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Compressing Vector OLE</dc:title>
  <dc:creator>Microsoft Office User</dc:creator>
  <cp:lastModifiedBy>Ishai, Yuval</cp:lastModifiedBy>
  <cp:revision>1443</cp:revision>
  <cp:lastPrinted>2019-01-25T08:16:24Z</cp:lastPrinted>
  <dcterms:created xsi:type="dcterms:W3CDTF">2018-11-17T16:52:07Z</dcterms:created>
  <dcterms:modified xsi:type="dcterms:W3CDTF">2026-05-10T15:37:58Z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e68092-05df-4271-8e3e-b2a4c82ba797_Enabled">
    <vt:lpwstr>true</vt:lpwstr>
  </property>
  <property fmtid="{D5CDD505-2E9C-101B-9397-08002B2CF9AE}" pid="3" name="MSIP_Label_19e68092-05df-4271-8e3e-b2a4c82ba797_SetDate">
    <vt:lpwstr>2026-05-06T21:38:33Z</vt:lpwstr>
  </property>
  <property fmtid="{D5CDD505-2E9C-101B-9397-08002B2CF9AE}" pid="4" name="MSIP_Label_19e68092-05df-4271-8e3e-b2a4c82ba797_Method">
    <vt:lpwstr>Standard</vt:lpwstr>
  </property>
  <property fmtid="{D5CDD505-2E9C-101B-9397-08002B2CF9AE}" pid="5" name="MSIP_Label_19e68092-05df-4271-8e3e-b2a4c82ba797_Name">
    <vt:lpwstr>Amazon Confidential</vt:lpwstr>
  </property>
  <property fmtid="{D5CDD505-2E9C-101B-9397-08002B2CF9AE}" pid="6" name="MSIP_Label_19e68092-05df-4271-8e3e-b2a4c82ba797_SiteId">
    <vt:lpwstr>5280104a-472d-4538-9ccf-1e1d0efe8b1b</vt:lpwstr>
  </property>
  <property fmtid="{D5CDD505-2E9C-101B-9397-08002B2CF9AE}" pid="7" name="MSIP_Label_19e68092-05df-4271-8e3e-b2a4c82ba797_ActionId">
    <vt:lpwstr>c8b9dbd4-9330-48fe-819d-8964b208608f</vt:lpwstr>
  </property>
  <property fmtid="{D5CDD505-2E9C-101B-9397-08002B2CF9AE}" pid="8" name="MSIP_Label_19e68092-05df-4271-8e3e-b2a4c82ba797_ContentBits">
    <vt:lpwstr>0</vt:lpwstr>
  </property>
  <property fmtid="{D5CDD505-2E9C-101B-9397-08002B2CF9AE}" pid="9" name="MSIP_Label_19e68092-05df-4271-8e3e-b2a4c82ba797_Tag">
    <vt:lpwstr>50, 3, 0, 1</vt:lpwstr>
  </property>
</Properties>
</file>